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4" r:id="rId6"/>
    <p:sldId id="260" r:id="rId7"/>
    <p:sldId id="261" r:id="rId8"/>
    <p:sldId id="262"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24.02.2013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24.02.2013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24.02.2013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24.02.2013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0"/>
            <a:ext cx="8458200" cy="1470025"/>
          </a:xfrm>
        </p:spPr>
        <p:txBody>
          <a:bodyPr>
            <a:normAutofit/>
          </a:bodyPr>
          <a:lstStyle/>
          <a:p>
            <a:pPr algn="ctr"/>
            <a:r>
              <a:rPr lang="en-US" sz="8000" dirty="0" smtClean="0"/>
              <a:t>Pablo Picasso</a:t>
            </a:r>
            <a:endParaRPr lang="uk-UA" sz="8000" dirty="0"/>
          </a:p>
        </p:txBody>
      </p:sp>
      <p:sp>
        <p:nvSpPr>
          <p:cNvPr id="4" name="TextBox 3"/>
          <p:cNvSpPr txBox="1"/>
          <p:nvPr/>
        </p:nvSpPr>
        <p:spPr>
          <a:xfrm>
            <a:off x="3071802" y="5715016"/>
            <a:ext cx="2714644"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(1881-1973)</a:t>
            </a:r>
            <a:endParaRPr lang="uk-UA" sz="3600" dirty="0">
              <a:latin typeface="Times New Roman" pitchFamily="18" charset="0"/>
              <a:cs typeface="Times New Roman" pitchFamily="18" charset="0"/>
            </a:endParaRPr>
          </a:p>
        </p:txBody>
      </p:sp>
      <p:pic>
        <p:nvPicPr>
          <p:cNvPr id="5" name="Рисунок 4" descr="Pablo_picasso_1.jpg"/>
          <p:cNvPicPr>
            <a:picLocks noChangeAspect="1"/>
          </p:cNvPicPr>
          <p:nvPr/>
        </p:nvPicPr>
        <p:blipFill>
          <a:blip r:embed="rId2" cstate="print"/>
          <a:stretch>
            <a:fillRect/>
          </a:stretch>
        </p:blipFill>
        <p:spPr>
          <a:xfrm>
            <a:off x="2714612" y="1571612"/>
            <a:ext cx="3143272" cy="3901448"/>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785794"/>
            <a:ext cx="4857784" cy="2071702"/>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p:cNvSpPr txBox="1"/>
          <p:nvPr/>
        </p:nvSpPr>
        <p:spPr>
          <a:xfrm>
            <a:off x="357158" y="785794"/>
            <a:ext cx="4786346" cy="1938992"/>
          </a:xfrm>
          <a:prstGeom prst="rect">
            <a:avLst/>
          </a:prstGeom>
          <a:noFill/>
        </p:spPr>
        <p:txBody>
          <a:bodyPr wrap="square" rtlCol="0">
            <a:spAutoFit/>
          </a:bodyPr>
          <a:lstStyle/>
          <a:p>
            <a:pPr algn="just"/>
            <a:r>
              <a:rPr lang="en-US" sz="2000" dirty="0" smtClean="0"/>
              <a:t>There </a:t>
            </a:r>
            <a:r>
              <a:rPr lang="en-US" sz="2000" dirty="0" smtClean="0"/>
              <a:t>are painters who transform the sun to a yellow spot, but there are others who with the help of their art and their intelligence, transform a yellow spot into the </a:t>
            </a:r>
            <a:r>
              <a:rPr lang="en-US" sz="2000" dirty="0" smtClean="0"/>
              <a:t>sun.</a:t>
            </a:r>
          </a:p>
          <a:p>
            <a:r>
              <a:rPr lang="en-US" sz="2000" dirty="0" smtClean="0"/>
              <a:t> </a:t>
            </a:r>
            <a:r>
              <a:rPr lang="en-US" sz="2000" dirty="0" smtClean="0"/>
              <a:t>                                          ~Pablo Picasso</a:t>
            </a:r>
            <a:endParaRPr lang="uk-UA" sz="2000" dirty="0"/>
          </a:p>
        </p:txBody>
      </p:sp>
      <p:sp>
        <p:nvSpPr>
          <p:cNvPr id="6" name="Блок-схема: процесс 5"/>
          <p:cNvSpPr/>
          <p:nvPr/>
        </p:nvSpPr>
        <p:spPr>
          <a:xfrm>
            <a:off x="4429124" y="3786190"/>
            <a:ext cx="4286280" cy="2286016"/>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4429124" y="3786190"/>
            <a:ext cx="4286280" cy="2308324"/>
          </a:xfrm>
          <a:prstGeom prst="rect">
            <a:avLst/>
          </a:prstGeom>
          <a:noFill/>
        </p:spPr>
        <p:txBody>
          <a:bodyPr wrap="square" rtlCol="0">
            <a:spAutoFit/>
          </a:bodyPr>
          <a:lstStyle/>
          <a:p>
            <a:pPr algn="just"/>
            <a:r>
              <a:rPr lang="en-US" dirty="0" smtClean="0"/>
              <a:t>Famous French doctor once said Pablo Picasso: "As an expert on human anatomy, I would argue that people in your pictures from a pharmaceutical point of view of great doubt." "Maybe - replied Picasso. - But I can assure you that they will live longer than your patients."</a:t>
            </a:r>
            <a:endParaRPr lang="uk-UA" dirty="0"/>
          </a:p>
        </p:txBody>
      </p:sp>
      <p:pic>
        <p:nvPicPr>
          <p:cNvPr id="9" name="Рисунок 8" descr="636f16c9e2_177263.jpg"/>
          <p:cNvPicPr>
            <a:picLocks noChangeAspect="1"/>
          </p:cNvPicPr>
          <p:nvPr/>
        </p:nvPicPr>
        <p:blipFill>
          <a:blip r:embed="rId2" cstate="print"/>
          <a:stretch>
            <a:fillRect/>
          </a:stretch>
        </p:blipFill>
        <p:spPr>
          <a:xfrm>
            <a:off x="571472" y="4214818"/>
            <a:ext cx="3505190" cy="2286016"/>
          </a:xfrm>
          <a:prstGeom prst="rect">
            <a:avLst/>
          </a:prstGeom>
        </p:spPr>
      </p:pic>
      <p:pic>
        <p:nvPicPr>
          <p:cNvPr id="10" name="Рисунок 9" descr="5ae3bebf383a.jpg"/>
          <p:cNvPicPr>
            <a:picLocks noChangeAspect="1"/>
          </p:cNvPicPr>
          <p:nvPr/>
        </p:nvPicPr>
        <p:blipFill>
          <a:blip r:embed="rId3" cstate="print"/>
          <a:stretch>
            <a:fillRect/>
          </a:stretch>
        </p:blipFill>
        <p:spPr>
          <a:xfrm>
            <a:off x="6000760" y="500042"/>
            <a:ext cx="2347249" cy="285752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714356"/>
            <a:ext cx="8229600" cy="4325112"/>
          </a:xfrm>
        </p:spPr>
        <p:txBody>
          <a:bodyPr/>
          <a:lstStyle/>
          <a:p>
            <a:pPr algn="just">
              <a:buNone/>
            </a:pPr>
            <a:r>
              <a:rPr lang="en-US" dirty="0" smtClean="0">
                <a:latin typeface="Times New Roman" pitchFamily="18" charset="0"/>
                <a:cs typeface="Times New Roman" pitchFamily="18" charset="0"/>
              </a:rPr>
              <a:t>     No </a:t>
            </a:r>
            <a:r>
              <a:rPr lang="en-US" dirty="0" smtClean="0">
                <a:latin typeface="Times New Roman" pitchFamily="18" charset="0"/>
                <a:cs typeface="Times New Roman" pitchFamily="18" charset="0"/>
              </a:rPr>
              <a:t>painter before him had a mass audience in his own lifetime. Picasso’s audience – meaning people, who had heard of him and seen his work, at least in reproductions – was in tens, possibly hundreds, of millions. He and his works were the subject of constant analysis, gossips, adoration or </a:t>
            </a:r>
            <a:r>
              <a:rPr lang="en-US" dirty="0" err="1" smtClean="0">
                <a:latin typeface="Times New Roman" pitchFamily="18" charset="0"/>
                <a:cs typeface="Times New Roman" pitchFamily="18" charset="0"/>
              </a:rPr>
              <a:t>rumour</a:t>
            </a:r>
            <a:r>
              <a:rPr lang="en-US" dirty="0" smtClean="0">
                <a:latin typeface="Times New Roman" pitchFamily="18" charset="0"/>
                <a:cs typeface="Times New Roman" pitchFamily="18" charset="0"/>
              </a:rPr>
              <a:t>.</a:t>
            </a:r>
            <a:endParaRPr lang="uk-UA" dirty="0" smtClean="0">
              <a:latin typeface="Times New Roman" pitchFamily="18" charset="0"/>
              <a:cs typeface="Times New Roman" pitchFamily="18" charset="0"/>
            </a:endParaRPr>
          </a:p>
          <a:p>
            <a:pPr>
              <a:buNone/>
            </a:pPr>
            <a:endParaRPr lang="uk-UA" dirty="0"/>
          </a:p>
        </p:txBody>
      </p:sp>
      <p:pic>
        <p:nvPicPr>
          <p:cNvPr id="4" name="Рисунок 3" descr="pikasso2.jpg"/>
          <p:cNvPicPr>
            <a:picLocks noChangeAspect="1"/>
          </p:cNvPicPr>
          <p:nvPr/>
        </p:nvPicPr>
        <p:blipFill>
          <a:blip r:embed="rId2" cstate="print"/>
          <a:stretch>
            <a:fillRect/>
          </a:stretch>
        </p:blipFill>
        <p:spPr>
          <a:xfrm>
            <a:off x="5143504" y="3418937"/>
            <a:ext cx="3343270" cy="3296182"/>
          </a:xfrm>
          <a:prstGeom prst="rect">
            <a:avLst/>
          </a:prstGeom>
        </p:spPr>
      </p:pic>
      <p:pic>
        <p:nvPicPr>
          <p:cNvPr id="5" name="Рисунок 4" descr="466494264.jpg"/>
          <p:cNvPicPr>
            <a:picLocks noChangeAspect="1"/>
          </p:cNvPicPr>
          <p:nvPr/>
        </p:nvPicPr>
        <p:blipFill>
          <a:blip r:embed="rId3" cstate="print"/>
          <a:stretch>
            <a:fillRect/>
          </a:stretch>
        </p:blipFill>
        <p:spPr>
          <a:xfrm>
            <a:off x="785786" y="3714752"/>
            <a:ext cx="3214710" cy="2692664"/>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85794"/>
            <a:ext cx="8229600" cy="4325112"/>
          </a:xfrm>
        </p:spPr>
        <p:txBody>
          <a:bodyPr/>
          <a:lstStyle/>
          <a:p>
            <a:pPr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Pablo Picasso was born in Spain in 1881 and lived for 91 years. For most of his life he lived in Paris, France. </a:t>
            </a:r>
            <a:endParaRPr lang="uk-UA"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Full name </a:t>
            </a:r>
            <a:r>
              <a:rPr lang="es-ES" dirty="0" smtClean="0">
                <a:latin typeface="Times New Roman" pitchFamily="18" charset="0"/>
                <a:cs typeface="Times New Roman" pitchFamily="18" charset="0"/>
              </a:rPr>
              <a:t> Pablo Diego José Francisco de Paula Juan Nepomuceno María de los Remedios Cipriano de la Santísima Trinidad Clito Ruiz y </a:t>
            </a:r>
            <a:r>
              <a:rPr lang="es-ES" dirty="0" smtClean="0">
                <a:latin typeface="Times New Roman" pitchFamily="18" charset="0"/>
                <a:cs typeface="Times New Roman" pitchFamily="18" charset="0"/>
              </a:rPr>
              <a:t>Picasso.</a:t>
            </a:r>
            <a:endParaRPr lang="uk-UA" dirty="0">
              <a:latin typeface="Times New Roman" pitchFamily="18" charset="0"/>
              <a:cs typeface="Times New Roman" pitchFamily="18" charset="0"/>
            </a:endParaRPr>
          </a:p>
        </p:txBody>
      </p:sp>
      <p:pic>
        <p:nvPicPr>
          <p:cNvPr id="4" name="Рисунок 3" descr="800px-Malaga_Picasso-Geburtshaus2004.jpg"/>
          <p:cNvPicPr>
            <a:picLocks noChangeAspect="1"/>
          </p:cNvPicPr>
          <p:nvPr/>
        </p:nvPicPr>
        <p:blipFill>
          <a:blip r:embed="rId2" cstate="print"/>
          <a:stretch>
            <a:fillRect/>
          </a:stretch>
        </p:blipFill>
        <p:spPr>
          <a:xfrm>
            <a:off x="714348" y="3571876"/>
            <a:ext cx="2438400" cy="1642872"/>
          </a:xfrm>
          <a:prstGeom prst="rect">
            <a:avLst/>
          </a:prstGeom>
        </p:spPr>
      </p:pic>
      <p:sp>
        <p:nvSpPr>
          <p:cNvPr id="5" name="TextBox 4"/>
          <p:cNvSpPr txBox="1"/>
          <p:nvPr/>
        </p:nvSpPr>
        <p:spPr>
          <a:xfrm>
            <a:off x="642910" y="5214950"/>
            <a:ext cx="2643206" cy="1477328"/>
          </a:xfrm>
          <a:prstGeom prst="rect">
            <a:avLst/>
          </a:prstGeom>
          <a:noFill/>
        </p:spPr>
        <p:txBody>
          <a:bodyPr wrap="square" rtlCol="0">
            <a:spAutoFit/>
          </a:bodyPr>
          <a:lstStyle/>
          <a:p>
            <a:pPr algn="ctr"/>
            <a:r>
              <a:rPr lang="en-US" dirty="0" smtClean="0"/>
              <a:t>Building on the Merced area in the Spanish city of Malaga, the birthplace of Pablo Picasso</a:t>
            </a:r>
            <a:endParaRPr lang="uk-UA" dirty="0"/>
          </a:p>
        </p:txBody>
      </p:sp>
      <p:pic>
        <p:nvPicPr>
          <p:cNvPr id="6" name="Рисунок 5" descr="1-3.jpg"/>
          <p:cNvPicPr>
            <a:picLocks noChangeAspect="1"/>
          </p:cNvPicPr>
          <p:nvPr/>
        </p:nvPicPr>
        <p:blipFill>
          <a:blip r:embed="rId3" cstate="print"/>
          <a:stretch>
            <a:fillRect/>
          </a:stretch>
        </p:blipFill>
        <p:spPr>
          <a:xfrm>
            <a:off x="5143504" y="3643314"/>
            <a:ext cx="1676400" cy="2705100"/>
          </a:xfrm>
          <a:prstGeom prst="rect">
            <a:avLst/>
          </a:prstGeom>
        </p:spPr>
      </p:pic>
      <p:sp>
        <p:nvSpPr>
          <p:cNvPr id="7" name="TextBox 6"/>
          <p:cNvSpPr txBox="1"/>
          <p:nvPr/>
        </p:nvSpPr>
        <p:spPr>
          <a:xfrm>
            <a:off x="6357950" y="5786454"/>
            <a:ext cx="1500198" cy="923330"/>
          </a:xfrm>
          <a:prstGeom prst="rect">
            <a:avLst/>
          </a:prstGeom>
          <a:noFill/>
        </p:spPr>
        <p:txBody>
          <a:bodyPr wrap="square" rtlCol="0">
            <a:spAutoFit/>
          </a:bodyPr>
          <a:lstStyle/>
          <a:p>
            <a:pPr algn="ctr"/>
            <a:r>
              <a:rPr lang="en-US" dirty="0" smtClean="0"/>
              <a:t>Pablo Picasso aged 4 in 1885</a:t>
            </a:r>
            <a:endParaRPr lang="uk-UA" dirty="0"/>
          </a:p>
        </p:txBody>
      </p:sp>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43306" y="714356"/>
            <a:ext cx="5143536" cy="5786478"/>
          </a:xfrm>
        </p:spPr>
        <p:txBody>
          <a:bodyPr>
            <a:normAutofit fontScale="85000" lnSpcReduction="20000"/>
          </a:bodyPr>
          <a:lstStyle/>
          <a:p>
            <a:pPr algn="just">
              <a:buNone/>
            </a:pPr>
            <a:r>
              <a:rPr lang="en-US" dirty="0" smtClean="0">
                <a:latin typeface="Times New Roman" pitchFamily="18" charset="0"/>
                <a:cs typeface="Times New Roman" pitchFamily="18" charset="0"/>
              </a:rPr>
              <a:t>      When </a:t>
            </a:r>
            <a:r>
              <a:rPr lang="en-US" dirty="0" smtClean="0">
                <a:latin typeface="Times New Roman" pitchFamily="18" charset="0"/>
                <a:cs typeface="Times New Roman" pitchFamily="18" charset="0"/>
              </a:rPr>
              <a:t>Picasso was a child, pictures by Vincent Van Gogh and Paul Cezanne were the modern masterpieces. With Picasso’s fantastic imagination he took those ideas even further. He started to paint what he knew about object or person. Anything solid was broken down into flattened, cut out “pieces”. The pieces were shaped like patterns, or cubes, so the new style was called “Cubism”. When cubism first appeared some critics said it was a complete disaster. So, this style was Picasso’s first gift to the art world. Picasso kept developing new styles, constantly switching between them. He painted and sculptured in any way he wanted.</a:t>
            </a:r>
            <a:endParaRPr lang="uk-UA" dirty="0" smtClean="0">
              <a:latin typeface="Times New Roman" pitchFamily="18" charset="0"/>
              <a:cs typeface="Times New Roman" pitchFamily="18" charset="0"/>
            </a:endParaRPr>
          </a:p>
          <a:p>
            <a:pPr>
              <a:buNone/>
            </a:pPr>
            <a:endParaRPr lang="uk-UA" dirty="0"/>
          </a:p>
        </p:txBody>
      </p:sp>
      <p:pic>
        <p:nvPicPr>
          <p:cNvPr id="6" name="Рисунок 5" descr="06_Pablo-Picasso_Lady-with-a-fan_1909.jpg"/>
          <p:cNvPicPr>
            <a:picLocks noChangeAspect="1"/>
          </p:cNvPicPr>
          <p:nvPr/>
        </p:nvPicPr>
        <p:blipFill>
          <a:blip r:embed="rId2" cstate="print"/>
          <a:stretch>
            <a:fillRect/>
          </a:stretch>
        </p:blipFill>
        <p:spPr>
          <a:xfrm>
            <a:off x="1214414" y="714356"/>
            <a:ext cx="2707106" cy="3429001"/>
          </a:xfrm>
          <a:prstGeom prst="rect">
            <a:avLst/>
          </a:prstGeom>
        </p:spPr>
      </p:pic>
      <p:pic>
        <p:nvPicPr>
          <p:cNvPr id="7" name="Рисунок 6" descr="d182d180d0b8-d0bcd183d0b7d18bd0bad0b0d0bdd182d0b0_d0bfd0b8d0bad0b0d181d181d0be1.jpg"/>
          <p:cNvPicPr>
            <a:picLocks noChangeAspect="1"/>
          </p:cNvPicPr>
          <p:nvPr/>
        </p:nvPicPr>
        <p:blipFill>
          <a:blip r:embed="rId3" cstate="print"/>
          <a:stretch>
            <a:fillRect/>
          </a:stretch>
        </p:blipFill>
        <p:spPr>
          <a:xfrm>
            <a:off x="0" y="3786190"/>
            <a:ext cx="2846583" cy="2571768"/>
          </a:xfrm>
          <a:prstGeom prst="rect">
            <a:avLst/>
          </a:prstGeom>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musa.jpg"/>
          <p:cNvPicPr>
            <a:picLocks noChangeAspect="1"/>
          </p:cNvPicPr>
          <p:nvPr/>
        </p:nvPicPr>
        <p:blipFill>
          <a:blip r:embed="rId2" cstate="print"/>
          <a:stretch>
            <a:fillRect/>
          </a:stretch>
        </p:blipFill>
        <p:spPr>
          <a:xfrm>
            <a:off x="142844" y="214290"/>
            <a:ext cx="4071934" cy="3270004"/>
          </a:xfrm>
          <a:prstGeom prst="rect">
            <a:avLst/>
          </a:prstGeom>
        </p:spPr>
      </p:pic>
      <p:pic>
        <p:nvPicPr>
          <p:cNvPr id="4" name="Содержимое 3" descr="brak-001.jpg"/>
          <p:cNvPicPr>
            <a:picLocks noGrp="1" noChangeAspect="1"/>
          </p:cNvPicPr>
          <p:nvPr>
            <p:ph idx="1"/>
          </p:nvPr>
        </p:nvPicPr>
        <p:blipFill>
          <a:blip r:embed="rId3" cstate="print"/>
          <a:stretch>
            <a:fillRect/>
          </a:stretch>
        </p:blipFill>
        <p:spPr>
          <a:xfrm>
            <a:off x="5689455" y="0"/>
            <a:ext cx="3454545" cy="4324350"/>
          </a:xfrm>
        </p:spPr>
      </p:pic>
      <p:pic>
        <p:nvPicPr>
          <p:cNvPr id="5" name="Рисунок 4" descr="images (1).jpg"/>
          <p:cNvPicPr>
            <a:picLocks noChangeAspect="1"/>
          </p:cNvPicPr>
          <p:nvPr/>
        </p:nvPicPr>
        <p:blipFill>
          <a:blip r:embed="rId4" cstate="print"/>
          <a:stretch>
            <a:fillRect/>
          </a:stretch>
        </p:blipFill>
        <p:spPr>
          <a:xfrm>
            <a:off x="642910" y="3571876"/>
            <a:ext cx="2466979" cy="3148807"/>
          </a:xfrm>
          <a:prstGeom prst="rect">
            <a:avLst/>
          </a:prstGeom>
        </p:spPr>
      </p:pic>
      <p:pic>
        <p:nvPicPr>
          <p:cNvPr id="6" name="Рисунок 5" descr="images.jpg"/>
          <p:cNvPicPr>
            <a:picLocks noChangeAspect="1"/>
          </p:cNvPicPr>
          <p:nvPr/>
        </p:nvPicPr>
        <p:blipFill>
          <a:blip r:embed="rId5" cstate="print"/>
          <a:stretch>
            <a:fillRect/>
          </a:stretch>
        </p:blipFill>
        <p:spPr>
          <a:xfrm>
            <a:off x="3857620" y="3064345"/>
            <a:ext cx="2524505" cy="3793655"/>
          </a:xfrm>
          <a:prstGeom prst="rect">
            <a:avLst/>
          </a:prstGeom>
        </p:spPr>
      </p:pic>
      <p:pic>
        <p:nvPicPr>
          <p:cNvPr id="8" name="Рисунок 7" descr="Juan_Gris_-_Portrait_of_Pablo_Picasso_-_Google_Art_Project.jpg"/>
          <p:cNvPicPr>
            <a:picLocks noChangeAspect="1"/>
          </p:cNvPicPr>
          <p:nvPr/>
        </p:nvPicPr>
        <p:blipFill>
          <a:blip r:embed="rId6" cstate="print"/>
          <a:stretch>
            <a:fillRect/>
          </a:stretch>
        </p:blipFill>
        <p:spPr>
          <a:xfrm>
            <a:off x="6858016" y="4000504"/>
            <a:ext cx="2084211" cy="2652632"/>
          </a:xfrm>
          <a:prstGeom prst="rect">
            <a:avLst/>
          </a:prstGeom>
        </p:spPr>
      </p:pic>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42918"/>
            <a:ext cx="4857752" cy="6215082"/>
          </a:xfrm>
        </p:spPr>
        <p:txBody>
          <a:bodyPr>
            <a:normAutofit fontScale="92500" lnSpcReduction="10000"/>
          </a:bodyPr>
          <a:lstStyle/>
          <a:p>
            <a:pPr algn="just">
              <a:buNone/>
            </a:pPr>
            <a:r>
              <a:rPr lang="en-US" dirty="0" smtClean="0">
                <a:latin typeface="Times New Roman" pitchFamily="18" charset="0"/>
                <a:cs typeface="Times New Roman" pitchFamily="18" charset="0"/>
              </a:rPr>
              <a:t>      Some </a:t>
            </a:r>
            <a:r>
              <a:rPr lang="en-US" dirty="0" smtClean="0">
                <a:latin typeface="Times New Roman" pitchFamily="18" charset="0"/>
                <a:cs typeface="Times New Roman" pitchFamily="18" charset="0"/>
              </a:rPr>
              <a:t>of the greatest modern painters – Kandinsky, for instance, or Mondrian – saw his work as an instrument of evolution and human development. The idea that he had any kind of historical mission struck Picasso, and he always said that all he had ever made was made for the present and in the hope that it would remain in the present. It is interesting, that he also stood against the Expressionist belief that the work of art must disclose the truth and the inner being of its author. </a:t>
            </a:r>
            <a:endParaRPr lang="uk-UA" dirty="0" smtClean="0">
              <a:latin typeface="Times New Roman" pitchFamily="18" charset="0"/>
              <a:cs typeface="Times New Roman" pitchFamily="18" charset="0"/>
            </a:endParaRPr>
          </a:p>
          <a:p>
            <a:pPr>
              <a:buNone/>
            </a:pPr>
            <a:endParaRPr lang="uk-UA" dirty="0"/>
          </a:p>
        </p:txBody>
      </p:sp>
      <p:pic>
        <p:nvPicPr>
          <p:cNvPr id="4" name="Рисунок 3" descr="images (2).jpg"/>
          <p:cNvPicPr>
            <a:picLocks noChangeAspect="1"/>
          </p:cNvPicPr>
          <p:nvPr/>
        </p:nvPicPr>
        <p:blipFill>
          <a:blip r:embed="rId2" cstate="print"/>
          <a:stretch>
            <a:fillRect/>
          </a:stretch>
        </p:blipFill>
        <p:spPr>
          <a:xfrm>
            <a:off x="5429256" y="1785926"/>
            <a:ext cx="3260817" cy="4071966"/>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000108"/>
            <a:ext cx="8229600" cy="4325112"/>
          </a:xfrm>
        </p:spPr>
        <p:txBody>
          <a:bodyPr/>
          <a:lstStyle/>
          <a:p>
            <a:pPr algn="just">
              <a:buNone/>
            </a:pPr>
            <a:r>
              <a:rPr lang="en-US" b="1" dirty="0" smtClean="0"/>
              <a:t>     </a:t>
            </a:r>
            <a:r>
              <a:rPr lang="en-US" dirty="0" smtClean="0">
                <a:latin typeface="Times New Roman" pitchFamily="18" charset="0"/>
                <a:cs typeface="Times New Roman" pitchFamily="18" charset="0"/>
              </a:rPr>
              <a:t>Unlike </a:t>
            </a:r>
            <a:r>
              <a:rPr lang="en-US" dirty="0" smtClean="0">
                <a:latin typeface="Times New Roman" pitchFamily="18" charset="0"/>
                <a:cs typeface="Times New Roman" pitchFamily="18" charset="0"/>
              </a:rPr>
              <a:t>many other artists Picasso wasn’t poor. He had been successful nearly all his life and had plenty of money. He lived in elegant flat in a fashionable Paris street.</a:t>
            </a:r>
            <a:endParaRPr lang="uk-UA" dirty="0">
              <a:latin typeface="Times New Roman" pitchFamily="18" charset="0"/>
              <a:cs typeface="Times New Roman" pitchFamily="18" charset="0"/>
            </a:endParaRPr>
          </a:p>
        </p:txBody>
      </p:sp>
      <p:pic>
        <p:nvPicPr>
          <p:cNvPr id="4" name="Рисунок 3" descr="57.jpg"/>
          <p:cNvPicPr>
            <a:picLocks noChangeAspect="1"/>
          </p:cNvPicPr>
          <p:nvPr/>
        </p:nvPicPr>
        <p:blipFill>
          <a:blip r:embed="rId2" cstate="print"/>
          <a:stretch>
            <a:fillRect/>
          </a:stretch>
        </p:blipFill>
        <p:spPr>
          <a:xfrm>
            <a:off x="5429256" y="2428868"/>
            <a:ext cx="3002527" cy="3852489"/>
          </a:xfrm>
          <a:prstGeom prst="rect">
            <a:avLst/>
          </a:prstGeom>
        </p:spPr>
      </p:pic>
      <p:sp>
        <p:nvSpPr>
          <p:cNvPr id="5" name="TextBox 4"/>
          <p:cNvSpPr txBox="1"/>
          <p:nvPr/>
        </p:nvSpPr>
        <p:spPr>
          <a:xfrm>
            <a:off x="3286116" y="6215082"/>
            <a:ext cx="2643206" cy="461665"/>
          </a:xfrm>
          <a:prstGeom prst="rect">
            <a:avLst/>
          </a:prstGeom>
          <a:noFill/>
        </p:spPr>
        <p:txBody>
          <a:bodyPr wrap="square" rtlCol="0">
            <a:spAutoFit/>
          </a:bodyPr>
          <a:lstStyle/>
          <a:p>
            <a:pPr algn="ctr"/>
            <a:r>
              <a:rPr lang="en-US" sz="2400" dirty="0" smtClean="0"/>
              <a:t>Self-portrait</a:t>
            </a:r>
            <a:endParaRPr lang="uk-UA" sz="2400" dirty="0"/>
          </a:p>
        </p:txBody>
      </p:sp>
      <p:pic>
        <p:nvPicPr>
          <p:cNvPr id="7" name="Рисунок 6" descr="images (3).jpg"/>
          <p:cNvPicPr>
            <a:picLocks noChangeAspect="1"/>
          </p:cNvPicPr>
          <p:nvPr/>
        </p:nvPicPr>
        <p:blipFill>
          <a:blip r:embed="rId3" cstate="print"/>
          <a:stretch>
            <a:fillRect/>
          </a:stretch>
        </p:blipFill>
        <p:spPr>
          <a:xfrm>
            <a:off x="1214414" y="3000372"/>
            <a:ext cx="2357454" cy="3300436"/>
          </a:xfrm>
          <a:prstGeom prst="rect">
            <a:avLst/>
          </a:prstGeom>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325112"/>
          </a:xfrm>
        </p:spPr>
        <p:txBody>
          <a:bodyPr>
            <a:normAutofit/>
          </a:bodyPr>
          <a:lstStyle/>
          <a:p>
            <a:pPr algn="just">
              <a:buNone/>
            </a:pPr>
            <a:r>
              <a:rPr lang="en-US" dirty="0" smtClean="0">
                <a:latin typeface="Times New Roman" pitchFamily="18" charset="0"/>
                <a:cs typeface="Times New Roman" pitchFamily="18" charset="0"/>
              </a:rPr>
              <a:t>      In </a:t>
            </a:r>
            <a:r>
              <a:rPr lang="en-US" dirty="0" smtClean="0">
                <a:latin typeface="Times New Roman" pitchFamily="18" charset="0"/>
                <a:cs typeface="Times New Roman" pitchFamily="18" charset="0"/>
              </a:rPr>
              <a:t>this work everything is based on sensation and desire. He could make people feel the weight of forms and the tension of their relationships mainly by drawing the total structure.</a:t>
            </a:r>
            <a:endParaRPr lang="uk-UA"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Picasso </a:t>
            </a:r>
            <a:r>
              <a:rPr lang="en-US" dirty="0" smtClean="0">
                <a:latin typeface="Times New Roman" pitchFamily="18" charset="0"/>
                <a:cs typeface="Times New Roman" pitchFamily="18" charset="0"/>
              </a:rPr>
              <a:t>constantly tried out new forms of art and invented a new style, which, strangely, remained a secret for most of his life – his sculptures. He loved animals and built sculptures of them from materials he found just lying around.</a:t>
            </a:r>
            <a:endParaRPr lang="uk-UA" dirty="0" smtClean="0">
              <a:latin typeface="Times New Roman" pitchFamily="18" charset="0"/>
              <a:cs typeface="Times New Roman" pitchFamily="18" charset="0"/>
            </a:endParaRPr>
          </a:p>
          <a:p>
            <a:endParaRPr lang="uk-UA" dirty="0"/>
          </a:p>
        </p:txBody>
      </p:sp>
      <p:pic>
        <p:nvPicPr>
          <p:cNvPr id="6" name="Рисунок 5" descr="Baboon-and-Young.jpg"/>
          <p:cNvPicPr>
            <a:picLocks noChangeAspect="1"/>
          </p:cNvPicPr>
          <p:nvPr/>
        </p:nvPicPr>
        <p:blipFill>
          <a:blip r:embed="rId2" cstate="print"/>
          <a:stretch>
            <a:fillRect/>
          </a:stretch>
        </p:blipFill>
        <p:spPr>
          <a:xfrm>
            <a:off x="1357290" y="4357694"/>
            <a:ext cx="1590821" cy="2357454"/>
          </a:xfrm>
          <a:prstGeom prst="rect">
            <a:avLst/>
          </a:prstGeom>
        </p:spPr>
      </p:pic>
      <p:pic>
        <p:nvPicPr>
          <p:cNvPr id="7" name="Рисунок 6" descr="Head-of-a-Warrior.jpg"/>
          <p:cNvPicPr>
            <a:picLocks noChangeAspect="1"/>
          </p:cNvPicPr>
          <p:nvPr/>
        </p:nvPicPr>
        <p:blipFill>
          <a:blip r:embed="rId3" cstate="print"/>
          <a:stretch>
            <a:fillRect/>
          </a:stretch>
        </p:blipFill>
        <p:spPr>
          <a:xfrm>
            <a:off x="6500826" y="4000504"/>
            <a:ext cx="1840612" cy="2643608"/>
          </a:xfrm>
          <a:prstGeom prst="rect">
            <a:avLst/>
          </a:prstGeom>
        </p:spPr>
      </p:pic>
      <p:pic>
        <p:nvPicPr>
          <p:cNvPr id="8" name="Рисунок 7" descr="images (4).jpg"/>
          <p:cNvPicPr>
            <a:picLocks noChangeAspect="1"/>
          </p:cNvPicPr>
          <p:nvPr/>
        </p:nvPicPr>
        <p:blipFill>
          <a:blip r:embed="rId4" cstate="print"/>
          <a:stretch>
            <a:fillRect/>
          </a:stretch>
        </p:blipFill>
        <p:spPr>
          <a:xfrm>
            <a:off x="3643306" y="4357694"/>
            <a:ext cx="2085975" cy="2190750"/>
          </a:xfrm>
          <a:prstGeom prst="rect">
            <a:avLst/>
          </a:prstGeom>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Project-for-a-Monument-to-Guillaume-Apollinaire-787x1024.jpg"/>
          <p:cNvPicPr>
            <a:picLocks noChangeAspect="1"/>
          </p:cNvPicPr>
          <p:nvPr/>
        </p:nvPicPr>
        <p:blipFill>
          <a:blip r:embed="rId2" cstate="print"/>
          <a:stretch>
            <a:fillRect/>
          </a:stretch>
        </p:blipFill>
        <p:spPr>
          <a:xfrm>
            <a:off x="428596" y="0"/>
            <a:ext cx="3143240" cy="4089807"/>
          </a:xfrm>
          <a:prstGeom prst="rect">
            <a:avLst/>
          </a:prstGeom>
        </p:spPr>
      </p:pic>
      <p:pic>
        <p:nvPicPr>
          <p:cNvPr id="5" name="Рисунок 4" descr="Head-of-a-Woman.jpg"/>
          <p:cNvPicPr>
            <a:picLocks noChangeAspect="1"/>
          </p:cNvPicPr>
          <p:nvPr/>
        </p:nvPicPr>
        <p:blipFill>
          <a:blip r:embed="rId3" cstate="print"/>
          <a:stretch>
            <a:fillRect/>
          </a:stretch>
        </p:blipFill>
        <p:spPr>
          <a:xfrm>
            <a:off x="6215074" y="0"/>
            <a:ext cx="2708152" cy="3955988"/>
          </a:xfrm>
          <a:prstGeom prst="rect">
            <a:avLst/>
          </a:prstGeom>
        </p:spPr>
      </p:pic>
      <p:pic>
        <p:nvPicPr>
          <p:cNvPr id="4" name="Рисунок 3" descr="Goat-Skull-and-Bottle.jpg"/>
          <p:cNvPicPr>
            <a:picLocks noChangeAspect="1"/>
          </p:cNvPicPr>
          <p:nvPr/>
        </p:nvPicPr>
        <p:blipFill>
          <a:blip r:embed="rId4" cstate="print"/>
          <a:stretch>
            <a:fillRect/>
          </a:stretch>
        </p:blipFill>
        <p:spPr>
          <a:xfrm>
            <a:off x="2571736" y="2928934"/>
            <a:ext cx="4357718" cy="3794820"/>
          </a:xfrm>
          <a:prstGeom prst="rect">
            <a:avLst/>
          </a:prstGeom>
        </p:spPr>
      </p:pic>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60</TotalTime>
  <Words>549</Words>
  <Application>Microsoft Office PowerPoint</Application>
  <PresentationFormat>Экран (4:3)</PresentationFormat>
  <Paragraphs>16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Городская</vt:lpstr>
      <vt:lpstr>Pablo Picasso</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Pablo Picasso</dc:title>
  <dc:creator>Рома</dc:creator>
  <cp:lastModifiedBy>Рома</cp:lastModifiedBy>
  <cp:revision>8</cp:revision>
  <dcterms:created xsi:type="dcterms:W3CDTF">2013-02-24T15:26:42Z</dcterms:created>
  <dcterms:modified xsi:type="dcterms:W3CDTF">2013-02-24T16:37:58Z</dcterms:modified>
</cp:coreProperties>
</file>