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293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2925286"/>
            <a:ext cx="9144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14600" y="236220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400" y="3045460"/>
            <a:ext cx="4013200" cy="428625"/>
          </a:xfrm>
        </p:spPr>
        <p:txBody>
          <a:bodyPr tIns="0" anchor="t">
            <a:noAutofit/>
          </a:bodyPr>
          <a:lstStyle>
            <a:lvl1pPr marL="0" indent="0" algn="ctr">
              <a:buNone/>
              <a:defRPr sz="1600" b="0" i="0" cap="none" spc="0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599440"/>
          </a:xfrm>
          <a:noFill/>
          <a:ln>
            <a:noFill/>
          </a:ln>
        </p:spPr>
        <p:txBody>
          <a:bodyPr bIns="0" anchor="b"/>
          <a:lstStyle>
            <a:lvl1pPr>
              <a:defRPr>
                <a:effectLst>
                  <a:glow rad="88900">
                    <a:schemeClr val="tx1">
                      <a:alpha val="6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B4C71EC6-210F-42DE-9C53-41977AD35B3D}" type="datetimeFigureOut">
              <a:rPr lang="ru-RU" smtClean="0"/>
              <a:t>02.02.2014</a:t>
            </a:fld>
            <a:endParaRPr lang="ru-RU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4267200" y="3429000"/>
            <a:ext cx="6858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hidden">
          <a:xfrm>
            <a:off x="0" y="1"/>
            <a:ext cx="7696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629400" cy="5029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914401"/>
            <a:ext cx="926980" cy="5029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0751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02.02.2014</a:t>
            </a:fld>
            <a:endParaRPr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922776"/>
            <a:ext cx="9144000" cy="293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1760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4600" y="336804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black">
          <a:xfrm>
            <a:off x="2529052" y="3367246"/>
            <a:ext cx="4085897" cy="706821"/>
          </a:xfrm>
          <a:prstGeom prst="rect">
            <a:avLst/>
          </a:prstGeom>
          <a:noFill/>
          <a:ln w="98425" cmpd="thinThick">
            <a:noFill/>
            <a:miter lim="800000"/>
          </a:ln>
        </p:spPr>
        <p:txBody>
          <a:bodyPr vert="horz" lIns="91440" tIns="45720" rIns="91440" bIns="0" rtlCol="0" anchor="b" anchorCtr="0">
            <a:normAutofit/>
          </a:bodyPr>
          <a:lstStyle>
            <a:lvl1pPr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black">
          <a:xfrm>
            <a:off x="2518542" y="4084577"/>
            <a:ext cx="4106917" cy="397094"/>
          </a:xfrm>
        </p:spPr>
        <p:txBody>
          <a:bodyPr tIns="0" anchor="t" anchorCtr="0">
            <a:normAutofit/>
          </a:bodyPr>
          <a:lstStyle>
            <a:lvl1pPr marL="0" indent="0" algn="ctr">
              <a:buNone/>
              <a:def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020824"/>
            <a:ext cx="4023360" cy="40050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5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020824"/>
            <a:ext cx="4023360" cy="40050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02.02.2014</a:t>
            </a:fld>
            <a:endParaRPr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819400"/>
            <a:ext cx="4023360" cy="32095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816352"/>
            <a:ext cx="4023360" cy="32095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6344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02.02.2014</a:t>
            </a:fld>
            <a:endParaRPr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02.02.2014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4"/>
          </p:nvPr>
        </p:nvSpPr>
        <p:spPr>
          <a:xfrm>
            <a:off x="1485900" y="1914525"/>
            <a:ext cx="6172200" cy="351091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7360" y="5513832"/>
            <a:ext cx="5669280" cy="548640"/>
          </a:xfr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lang="en-US" sz="1400" b="0" i="0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02.02.2014</a:t>
            </a:fld>
            <a:endParaRPr lang="ru-RU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2026918"/>
            <a:ext cx="5439582" cy="3263750"/>
          </a:xfrm>
          <a:solidFill>
            <a:schemeClr val="tx1"/>
          </a:solidFill>
          <a:ln w="69850" cmpd="dbl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5516880"/>
            <a:ext cx="5669280" cy="548640"/>
          </a:xfr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400" b="0" i="0" kern="1200" cap="none" spc="30" baseline="0" smtClean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>
          <a:xfrm>
            <a:off x="2981325" y="273180"/>
            <a:ext cx="3181350" cy="2921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02.02.2014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>
          <a:xfrm>
            <a:off x="4038600" y="6172200"/>
            <a:ext cx="1066800" cy="3048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>
          <a:xfrm>
            <a:off x="1447800" y="6486525"/>
            <a:ext cx="6248400" cy="29210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1335973"/>
            <a:ext cx="9144000" cy="5522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9301"/>
            <a:ext cx="8229600" cy="411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81325" y="273180"/>
            <a:ext cx="318135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cap="all" spc="300" baseline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486525"/>
            <a:ext cx="624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 b="0" cap="all" spc="30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172200"/>
            <a:ext cx="1066800" cy="3048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31436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ts val="400"/>
        </a:spcBef>
        <a:buNone/>
        <a:defRPr sz="1800" b="1" kern="1200" cap="all" spc="0" baseline="0">
          <a:solidFill>
            <a:schemeClr val="bg1">
              <a:lumMod val="75000"/>
              <a:lumOff val="25000"/>
            </a:schemeClr>
          </a:solidFill>
          <a:effectLst/>
          <a:latin typeface="+mj-lt"/>
          <a:ea typeface="+mj-ea"/>
          <a:cs typeface="Tunga" pitchFamily="2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Tx/>
        <a:buNone/>
        <a:defRPr sz="20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63688" y="404664"/>
            <a:ext cx="4608512" cy="1440408"/>
          </a:xfrm>
        </p:spPr>
        <p:txBody>
          <a:bodyPr>
            <a:noAutofit/>
          </a:bodyPr>
          <a:lstStyle/>
          <a:p>
            <a:r>
              <a:rPr lang="uk-UA" sz="4000" dirty="0" smtClean="0">
                <a:solidFill>
                  <a:schemeClr val="accent2">
                    <a:lumMod val="50000"/>
                  </a:schemeClr>
                </a:solidFill>
              </a:rPr>
              <a:t>Італійська мафія</a:t>
            </a:r>
            <a:endParaRPr lang="ru-RU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04" b="9404"/>
          <a:stretch>
            <a:fillRect/>
          </a:stretch>
        </p:blipFill>
        <p:spPr>
          <a:xfrm>
            <a:off x="1403648" y="2348880"/>
            <a:ext cx="5543550" cy="352583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57846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195736" y="260648"/>
            <a:ext cx="4176464" cy="852041"/>
          </a:xfrm>
        </p:spPr>
        <p:txBody>
          <a:bodyPr>
            <a:noAutofit/>
          </a:bodyPr>
          <a:lstStyle/>
          <a:p>
            <a:r>
              <a:rPr lang="uk-UA" sz="6000" dirty="0" err="1" smtClean="0">
                <a:solidFill>
                  <a:schemeClr val="bg1"/>
                </a:solidFill>
              </a:rPr>
              <a:t>Мафія</a:t>
            </a:r>
            <a:r>
              <a:rPr lang="uk-UA" sz="6000" dirty="0" err="1" smtClean="0">
                <a:solidFill>
                  <a:schemeClr val="tx1"/>
                </a:solidFill>
              </a:rPr>
              <a:t>-</a:t>
            </a:r>
            <a:r>
              <a:rPr lang="uk-UA" sz="6000" dirty="0" smtClean="0">
                <a:solidFill>
                  <a:schemeClr val="tx1"/>
                </a:solidFill>
              </a:rPr>
              <a:t> </a:t>
            </a:r>
            <a:endParaRPr lang="ru-RU" sz="60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395536" y="1268760"/>
            <a:ext cx="8280920" cy="5589240"/>
          </a:xfrm>
        </p:spPr>
        <p:txBody>
          <a:bodyPr>
            <a:noAutofit/>
          </a:bodyPr>
          <a:lstStyle/>
          <a:p>
            <a:r>
              <a:rPr lang="vi-VN" sz="2200" b="1" dirty="0"/>
              <a:t>Ма́фія </a:t>
            </a:r>
            <a:r>
              <a:rPr lang="en-US" sz="2200" b="1" dirty="0"/>
              <a:t> — </a:t>
            </a:r>
            <a:r>
              <a:rPr lang="vi-VN" sz="2200" b="1" dirty="0"/>
              <a:t>таємна, здебільшого бандитська організація, яка шляхом залякування й </a:t>
            </a:r>
            <a:r>
              <a:rPr lang="uk-UA" sz="2200" b="1" dirty="0" smtClean="0"/>
              <a:t>терору</a:t>
            </a:r>
            <a:r>
              <a:rPr lang="vi-VN" sz="2200" b="1" dirty="0"/>
              <a:t> втручається в політичне життя країни, намагаючись впливати на прийняття вигідних для себе політичних та економічних рішень. </a:t>
            </a:r>
            <a:r>
              <a:rPr lang="vi-VN" sz="2200" b="1" dirty="0"/>
              <a:t>Виникла в середньовіччі на о. </a:t>
            </a:r>
            <a:r>
              <a:rPr lang="uk-UA" sz="2200" b="1" dirty="0" smtClean="0"/>
              <a:t>Сицилія</a:t>
            </a:r>
            <a:r>
              <a:rPr lang="vi-VN" sz="2200" b="1" dirty="0" smtClean="0"/>
              <a:t>. </a:t>
            </a:r>
            <a:r>
              <a:rPr lang="vi-VN" sz="2200" b="1" dirty="0"/>
              <a:t>Впродовж століть сформувалася централізована, ієрархічна структура мафії, яка спирається на безумовне підкорення, кругову поруку, жорстокий терор. </a:t>
            </a:r>
            <a:r>
              <a:rPr lang="vi-VN" sz="2200" b="1" dirty="0"/>
              <a:t>У </a:t>
            </a:r>
            <a:r>
              <a:rPr lang="uk-UA" sz="2200" b="1" dirty="0" smtClean="0"/>
              <a:t>ХХ столітті</a:t>
            </a:r>
            <a:r>
              <a:rPr lang="vi-VN" sz="2200" b="1" dirty="0"/>
              <a:t> мафія діяла на всій території </a:t>
            </a:r>
            <a:r>
              <a:rPr lang="uk-UA" sz="2200" b="1" dirty="0" smtClean="0"/>
              <a:t>Італії</a:t>
            </a:r>
            <a:r>
              <a:rPr lang="vi-VN" sz="2200" b="1" dirty="0" smtClean="0"/>
              <a:t>, </a:t>
            </a:r>
            <a:r>
              <a:rPr lang="vi-VN" sz="2200" b="1" dirty="0"/>
              <a:t>монополізувавши традиційний «злочинний бізнес» (ігрові доми, торгівлю наркотиками, контрабанду, проституцію). Після </a:t>
            </a:r>
            <a:r>
              <a:rPr lang="uk-UA" sz="2200" b="1" dirty="0" smtClean="0"/>
              <a:t>Другої світової війни</a:t>
            </a:r>
            <a:r>
              <a:rPr lang="vi-VN" sz="2200" b="1" dirty="0"/>
              <a:t> мафія проникла в «респектабельний» бізнес (банківську справу, транспорт, будівництво), встановила тісні зв'язки з правоохоронними органами, політиками, що дало їй можливість впливати на соціально-політичний розвиток країни. У </a:t>
            </a:r>
            <a:r>
              <a:rPr lang="en-US" sz="2200" b="1" dirty="0"/>
              <a:t>XX </a:t>
            </a:r>
            <a:r>
              <a:rPr lang="vi-VN" sz="2200" b="1" dirty="0"/>
              <a:t>ст діяльність мафії вийшла за межі Італії.</a:t>
            </a:r>
            <a:endParaRPr lang="ru-RU" sz="2200" b="1" dirty="0"/>
          </a:p>
        </p:txBody>
      </p:sp>
    </p:spTree>
    <p:extLst>
      <p:ext uri="{BB962C8B-B14F-4D97-AF65-F5344CB8AC3E}">
        <p14:creationId xmlns:p14="http://schemas.microsoft.com/office/powerpoint/2010/main" val="477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Объект 9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2132856"/>
            <a:ext cx="6645996" cy="320841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Структура «</a:t>
            </a:r>
            <a:r>
              <a:rPr lang="uk-UA" dirty="0" err="1" smtClean="0"/>
              <a:t>сімЇ’ї</a:t>
            </a:r>
            <a:r>
              <a:rPr lang="uk-UA" dirty="0" smtClean="0"/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431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179512" y="6312"/>
            <a:ext cx="8964488" cy="6851688"/>
          </a:xfrm>
        </p:spPr>
        <p:txBody>
          <a:bodyPr>
            <a:normAutofit fontScale="47500" lnSpcReduction="20000"/>
          </a:bodyPr>
          <a:lstStyle/>
          <a:p>
            <a:pPr marL="514350" indent="-514350" algn="l">
              <a:buClr>
                <a:schemeClr val="tx1"/>
              </a:buClr>
              <a:buFont typeface="Wingdings" pitchFamily="2" charset="2"/>
              <a:buChar char="q"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Бос, дон 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хресний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батько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Глава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сім'ї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Отримує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відомості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про будь-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якому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"справу",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кожним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членом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сім'ї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. Бос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обирається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голосуванням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 капо; в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рівності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голосів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проголосувати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повинен 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підручний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боса. До 1950-х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голосуванні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брали участь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взагалі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члени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сім'ї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, але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згодом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практики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відмовилися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вона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привертала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увагу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правоохоронних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l">
              <a:buClr>
                <a:schemeClr val="tx1"/>
              </a:buClr>
              <a:buFont typeface="Wingdings" pitchFamily="2" charset="2"/>
              <a:buChar char="q"/>
            </a:pP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Молодший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бос, 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підручний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- "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Заступник" боса, друга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людина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родині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призначається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самим босом.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Підручний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несе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відповідальність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капо. У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арешту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смерті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боса,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підручний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зазвичай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стає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чинним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босом.</a:t>
            </a:r>
          </a:p>
          <a:p>
            <a:pPr marL="514350" indent="-514350" algn="l">
              <a:buClr>
                <a:schemeClr val="tx1"/>
              </a:buClr>
              <a:buFont typeface="Wingdings" pitchFamily="2" charset="2"/>
              <a:buChar char="q"/>
            </a:pP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Консильєрі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Радник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родини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людина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якій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бос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довіряти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і до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порад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прислухається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служить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посередником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вирішенні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спірних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виступає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посередником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босом і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підкупленими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політичними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профспілковими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судовими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діячами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виконує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роль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представника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сім'ї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зустрічах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сім'ями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консильєрі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, як правило,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немає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власної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команди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", але вони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значний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вплив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сім'ї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. При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у них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зазвичай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є і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законний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бізнес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адвокатська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практика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робота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біржовим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маклером.</a:t>
            </a:r>
          </a:p>
          <a:p>
            <a:pPr marL="514350" indent="-514350" algn="l">
              <a:buClr>
                <a:schemeClr val="tx1"/>
              </a:buClr>
              <a:buFont typeface="Wingdings" pitchFamily="2" charset="2"/>
              <a:buChar char="q"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Капореджіме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Капо, 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капітан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 - глава "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команди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",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бойової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" (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з "солдат"),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несе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відповідальність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за один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кілька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кримінальної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певному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районі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міста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щомісяця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віддає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босові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частину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доходів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одержуваних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("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засилає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частку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"). У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сім'ї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зазвичай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6-9 таких команд, і в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кожній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з них - до 10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солдатів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. Капо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підпорядковується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підручному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самому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босові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Подання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до капо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робить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підручний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, але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безпосередньо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капо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призначає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особисто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бос.</a:t>
            </a:r>
          </a:p>
          <a:p>
            <a:pPr marL="514350" indent="-514350" algn="l">
              <a:buClr>
                <a:schemeClr val="tx1"/>
              </a:buClr>
              <a:buFont typeface="Wingdings" pitchFamily="2" charset="2"/>
              <a:buChar char="q"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Солдат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Наймолодший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член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родини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"ввели" в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сім'ю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по-перше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довів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неї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свою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корисність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по-друге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рекомендацією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одного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декількох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капо.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обрання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солдат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зазвичай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потрапляє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в ту команду, капо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якій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рекомендував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l">
              <a:buClr>
                <a:schemeClr val="tx1"/>
              </a:buClr>
              <a:buFont typeface="Wingdings" pitchFamily="2" charset="2"/>
              <a:buChar char="q"/>
            </a:pP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Співучасник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не член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родини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, але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людина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наділена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певним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статусом.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зазвичай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виконує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функції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посередника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операціях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з продажу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наркотиків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виступає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ролі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підкупленого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представника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профспілки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бізнесмена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неіталійцем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зазвичай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приймаються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сім'ю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і практично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залишаються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статусі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співучасників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Коли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з'являється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вакансія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", один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декілька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капо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рекомендувати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провести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корисного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співучасника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солдати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випадку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таких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пропозицій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декілька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вакантне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одне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, кандидатуру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вибирає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бос.</a:t>
            </a:r>
          </a:p>
          <a:p>
            <a:pPr marL="342900" indent="-342900">
              <a:buFont typeface="Arial" pitchFamily="34" charset="0"/>
              <a:buChar char="•"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116632"/>
            <a:ext cx="45719" cy="11960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155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916832"/>
            <a:ext cx="5809954" cy="4610819"/>
          </a:xfrm>
        </p:spPr>
      </p:pic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91680" y="260648"/>
            <a:ext cx="5112568" cy="1296144"/>
          </a:xfrm>
        </p:spPr>
        <p:txBody>
          <a:bodyPr/>
          <a:lstStyle/>
          <a:p>
            <a:r>
              <a:rPr lang="ru-RU" b="0" dirty="0">
                <a:solidFill>
                  <a:schemeClr val="bg1"/>
                </a:solidFill>
              </a:rPr>
              <a:t>"</a:t>
            </a:r>
            <a:r>
              <a:rPr lang="ru-RU" sz="2800" b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Десять </a:t>
            </a:r>
            <a:r>
              <a:rPr lang="ru-RU" sz="2800" b="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заповідей</a:t>
            </a:r>
            <a:r>
              <a:rPr lang="ru-RU" sz="2800" b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Коза </a:t>
            </a:r>
            <a:r>
              <a:rPr lang="ru-RU" sz="2800" b="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ностра</a:t>
            </a:r>
            <a:r>
              <a:rPr lang="ru-RU" sz="2800" b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"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058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107504" y="2020824"/>
            <a:ext cx="8579296" cy="4648536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Clr>
                <a:schemeClr val="tx1"/>
              </a:buClr>
              <a:buFont typeface="+mj-lt"/>
              <a:buAutoNum type="arabicPeriod"/>
            </a:pPr>
            <a:r>
              <a:rPr lang="ru-RU" dirty="0" err="1"/>
              <a:t>Ніхто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сам </a:t>
            </a:r>
            <a:r>
              <a:rPr lang="ru-RU" dirty="0" err="1"/>
              <a:t>підійти</a:t>
            </a:r>
            <a:r>
              <a:rPr lang="ru-RU" dirty="0"/>
              <a:t> і </a:t>
            </a:r>
            <a:r>
              <a:rPr lang="ru-RU" dirty="0" err="1"/>
              <a:t>представитися</a:t>
            </a:r>
            <a:r>
              <a:rPr lang="ru-RU" dirty="0"/>
              <a:t> </a:t>
            </a:r>
            <a:r>
              <a:rPr lang="ru-RU" dirty="0" err="1"/>
              <a:t>комусь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"наших" </a:t>
            </a:r>
            <a:r>
              <a:rPr lang="ru-RU" dirty="0" err="1"/>
              <a:t>друзів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повинен бути представлений </a:t>
            </a:r>
            <a:r>
              <a:rPr lang="ru-RU" dirty="0" err="1"/>
              <a:t>іншим</a:t>
            </a:r>
            <a:r>
              <a:rPr lang="ru-RU" dirty="0"/>
              <a:t> нашим другом.</a:t>
            </a:r>
          </a:p>
          <a:p>
            <a:pPr marL="457200" indent="-457200" algn="l">
              <a:buClr>
                <a:schemeClr val="tx1"/>
              </a:buClr>
              <a:buFont typeface="+mj-lt"/>
              <a:buAutoNum type="arabicPeriod"/>
            </a:pPr>
            <a:r>
              <a:rPr lang="ru-RU" dirty="0" err="1"/>
              <a:t>Ніколи</a:t>
            </a:r>
            <a:r>
              <a:rPr lang="ru-RU" dirty="0"/>
              <a:t> не </a:t>
            </a:r>
            <a:r>
              <a:rPr lang="ru-RU" dirty="0" err="1"/>
              <a:t>дивіться</a:t>
            </a:r>
            <a:r>
              <a:rPr lang="ru-RU" dirty="0"/>
              <a:t> на дружин </a:t>
            </a:r>
            <a:r>
              <a:rPr lang="ru-RU" dirty="0" err="1"/>
              <a:t>друзів</a:t>
            </a:r>
            <a:r>
              <a:rPr lang="ru-RU" dirty="0"/>
              <a:t>.</a:t>
            </a:r>
          </a:p>
          <a:p>
            <a:pPr marL="457200" indent="-457200" algn="l">
              <a:buClr>
                <a:schemeClr val="tx1"/>
              </a:buClr>
              <a:buFont typeface="+mj-lt"/>
              <a:buAutoNum type="arabicPeriod"/>
            </a:pPr>
            <a:r>
              <a:rPr lang="ru-RU" dirty="0"/>
              <a:t>Не допускайте, </a:t>
            </a:r>
            <a:r>
              <a:rPr lang="ru-RU" dirty="0" err="1"/>
              <a:t>щоб</a:t>
            </a:r>
            <a:r>
              <a:rPr lang="ru-RU" dirty="0"/>
              <a:t> вас </a:t>
            </a:r>
            <a:r>
              <a:rPr lang="ru-RU" dirty="0" err="1"/>
              <a:t>бачили</a:t>
            </a:r>
            <a:r>
              <a:rPr lang="ru-RU" dirty="0"/>
              <a:t> в </a:t>
            </a:r>
            <a:r>
              <a:rPr lang="ru-RU" dirty="0" err="1"/>
              <a:t>суспільстві</a:t>
            </a:r>
            <a:r>
              <a:rPr lang="ru-RU" dirty="0"/>
              <a:t> </a:t>
            </a:r>
            <a:r>
              <a:rPr lang="ru-RU" dirty="0" err="1"/>
              <a:t>поліцейських</a:t>
            </a:r>
            <a:r>
              <a:rPr lang="ru-RU" dirty="0"/>
              <a:t>.</a:t>
            </a:r>
          </a:p>
          <a:p>
            <a:pPr marL="457200" indent="-457200" algn="l">
              <a:buClr>
                <a:schemeClr val="tx1"/>
              </a:buClr>
              <a:buFont typeface="+mj-lt"/>
              <a:buAutoNum type="arabicPeriod"/>
            </a:pPr>
            <a:r>
              <a:rPr lang="ru-RU" dirty="0"/>
              <a:t>Не </a:t>
            </a:r>
            <a:r>
              <a:rPr lang="ru-RU" dirty="0" err="1"/>
              <a:t>ходіть</a:t>
            </a:r>
            <a:r>
              <a:rPr lang="ru-RU" dirty="0"/>
              <a:t> в клуби і </a:t>
            </a:r>
            <a:r>
              <a:rPr lang="ru-RU" dirty="0" err="1"/>
              <a:t>бари</a:t>
            </a:r>
            <a:r>
              <a:rPr lang="ru-RU" dirty="0"/>
              <a:t>.</a:t>
            </a:r>
          </a:p>
          <a:p>
            <a:pPr marL="457200" indent="-457200" algn="l">
              <a:buClr>
                <a:schemeClr val="tx1"/>
              </a:buClr>
              <a:buFont typeface="+mj-lt"/>
              <a:buAutoNum type="arabicPeriod"/>
            </a:pPr>
            <a:r>
              <a:rPr lang="ru-RU" dirty="0"/>
              <a:t>Ваш </a:t>
            </a:r>
            <a:r>
              <a:rPr lang="ru-RU" dirty="0" err="1"/>
              <a:t>обов'язок</a:t>
            </a:r>
            <a:r>
              <a:rPr lang="ru-RU" dirty="0"/>
              <a:t> -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перебувати</a:t>
            </a:r>
            <a:r>
              <a:rPr lang="ru-RU" dirty="0"/>
              <a:t> в </a:t>
            </a:r>
            <a:r>
              <a:rPr lang="ru-RU" dirty="0" err="1"/>
              <a:t>розпорядженні</a:t>
            </a:r>
            <a:r>
              <a:rPr lang="ru-RU" dirty="0"/>
              <a:t> "Коза </a:t>
            </a:r>
            <a:r>
              <a:rPr lang="ru-RU" dirty="0" err="1"/>
              <a:t>Ностра</a:t>
            </a:r>
            <a:r>
              <a:rPr lang="ru-RU" dirty="0"/>
              <a:t>",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ваша дружина </a:t>
            </a:r>
            <a:r>
              <a:rPr lang="ru-RU" dirty="0" err="1"/>
              <a:t>народжує</a:t>
            </a:r>
            <a:r>
              <a:rPr lang="ru-RU" dirty="0"/>
              <a:t>.</a:t>
            </a:r>
          </a:p>
          <a:p>
            <a:pPr marL="457200" indent="-457200" algn="l">
              <a:buClr>
                <a:schemeClr val="tx1"/>
              </a:buClr>
              <a:buFont typeface="+mj-lt"/>
              <a:buAutoNum type="arabicPeriod"/>
            </a:pP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з'являйтеся</a:t>
            </a:r>
            <a:r>
              <a:rPr lang="ru-RU" dirty="0"/>
              <a:t> на </a:t>
            </a:r>
            <a:r>
              <a:rPr lang="ru-RU" dirty="0" err="1"/>
              <a:t>призначені</a:t>
            </a:r>
            <a:r>
              <a:rPr lang="ru-RU" dirty="0"/>
              <a:t> </a:t>
            </a:r>
            <a:r>
              <a:rPr lang="ru-RU" dirty="0" err="1"/>
              <a:t>зустрічі</a:t>
            </a:r>
            <a:r>
              <a:rPr lang="ru-RU" dirty="0"/>
              <a:t> </a:t>
            </a:r>
            <a:r>
              <a:rPr lang="ru-RU" dirty="0" err="1"/>
              <a:t>вчасно</a:t>
            </a:r>
            <a:r>
              <a:rPr lang="ru-RU" dirty="0"/>
              <a:t>.</a:t>
            </a:r>
          </a:p>
          <a:p>
            <a:pPr marL="457200" indent="-457200" algn="l">
              <a:buClr>
                <a:schemeClr val="tx1"/>
              </a:buClr>
              <a:buFont typeface="+mj-lt"/>
              <a:buAutoNum type="arabicPeriod"/>
            </a:pPr>
            <a:r>
              <a:rPr lang="ru-RU" dirty="0"/>
              <a:t>З дружинами треба </a:t>
            </a:r>
            <a:r>
              <a:rPr lang="ru-RU" dirty="0" err="1"/>
              <a:t>звертатися</a:t>
            </a:r>
            <a:r>
              <a:rPr lang="ru-RU" dirty="0"/>
              <a:t> </a:t>
            </a:r>
            <a:r>
              <a:rPr lang="ru-RU" dirty="0" err="1"/>
              <a:t>шанобливо</a:t>
            </a:r>
            <a:r>
              <a:rPr lang="ru-RU" dirty="0"/>
              <a:t>.</a:t>
            </a:r>
          </a:p>
          <a:p>
            <a:pPr marL="457200" indent="-457200" algn="l">
              <a:buClr>
                <a:schemeClr val="tx1"/>
              </a:buClr>
              <a:buFont typeface="+mj-lt"/>
              <a:buAutoNum type="arabicPeriod"/>
            </a:pPr>
            <a:r>
              <a:rPr lang="ru-RU" dirty="0" err="1"/>
              <a:t>Якщо</a:t>
            </a:r>
            <a:r>
              <a:rPr lang="ru-RU" dirty="0"/>
              <a:t> вас </a:t>
            </a:r>
            <a:r>
              <a:rPr lang="ru-RU" dirty="0" err="1"/>
              <a:t>просять</a:t>
            </a:r>
            <a:r>
              <a:rPr lang="ru-RU" dirty="0"/>
              <a:t> </a:t>
            </a:r>
            <a:r>
              <a:rPr lang="ru-RU" dirty="0" err="1"/>
              <a:t>дати</a:t>
            </a:r>
            <a:r>
              <a:rPr lang="ru-RU" dirty="0"/>
              <a:t> будь-яку </a:t>
            </a:r>
            <a:r>
              <a:rPr lang="ru-RU" dirty="0" err="1"/>
              <a:t>інформацію</a:t>
            </a:r>
            <a:r>
              <a:rPr lang="ru-RU" dirty="0"/>
              <a:t>, </a:t>
            </a:r>
            <a:r>
              <a:rPr lang="ru-RU" dirty="0" err="1"/>
              <a:t>відповідайте</a:t>
            </a:r>
            <a:r>
              <a:rPr lang="ru-RU" dirty="0"/>
              <a:t> правдиво.</a:t>
            </a:r>
          </a:p>
          <a:p>
            <a:pPr marL="457200" indent="-457200" algn="l">
              <a:buClr>
                <a:schemeClr val="tx1"/>
              </a:buClr>
              <a:buFont typeface="+mj-lt"/>
              <a:buAutoNum type="arabicPeriod"/>
            </a:pPr>
            <a:r>
              <a:rPr lang="ru-RU" dirty="0"/>
              <a:t>Не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привласнювати</a:t>
            </a:r>
            <a:r>
              <a:rPr lang="ru-RU" dirty="0"/>
              <a:t> </a:t>
            </a:r>
            <a:r>
              <a:rPr lang="ru-RU" dirty="0" err="1"/>
              <a:t>гроші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належать </a:t>
            </a:r>
            <a:r>
              <a:rPr lang="ru-RU" dirty="0" err="1"/>
              <a:t>іншим</a:t>
            </a:r>
            <a:r>
              <a:rPr lang="ru-RU" dirty="0"/>
              <a:t> членам "Коза </a:t>
            </a:r>
            <a:r>
              <a:rPr lang="ru-RU" dirty="0" err="1"/>
              <a:t>Ностра</a:t>
            </a:r>
            <a:r>
              <a:rPr lang="ru-RU" dirty="0"/>
              <a:t>"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родичам.</a:t>
            </a:r>
          </a:p>
          <a:p>
            <a:pPr marL="457200" indent="-457200" algn="l">
              <a:buClr>
                <a:schemeClr val="tx1"/>
              </a:buClr>
              <a:buFont typeface="+mj-lt"/>
              <a:buAutoNum type="arabicPeriod"/>
            </a:pPr>
            <a:r>
              <a:rPr lang="ru-RU" dirty="0"/>
              <a:t>В "Коза </a:t>
            </a:r>
            <a:r>
              <a:rPr lang="ru-RU" dirty="0" err="1"/>
              <a:t>Ностра</a:t>
            </a:r>
            <a:r>
              <a:rPr lang="ru-RU" dirty="0"/>
              <a:t>" не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входити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особи: той, чий </a:t>
            </a:r>
            <a:r>
              <a:rPr lang="ru-RU" dirty="0" err="1"/>
              <a:t>близький</a:t>
            </a:r>
            <a:r>
              <a:rPr lang="ru-RU" dirty="0"/>
              <a:t> родич служить в </a:t>
            </a:r>
            <a:r>
              <a:rPr lang="ru-RU" dirty="0" err="1"/>
              <a:t>поліції</a:t>
            </a:r>
            <a:r>
              <a:rPr lang="ru-RU" dirty="0"/>
              <a:t>, той, чий родич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родичка</a:t>
            </a:r>
            <a:r>
              <a:rPr lang="ru-RU" dirty="0"/>
              <a:t> </a:t>
            </a:r>
            <a:r>
              <a:rPr lang="ru-RU" dirty="0" err="1"/>
              <a:t>зраджує</a:t>
            </a:r>
            <a:r>
              <a:rPr lang="ru-RU" dirty="0"/>
              <a:t> </a:t>
            </a:r>
            <a:r>
              <a:rPr lang="ru-RU" dirty="0" err="1"/>
              <a:t>дружині</a:t>
            </a:r>
            <a:r>
              <a:rPr lang="ru-RU" dirty="0"/>
              <a:t> (</a:t>
            </a:r>
            <a:r>
              <a:rPr lang="ru-RU" dirty="0" err="1"/>
              <a:t>чоловікові</a:t>
            </a:r>
            <a:r>
              <a:rPr lang="ru-RU" dirty="0"/>
              <a:t>); той,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веде</a:t>
            </a:r>
            <a:r>
              <a:rPr lang="ru-RU" dirty="0"/>
              <a:t> себе погано і не </a:t>
            </a:r>
            <a:r>
              <a:rPr lang="ru-RU" dirty="0" err="1"/>
              <a:t>дотримується</a:t>
            </a:r>
            <a:r>
              <a:rPr lang="ru-RU" dirty="0"/>
              <a:t> </a:t>
            </a:r>
            <a:r>
              <a:rPr lang="ru-RU" dirty="0" err="1"/>
              <a:t>моральних</a:t>
            </a:r>
            <a:r>
              <a:rPr lang="ru-RU" dirty="0"/>
              <a:t> </a:t>
            </a:r>
            <a:r>
              <a:rPr lang="ru-RU" dirty="0" err="1"/>
              <a:t>принципів</a:t>
            </a:r>
            <a:r>
              <a:rPr lang="ru-RU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59632" y="25678"/>
            <a:ext cx="6089848" cy="1301512"/>
          </a:xfrm>
        </p:spPr>
        <p:txBody>
          <a:bodyPr>
            <a:noAutofit/>
          </a:bodyPr>
          <a:lstStyle/>
          <a:p>
            <a:r>
              <a:rPr lang="ru-RU" sz="2000" b="0" dirty="0" err="1">
                <a:latin typeface="Times New Roman" pitchFamily="18" charset="0"/>
                <a:cs typeface="Times New Roman" pitchFamily="18" charset="0"/>
              </a:rPr>
              <a:t>Неофіційний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latin typeface="Times New Roman" pitchFamily="18" charset="0"/>
                <a:cs typeface="Times New Roman" pitchFamily="18" charset="0"/>
              </a:rPr>
              <a:t>звід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latin typeface="Times New Roman" pitchFamily="18" charset="0"/>
                <a:cs typeface="Times New Roman" pitchFamily="18" charset="0"/>
              </a:rPr>
              <a:t>законів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0" dirty="0" err="1">
                <a:latin typeface="Times New Roman" pitchFamily="18" charset="0"/>
                <a:cs typeface="Times New Roman" pitchFamily="18" charset="0"/>
              </a:rPr>
              <a:t>яким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 повинен </a:t>
            </a:r>
            <a:r>
              <a:rPr lang="ru-RU" sz="2000" b="0" dirty="0" err="1">
                <a:latin typeface="Times New Roman" pitchFamily="18" charset="0"/>
                <a:cs typeface="Times New Roman" pitchFamily="18" charset="0"/>
              </a:rPr>
              <a:t>слідувати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latin typeface="Times New Roman" pitchFamily="18" charset="0"/>
                <a:cs typeface="Times New Roman" pitchFamily="18" charset="0"/>
              </a:rPr>
              <a:t>кожен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 член </a:t>
            </a:r>
            <a:r>
              <a:rPr lang="ru-RU" sz="2000" b="0" dirty="0" err="1">
                <a:latin typeface="Times New Roman" pitchFamily="18" charset="0"/>
                <a:cs typeface="Times New Roman" pitchFamily="18" charset="0"/>
              </a:rPr>
              <a:t>мафії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0" dirty="0" err="1">
                <a:latin typeface="Times New Roman" pitchFamily="18" charset="0"/>
                <a:cs typeface="Times New Roman" pitchFamily="18" charset="0"/>
              </a:rPr>
              <a:t>Вперше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 документ </a:t>
            </a:r>
            <a:r>
              <a:rPr lang="ru-RU" sz="2000" b="0" dirty="0" err="1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latin typeface="Times New Roman" pitchFamily="18" charset="0"/>
                <a:cs typeface="Times New Roman" pitchFamily="18" charset="0"/>
              </a:rPr>
              <a:t>виявлений</a:t>
            </a: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5 листопада 2007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76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648536"/>
          </a:xfrm>
        </p:spPr>
        <p:txBody>
          <a:bodyPr>
            <a:normAutofit lnSpcReduction="10000"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Провідні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Ностра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(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Сицилія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Каморра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(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Кампанья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Ндрангета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(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Калабрія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Сакра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Корона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Уніта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Апулія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Стідда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Сицилійські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провінції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Кальтаніссетта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і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Агрідженто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Подібні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англ.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Banda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della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Magliana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( 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Рим) (не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італ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Basilischi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( 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Базіліката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англ.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Mala del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Brenta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Венето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 </a:t>
            </a:r>
            <a:r>
              <a:rPr lang="ru-RU" sz="2400" dirty="0" err="1"/>
              <a:t>Італійські</a:t>
            </a:r>
            <a:r>
              <a:rPr lang="ru-RU" sz="2400" dirty="0"/>
              <a:t> </a:t>
            </a:r>
            <a:r>
              <a:rPr lang="ru-RU" sz="2400" dirty="0" err="1"/>
              <a:t>спільноти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100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556792"/>
            <a:ext cx="4074408" cy="237815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12380" y="116632"/>
            <a:ext cx="5040560" cy="1296144"/>
          </a:xfrm>
        </p:spPr>
        <p:txBody>
          <a:bodyPr>
            <a:noAutofit/>
          </a:bodyPr>
          <a:lstStyle/>
          <a:p>
            <a:r>
              <a:rPr lang="uk-UA" sz="4000" dirty="0" smtClean="0"/>
              <a:t>Дякую за увагу!</a:t>
            </a:r>
            <a:endParaRPr lang="ru-RU" sz="40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509120"/>
            <a:ext cx="4595382" cy="201622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970" y="4295542"/>
            <a:ext cx="3736055" cy="24433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8805" y="1556792"/>
            <a:ext cx="3456384" cy="255396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73683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ckTi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40</TotalTime>
  <Words>180</Words>
  <Application>Microsoft Office PowerPoint</Application>
  <PresentationFormat>Экран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BlackTie</vt:lpstr>
      <vt:lpstr>Італійська мафія</vt:lpstr>
      <vt:lpstr>Мафія- </vt:lpstr>
      <vt:lpstr>Структура «сімЇ’ї»</vt:lpstr>
      <vt:lpstr>Презентация PowerPoint</vt:lpstr>
      <vt:lpstr>"Десять заповідей Коза ностра "</vt:lpstr>
      <vt:lpstr>Неофіційний звід законів, яким повинен слідувати кожен член мафії. Вперше цей документ був виявлений 5 листопада 2007</vt:lpstr>
      <vt:lpstr> Італійські спільноти 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Італійська Мафія</dc:title>
  <dc:creator>ZXC</dc:creator>
  <cp:lastModifiedBy>ZXC</cp:lastModifiedBy>
  <cp:revision>5</cp:revision>
  <dcterms:created xsi:type="dcterms:W3CDTF">2014-02-02T12:58:24Z</dcterms:created>
  <dcterms:modified xsi:type="dcterms:W3CDTF">2014-02-02T13:40:41Z</dcterms:modified>
</cp:coreProperties>
</file>