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404664"/>
            <a:ext cx="4608512" cy="1440408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accent2">
                    <a:lumMod val="50000"/>
                  </a:schemeClr>
                </a:solidFill>
              </a:rPr>
              <a:t>Італійська мафія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4" b="9404"/>
          <a:stretch>
            <a:fillRect/>
          </a:stretch>
        </p:blipFill>
        <p:spPr>
          <a:xfrm>
            <a:off x="1403648" y="2348880"/>
            <a:ext cx="5543550" cy="35258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784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736" y="260648"/>
            <a:ext cx="4176464" cy="852041"/>
          </a:xfrm>
        </p:spPr>
        <p:txBody>
          <a:bodyPr>
            <a:noAutofit/>
          </a:bodyPr>
          <a:lstStyle/>
          <a:p>
            <a:r>
              <a:rPr lang="uk-UA" sz="6000" dirty="0" err="1" smtClean="0">
                <a:solidFill>
                  <a:schemeClr val="bg1"/>
                </a:solidFill>
              </a:rPr>
              <a:t>Мафія</a:t>
            </a:r>
            <a:r>
              <a:rPr lang="uk-UA" sz="6000" dirty="0" err="1" smtClean="0">
                <a:solidFill>
                  <a:schemeClr val="tx1"/>
                </a:solidFill>
              </a:rPr>
              <a:t>-</a:t>
            </a:r>
            <a:r>
              <a:rPr lang="uk-UA" sz="6000" dirty="0" smtClean="0">
                <a:solidFill>
                  <a:schemeClr val="tx1"/>
                </a:solidFill>
              </a:rPr>
              <a:t> 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1268760"/>
            <a:ext cx="8280920" cy="5589240"/>
          </a:xfrm>
        </p:spPr>
        <p:txBody>
          <a:bodyPr>
            <a:noAutofit/>
          </a:bodyPr>
          <a:lstStyle/>
          <a:p>
            <a:r>
              <a:rPr lang="vi-VN" sz="2200" b="1" dirty="0"/>
              <a:t>Ма́фія </a:t>
            </a:r>
            <a:r>
              <a:rPr lang="en-US" sz="2200" b="1" dirty="0"/>
              <a:t> — </a:t>
            </a:r>
            <a:r>
              <a:rPr lang="vi-VN" sz="2200" b="1" dirty="0"/>
              <a:t>таємна, здебільшого бандитська організація, яка шляхом залякування й </a:t>
            </a:r>
            <a:r>
              <a:rPr lang="uk-UA" sz="2200" b="1" dirty="0" smtClean="0"/>
              <a:t>терору</a:t>
            </a:r>
            <a:r>
              <a:rPr lang="vi-VN" sz="2200" b="1" dirty="0"/>
              <a:t> втручається в політичне життя країни, намагаючись впливати на прийняття вигідних для себе політичних та економічних рішень. </a:t>
            </a:r>
            <a:r>
              <a:rPr lang="vi-VN" sz="2200" b="1" dirty="0"/>
              <a:t>Виникла в середньовіччі на о. </a:t>
            </a:r>
            <a:r>
              <a:rPr lang="uk-UA" sz="2200" b="1" dirty="0" smtClean="0"/>
              <a:t>Сицилія</a:t>
            </a:r>
            <a:r>
              <a:rPr lang="vi-VN" sz="2200" b="1" dirty="0" smtClean="0"/>
              <a:t>. </a:t>
            </a:r>
            <a:r>
              <a:rPr lang="vi-VN" sz="2200" b="1" dirty="0"/>
              <a:t>Впродовж століть сформувалася централізована, ієрархічна структура мафії, яка спирається на безумовне підкорення, кругову поруку, жорстокий терор. </a:t>
            </a:r>
            <a:r>
              <a:rPr lang="vi-VN" sz="2200" b="1" dirty="0"/>
              <a:t>У </a:t>
            </a:r>
            <a:r>
              <a:rPr lang="uk-UA" sz="2200" b="1" dirty="0" smtClean="0"/>
              <a:t>ХХ столітті</a:t>
            </a:r>
            <a:r>
              <a:rPr lang="vi-VN" sz="2200" b="1" dirty="0"/>
              <a:t> мафія діяла на всій території </a:t>
            </a:r>
            <a:r>
              <a:rPr lang="uk-UA" sz="2200" b="1" dirty="0" smtClean="0"/>
              <a:t>Італії</a:t>
            </a:r>
            <a:r>
              <a:rPr lang="vi-VN" sz="2200" b="1" dirty="0" smtClean="0"/>
              <a:t>, </a:t>
            </a:r>
            <a:r>
              <a:rPr lang="vi-VN" sz="2200" b="1" dirty="0"/>
              <a:t>монополізувавши традиційний «злочинний бізнес» (ігрові доми, торгівлю наркотиками, контрабанду, проституцію). Після </a:t>
            </a:r>
            <a:r>
              <a:rPr lang="uk-UA" sz="2200" b="1" dirty="0" smtClean="0"/>
              <a:t>Другої світової війни</a:t>
            </a:r>
            <a:r>
              <a:rPr lang="vi-VN" sz="2200" b="1" dirty="0"/>
              <a:t> мафія проникла в «респектабельний» бізнес (банківську справу, транспорт, будівництво), встановила тісні зв'язки з правоохоронними органами, політиками, що дало їй можливість впливати на соціально-політичний розвиток країни. У </a:t>
            </a:r>
            <a:r>
              <a:rPr lang="en-US" sz="2200" b="1" dirty="0"/>
              <a:t>XX </a:t>
            </a:r>
            <a:r>
              <a:rPr lang="vi-VN" sz="2200" b="1" dirty="0"/>
              <a:t>ст діяльність мафії вийшла за межі Італії.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7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645996" cy="3208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«</a:t>
            </a:r>
            <a:r>
              <a:rPr lang="uk-UA" dirty="0" err="1" smtClean="0"/>
              <a:t>сімЇ’ї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6312"/>
            <a:ext cx="8964488" cy="6851688"/>
          </a:xfrm>
        </p:spPr>
        <p:txBody>
          <a:bodyPr>
            <a:normAutofit fontScale="47500" lnSpcReduction="20000"/>
          </a:bodyPr>
          <a:lstStyle/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Бос, дон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хресний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про будь-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"справу",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Бос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обирається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голосуванням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капо; 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рівності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голосів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проголосувати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повинен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боса. До 1950-х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голосуванні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брали участь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члени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практики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відмовилися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привертала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правоохоронних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Молодший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бос,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- "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Заступник" боса, друга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самим босом.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капо. 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арешту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боса,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чинним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босом.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Консильєрі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Радник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довіряти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і до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порад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прислухається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служить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спірних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босом і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підкупленими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профспілковими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судовими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діячами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зустрічах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сім'ями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консильєрі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", але вони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є і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законний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адвокатська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практика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біржовим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маклером.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Капореджіме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Капо,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капітан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- глава "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бойової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"солдат"),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за один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кримінальної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щомісяця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босові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одержуваних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засилає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"). 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6-9 таких команд, і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них - до 10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солдатів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Капо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підпорядковується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самому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босові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до капо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підручний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капо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призначає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бос.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Солдат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Наймолодший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"ввели"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корисність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рекомендацією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капо.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обрання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солдат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потрапляє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ту команду, капо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рекомендував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Співучасник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не член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наділена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статусом.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посередника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операціях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продажу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наркотиків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підкупленого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бізнесмена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неіталійцем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сім'ю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і практично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статусі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співучасників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вакансія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", один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капо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рекомендувати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корисного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співучасника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солдати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вакантне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кандидатуру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вибирає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бос.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45719" cy="1196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809954" cy="4610819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112568" cy="1296144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"</a:t>
            </a:r>
            <a:r>
              <a:rPr lang="ru-RU" sz="2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Десять </a:t>
            </a:r>
            <a:r>
              <a:rPr lang="ru-RU" sz="28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заповідей</a:t>
            </a:r>
            <a:r>
              <a:rPr lang="ru-RU" sz="2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Коза </a:t>
            </a:r>
            <a:r>
              <a:rPr lang="ru-RU" sz="28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ностра</a:t>
            </a:r>
            <a:r>
              <a:rPr lang="ru-RU" sz="28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"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2020824"/>
            <a:ext cx="8579296" cy="464853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сам </a:t>
            </a:r>
            <a:r>
              <a:rPr lang="ru-RU" dirty="0" err="1"/>
              <a:t>підійти</a:t>
            </a:r>
            <a:r>
              <a:rPr lang="ru-RU" dirty="0"/>
              <a:t> і </a:t>
            </a:r>
            <a:r>
              <a:rPr lang="ru-RU" dirty="0" err="1"/>
              <a:t>представитися</a:t>
            </a:r>
            <a:r>
              <a:rPr lang="ru-RU" dirty="0"/>
              <a:t> </a:t>
            </a:r>
            <a:r>
              <a:rPr lang="ru-RU" dirty="0" err="1"/>
              <a:t>комусь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"наших" </a:t>
            </a:r>
            <a:r>
              <a:rPr lang="ru-RU" dirty="0" err="1"/>
              <a:t>друзів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повинен бути представлений </a:t>
            </a:r>
            <a:r>
              <a:rPr lang="ru-RU" dirty="0" err="1"/>
              <a:t>іншим</a:t>
            </a:r>
            <a:r>
              <a:rPr lang="ru-RU" dirty="0"/>
              <a:t> нашим другом.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дивіться</a:t>
            </a:r>
            <a:r>
              <a:rPr lang="ru-RU" dirty="0"/>
              <a:t> на дружин </a:t>
            </a:r>
            <a:r>
              <a:rPr lang="ru-RU" dirty="0" err="1"/>
              <a:t>друзів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Не допускайте, </a:t>
            </a:r>
            <a:r>
              <a:rPr lang="ru-RU" dirty="0" err="1"/>
              <a:t>щоб</a:t>
            </a:r>
            <a:r>
              <a:rPr lang="ru-RU" dirty="0"/>
              <a:t> вас </a:t>
            </a:r>
            <a:r>
              <a:rPr lang="ru-RU" dirty="0" err="1"/>
              <a:t>бачили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поліцейських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Не </a:t>
            </a:r>
            <a:r>
              <a:rPr lang="ru-RU" dirty="0" err="1"/>
              <a:t>ходіть</a:t>
            </a:r>
            <a:r>
              <a:rPr lang="ru-RU" dirty="0"/>
              <a:t> в клуби і </a:t>
            </a:r>
            <a:r>
              <a:rPr lang="ru-RU" dirty="0" err="1"/>
              <a:t>бари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Ваш </a:t>
            </a:r>
            <a:r>
              <a:rPr lang="ru-RU" dirty="0" err="1"/>
              <a:t>обов'язок</a:t>
            </a:r>
            <a:r>
              <a:rPr lang="ru-RU" dirty="0"/>
              <a:t> -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в </a:t>
            </a:r>
            <a:r>
              <a:rPr lang="ru-RU" dirty="0" err="1"/>
              <a:t>розпорядженні</a:t>
            </a:r>
            <a:r>
              <a:rPr lang="ru-RU" dirty="0"/>
              <a:t> "Коза </a:t>
            </a:r>
            <a:r>
              <a:rPr lang="ru-RU" dirty="0" err="1"/>
              <a:t>Ностра</a:t>
            </a:r>
            <a:r>
              <a:rPr lang="ru-RU" dirty="0"/>
              <a:t>",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ваша дружина </a:t>
            </a:r>
            <a:r>
              <a:rPr lang="ru-RU" dirty="0" err="1"/>
              <a:t>народжує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з'являйтеся</a:t>
            </a:r>
            <a:r>
              <a:rPr lang="ru-RU" dirty="0"/>
              <a:t> на </a:t>
            </a:r>
            <a:r>
              <a:rPr lang="ru-RU" dirty="0" err="1"/>
              <a:t>призначені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З дружинами треба </a:t>
            </a:r>
            <a:r>
              <a:rPr lang="ru-RU" dirty="0" err="1"/>
              <a:t>звертатися</a:t>
            </a:r>
            <a:r>
              <a:rPr lang="ru-RU" dirty="0"/>
              <a:t> </a:t>
            </a:r>
            <a:r>
              <a:rPr lang="ru-RU" dirty="0" err="1"/>
              <a:t>шанобливо</a:t>
            </a:r>
            <a:r>
              <a:rPr lang="ru-RU" dirty="0"/>
              <a:t>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 err="1"/>
              <a:t>Якщо</a:t>
            </a:r>
            <a:r>
              <a:rPr lang="ru-RU" dirty="0"/>
              <a:t> вас </a:t>
            </a:r>
            <a:r>
              <a:rPr lang="ru-RU" dirty="0" err="1"/>
              <a:t>просять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будь-яку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відповідайте</a:t>
            </a:r>
            <a:r>
              <a:rPr lang="ru-RU" dirty="0"/>
              <a:t> правдиво.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привласнювати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належать </a:t>
            </a:r>
            <a:r>
              <a:rPr lang="ru-RU" dirty="0" err="1"/>
              <a:t>іншим</a:t>
            </a:r>
            <a:r>
              <a:rPr lang="ru-RU" dirty="0"/>
              <a:t> членам "Коза </a:t>
            </a:r>
            <a:r>
              <a:rPr lang="ru-RU" dirty="0" err="1"/>
              <a:t>Ностра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родичам.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ru-RU" dirty="0"/>
              <a:t>В "Коза </a:t>
            </a:r>
            <a:r>
              <a:rPr lang="ru-RU" dirty="0" err="1"/>
              <a:t>Ностра</a:t>
            </a:r>
            <a:r>
              <a:rPr lang="ru-RU" dirty="0"/>
              <a:t>"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особи: той, чий </a:t>
            </a:r>
            <a:r>
              <a:rPr lang="ru-RU" dirty="0" err="1"/>
              <a:t>близький</a:t>
            </a:r>
            <a:r>
              <a:rPr lang="ru-RU" dirty="0"/>
              <a:t> родич служить в </a:t>
            </a:r>
            <a:r>
              <a:rPr lang="ru-RU" dirty="0" err="1"/>
              <a:t>поліції</a:t>
            </a:r>
            <a:r>
              <a:rPr lang="ru-RU" dirty="0"/>
              <a:t>, той, чий родич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родичка</a:t>
            </a:r>
            <a:r>
              <a:rPr lang="ru-RU" dirty="0"/>
              <a:t> </a:t>
            </a:r>
            <a:r>
              <a:rPr lang="ru-RU" dirty="0" err="1"/>
              <a:t>зраджує</a:t>
            </a:r>
            <a:r>
              <a:rPr lang="ru-RU" dirty="0"/>
              <a:t> </a:t>
            </a:r>
            <a:r>
              <a:rPr lang="ru-RU" dirty="0" err="1"/>
              <a:t>дружині</a:t>
            </a:r>
            <a:r>
              <a:rPr lang="ru-RU" dirty="0"/>
              <a:t> (</a:t>
            </a:r>
            <a:r>
              <a:rPr lang="ru-RU" dirty="0" err="1"/>
              <a:t>чоловікові</a:t>
            </a:r>
            <a:r>
              <a:rPr lang="ru-RU" dirty="0"/>
              <a:t>); 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себе погано і не 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5678"/>
            <a:ext cx="6089848" cy="1301512"/>
          </a:xfrm>
        </p:spPr>
        <p:txBody>
          <a:bodyPr>
            <a:noAutofit/>
          </a:bodyPr>
          <a:lstStyle/>
          <a:p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Неофіційний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звід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слідувати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мафії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документ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виявлений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5 листопада 2007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4853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Провідні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Ностра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Сицилія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Каморра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Кампанья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Ндрангета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Калабрія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Сакра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Апулія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Стідда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Сицилійські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провінції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Кальтаніссетта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і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Агрідженто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англ.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Banda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Magliana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Рим) (не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італ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Basilischi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Базіліката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англ.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Mala del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Brenta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Венето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400" dirty="0" err="1"/>
              <a:t>Італійські</a:t>
            </a:r>
            <a:r>
              <a:rPr lang="ru-RU" sz="2400" dirty="0"/>
              <a:t> </a:t>
            </a:r>
            <a:r>
              <a:rPr lang="ru-RU" sz="2400" dirty="0" err="1"/>
              <a:t>спільноти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0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4074408" cy="23781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2380" y="116632"/>
            <a:ext cx="5040560" cy="1296144"/>
          </a:xfrm>
        </p:spPr>
        <p:txBody>
          <a:bodyPr>
            <a:noAutofit/>
          </a:bodyPr>
          <a:lstStyle/>
          <a:p>
            <a:r>
              <a:rPr lang="uk-UA" sz="4000" dirty="0" smtClean="0"/>
              <a:t>Дякую за увагу!</a:t>
            </a: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20"/>
            <a:ext cx="4595382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970" y="4295542"/>
            <a:ext cx="3736055" cy="2443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805" y="1556792"/>
            <a:ext cx="3456384" cy="2553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368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40</TotalTime>
  <Words>180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BlackTie</vt:lpstr>
      <vt:lpstr>Італійська мафія</vt:lpstr>
      <vt:lpstr>Мафія- </vt:lpstr>
      <vt:lpstr>Структура «сімЇ’ї»</vt:lpstr>
      <vt:lpstr>Презентация PowerPoint</vt:lpstr>
      <vt:lpstr>"Десять заповідей Коза ностра "</vt:lpstr>
      <vt:lpstr>Неофіційний звід законів, яким повинен слідувати кожен член мафії. Вперше цей документ був виявлений 5 листопада 2007</vt:lpstr>
      <vt:lpstr> Італійські спільноти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Італійська Мафія</dc:title>
  <dc:creator>ZXC</dc:creator>
  <cp:lastModifiedBy>ZXC</cp:lastModifiedBy>
  <cp:revision>5</cp:revision>
  <dcterms:created xsi:type="dcterms:W3CDTF">2014-02-02T12:58:24Z</dcterms:created>
  <dcterms:modified xsi:type="dcterms:W3CDTF">2014-02-02T13:40:41Z</dcterms:modified>
</cp:coreProperties>
</file>