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24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89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214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02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192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931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076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557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92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88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177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376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04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26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65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0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44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DD879B-2D7C-4172-B7C3-FBC3AD889462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D4302-D1EB-47AC-B14C-1E46D22B0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5377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51" y="653142"/>
            <a:ext cx="7698379" cy="388402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haroni" panose="02010803020104030203" pitchFamily="2" charset="-79"/>
              </a:rPr>
              <a:t>Вживання фразеологізмів   у мовленні.</a:t>
            </a:r>
            <a:r>
              <a:rPr lang="uk-UA" dirty="0" smtClean="0">
                <a:cs typeface="Aharoni" panose="02010803020104030203" pitchFamily="2" charset="-79"/>
              </a:rPr>
              <a:t/>
            </a:r>
            <a:br>
              <a:rPr lang="uk-UA" dirty="0" smtClean="0">
                <a:cs typeface="Aharoni" panose="02010803020104030203" pitchFamily="2" charset="-79"/>
              </a:rPr>
            </a:br>
            <a:r>
              <a:rPr lang="uk-UA" dirty="0">
                <a:cs typeface="Aharoni" panose="02010803020104030203" pitchFamily="2" charset="-79"/>
              </a:rPr>
              <a:t/>
            </a:r>
            <a:br>
              <a:rPr lang="uk-UA" dirty="0">
                <a:cs typeface="Aharoni" panose="02010803020104030203" pitchFamily="2" charset="-79"/>
              </a:rPr>
            </a:br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Aharoni" panose="02010803020104030203" pitchFamily="2" charset="-79"/>
              </a:rPr>
              <a:t>Фразеологізми іншомовного походження</a:t>
            </a:r>
            <a:r>
              <a:rPr lang="uk-UA" dirty="0" smtClean="0">
                <a:cs typeface="Aharoni" panose="02010803020104030203" pitchFamily="2" charset="-79"/>
              </a:rPr>
              <a:t>.</a:t>
            </a:r>
            <a:br>
              <a:rPr lang="uk-UA" dirty="0" smtClean="0">
                <a:cs typeface="Aharoni" panose="02010803020104030203" pitchFamily="2" charset="-79"/>
              </a:rPr>
            </a:br>
            <a:endParaRPr lang="uk-UA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4468" y="5129349"/>
            <a:ext cx="3779681" cy="141514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Учениці 10 класу</a:t>
            </a:r>
          </a:p>
          <a:p>
            <a:r>
              <a:rPr lang="uk-UA" dirty="0" err="1" smtClean="0"/>
              <a:t>Бровчук</a:t>
            </a:r>
            <a:r>
              <a:rPr lang="uk-UA" dirty="0" smtClean="0"/>
              <a:t> Ольги</a:t>
            </a:r>
          </a:p>
        </p:txBody>
      </p:sp>
    </p:spTree>
    <p:extLst>
      <p:ext uri="{BB962C8B-B14F-4D97-AF65-F5344CB8AC3E}">
        <p14:creationId xmlns:p14="http://schemas.microsoft.com/office/powerpoint/2010/main" val="33810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 </a:t>
            </a:r>
            <a:r>
              <a:rPr lang="uk-UA" b="1" dirty="0" err="1"/>
              <a:t>Ариадны</a:t>
            </a:r>
            <a:r>
              <a:rPr lang="uk-UA" b="1" dirty="0"/>
              <a:t> нить</a:t>
            </a:r>
            <a:endParaRPr lang="uk-UA" dirty="0"/>
          </a:p>
        </p:txBody>
      </p:sp>
      <p:pic>
        <p:nvPicPr>
          <p:cNvPr id="10242" name="Picture 2" descr="Избранное. Картины, картинная галерея, продажа картин. Альбом &quot;Кофановы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86" y="2091435"/>
            <a:ext cx="6041897" cy="419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05258" y="5460274"/>
            <a:ext cx="266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Нитка Аріадни</a:t>
            </a:r>
            <a:endParaRPr lang="uk-UA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01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Snap ITC" panose="04040A07060A02020202" pitchFamily="82" charset="0"/>
              </a:rPr>
              <a:t>       Time </a:t>
            </a:r>
            <a:r>
              <a:rPr lang="en-US" sz="5400" dirty="0">
                <a:latin typeface="Snap ITC" panose="04040A07060A02020202" pitchFamily="82" charset="0"/>
              </a:rPr>
              <a:t>is money</a:t>
            </a:r>
            <a:endParaRPr lang="uk-UA" sz="5400" dirty="0"/>
          </a:p>
        </p:txBody>
      </p:sp>
      <p:pic>
        <p:nvPicPr>
          <p:cNvPr id="12290" name="Picture 2" descr="Alarm clock on banknotes (dollars). - Stock Photo Artem Shad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8" y="1983876"/>
            <a:ext cx="5284424" cy="3963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 descr="Time is Money Flickr - Photo Sharing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83" y="2488842"/>
            <a:ext cx="2430871" cy="2430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8891302" y="5813362"/>
            <a:ext cx="2553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Ч</a:t>
            </a:r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ас </a:t>
            </a:r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— </a:t>
            </a:r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гроші</a:t>
            </a:r>
            <a:endParaRPr lang="uk-U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8931" y="1267488"/>
            <a:ext cx="185799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22222"/>
                </a:solidFill>
                <a:latin typeface="Arial" panose="020B0604020202020204" pitchFamily="34" charset="0"/>
              </a:rPr>
              <a:t>   Час-це гроші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364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Finite </a:t>
            </a:r>
            <a:r>
              <a:rPr lang="en-US" dirty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la commedia</a:t>
            </a:r>
            <a:endParaRPr lang="uk-UA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266" name="Picture 2" descr="&quot;Finita la commedia...!* - Работы в фотошоп - Nataliorion - Фотоальбомы - Natalior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85" y="2063970"/>
            <a:ext cx="5116782" cy="419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94961" y="5680557"/>
            <a:ext cx="29431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Комедія 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скінчилася</a:t>
            </a:r>
            <a:endParaRPr lang="uk-U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05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8926" y="2809483"/>
            <a:ext cx="4563292" cy="8481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Дякую за увагу!!!</a:t>
            </a:r>
            <a:endParaRPr lang="uk-UA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3970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2" y="1323703"/>
            <a:ext cx="9143999" cy="4249783"/>
          </a:xfrm>
        </p:spPr>
        <p:txBody>
          <a:bodyPr/>
          <a:lstStyle/>
          <a:p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Фразеологізм — семантично пов’язане сполучення слів, яке, на відміну від подібних до нього за формою синтаксичних структур (висловів або речень), не виникає в процесі мовлення відповідно до загальних граматичних і значеннєвих закономірностей поєднання лексем, а відтворюється у вигляді усталеної, неподільної, цілісної конструкції.</a:t>
            </a:r>
          </a:p>
        </p:txBody>
      </p:sp>
      <p:pic>
        <p:nvPicPr>
          <p:cNvPr id="1026" name="Picture 2" descr="Скачать Проблемы технологии бетона - Р. Лермит PDF, FB2, скачать кни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65" y="4105774"/>
            <a:ext cx="1402080" cy="248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26036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give (raise, set up) a war whoop</a:t>
            </a:r>
            <a:endParaRPr lang="uk-UA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1026" name="Picture 2" descr="Анюта Мало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10" y="1774870"/>
            <a:ext cx="4636009" cy="4006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7825788" y="5505044"/>
            <a:ext cx="402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372209"/>
                </a:solidFill>
                <a:latin typeface="Arial" panose="020B0604020202020204" pitchFamily="34" charset="0"/>
              </a:rPr>
              <a:t>1)вигукувати</a:t>
            </a:r>
            <a:r>
              <a:rPr lang="uk-UA" dirty="0">
                <a:solidFill>
                  <a:srgbClr val="372209"/>
                </a:solidFill>
                <a:latin typeface="Arial" panose="020B0604020202020204" pitchFamily="34" charset="0"/>
              </a:rPr>
              <a:t>, погрожувати ворогові;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85218" y="5874376"/>
            <a:ext cx="3507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72209"/>
                </a:solidFill>
                <a:latin typeface="Arial" panose="020B0604020202020204" pitchFamily="34" charset="0"/>
              </a:rPr>
              <a:t>2) </a:t>
            </a:r>
            <a:r>
              <a:rPr lang="ru-RU" dirty="0" err="1">
                <a:solidFill>
                  <a:srgbClr val="372209"/>
                </a:solidFill>
                <a:latin typeface="Arial" panose="020B0604020202020204" pitchFamily="34" charset="0"/>
              </a:rPr>
              <a:t>вороже</a:t>
            </a:r>
            <a:r>
              <a:rPr lang="ru-RU" dirty="0">
                <a:solidFill>
                  <a:srgbClr val="372209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72209"/>
                </a:solidFill>
                <a:latin typeface="Arial" panose="020B0604020202020204" pitchFamily="34" charset="0"/>
              </a:rPr>
              <a:t>ставитися</a:t>
            </a:r>
            <a:r>
              <a:rPr lang="ru-RU" dirty="0">
                <a:solidFill>
                  <a:srgbClr val="372209"/>
                </a:solidFill>
                <a:latin typeface="Arial" panose="020B0604020202020204" pitchFamily="34" charset="0"/>
              </a:rPr>
              <a:t> до </a:t>
            </a:r>
            <a:r>
              <a:rPr lang="ru-RU" dirty="0" err="1">
                <a:solidFill>
                  <a:srgbClr val="372209"/>
                </a:solidFill>
                <a:latin typeface="Arial" panose="020B0604020202020204" pitchFamily="34" charset="0"/>
              </a:rPr>
              <a:t>когось</a:t>
            </a:r>
            <a:r>
              <a:rPr lang="ru-RU" dirty="0">
                <a:solidFill>
                  <a:srgbClr val="372209"/>
                </a:solidFill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1028" name="Picture 4" descr="Статті - Вал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88" y="1916521"/>
            <a:ext cx="3138303" cy="31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7905" y="1232654"/>
            <a:ext cx="309681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>
                <a:solidFill>
                  <a:srgbClr val="222222"/>
                </a:solidFill>
                <a:latin typeface="Arial" panose="020B0604020202020204" pitchFamily="34" charset="0"/>
              </a:rPr>
              <a:t>Дати підняти, налаштувати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9153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069" y="452718"/>
            <a:ext cx="9066765" cy="143704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</a:t>
            </a:r>
            <a:r>
              <a:rPr lang="en-US" dirty="0" smtClean="0">
                <a:latin typeface="Arial Black" panose="020B0A04020102020204" pitchFamily="34" charset="0"/>
              </a:rPr>
              <a:t>o </a:t>
            </a:r>
            <a:r>
              <a:rPr lang="en-US" dirty="0">
                <a:latin typeface="Arial Black" panose="020B0A04020102020204" pitchFamily="34" charset="0"/>
              </a:rPr>
              <a:t>bury the hatchet (tomahawk)</a:t>
            </a:r>
            <a:endParaRPr lang="uk-UA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Т / Не мудрствуя лукаво. Крылатые слова и выраж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9" y="2160828"/>
            <a:ext cx="3241630" cy="3086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096000" y="56139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372209"/>
                </a:solidFill>
                <a:latin typeface="Arial" panose="020B0604020202020204" pitchFamily="34" charset="0"/>
              </a:rPr>
              <a:t>1.</a:t>
            </a:r>
            <a:r>
              <a:rPr lang="uk-UA" dirty="0" smtClean="0">
                <a:solidFill>
                  <a:srgbClr val="372209"/>
                </a:solidFill>
                <a:latin typeface="Arial" panose="020B0604020202020204" pitchFamily="34" charset="0"/>
              </a:rPr>
              <a:t>У</a:t>
            </a:r>
            <a:r>
              <a:rPr lang="ru-RU" dirty="0" err="1" smtClean="0">
                <a:solidFill>
                  <a:srgbClr val="372209"/>
                </a:solidFill>
                <a:latin typeface="Arial" panose="020B0604020202020204" pitchFamily="34" charset="0"/>
              </a:rPr>
              <a:t>класти</a:t>
            </a:r>
            <a:r>
              <a:rPr lang="ru-RU" dirty="0" smtClean="0">
                <a:solidFill>
                  <a:srgbClr val="372209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372209"/>
                </a:solidFill>
                <a:latin typeface="Arial" panose="020B0604020202020204" pitchFamily="34" charset="0"/>
              </a:rPr>
              <a:t>мир (</a:t>
            </a:r>
            <a:r>
              <a:rPr lang="ru-RU" dirty="0" err="1">
                <a:solidFill>
                  <a:srgbClr val="372209"/>
                </a:solidFill>
                <a:latin typeface="Arial" panose="020B0604020202020204" pitchFamily="34" charset="0"/>
              </a:rPr>
              <a:t>індіанці</a:t>
            </a:r>
            <a:r>
              <a:rPr lang="ru-RU" dirty="0">
                <a:solidFill>
                  <a:srgbClr val="372209"/>
                </a:solidFill>
                <a:latin typeface="Arial" panose="020B0604020202020204" pitchFamily="34" charset="0"/>
              </a:rPr>
              <a:t> на знак миру </a:t>
            </a:r>
            <a:r>
              <a:rPr lang="ru-RU" dirty="0" err="1">
                <a:solidFill>
                  <a:srgbClr val="372209"/>
                </a:solidFill>
                <a:latin typeface="Arial" panose="020B0604020202020204" pitchFamily="34" charset="0"/>
              </a:rPr>
              <a:t>заривали</a:t>
            </a:r>
            <a:r>
              <a:rPr lang="ru-RU" dirty="0">
                <a:solidFill>
                  <a:srgbClr val="372209"/>
                </a:solidFill>
                <a:latin typeface="Arial" panose="020B0604020202020204" pitchFamily="34" charset="0"/>
              </a:rPr>
              <a:t> в землю свою </a:t>
            </a:r>
            <a:r>
              <a:rPr lang="ru-RU" dirty="0" err="1">
                <a:solidFill>
                  <a:srgbClr val="372209"/>
                </a:solidFill>
                <a:latin typeface="Arial" panose="020B0604020202020204" pitchFamily="34" charset="0"/>
              </a:rPr>
              <a:t>зброю</a:t>
            </a:r>
            <a:r>
              <a:rPr lang="ru-RU" dirty="0">
                <a:solidFill>
                  <a:srgbClr val="372209"/>
                </a:solidFill>
                <a:latin typeface="Arial" panose="020B0604020202020204" pitchFamily="34" charset="0"/>
              </a:rPr>
              <a:t>);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15497" y="1471296"/>
            <a:ext cx="310089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222222"/>
                </a:solidFill>
                <a:latin typeface="Arial" panose="020B0604020202020204" pitchFamily="34" charset="0"/>
              </a:rPr>
              <a:t>  Зарити </a:t>
            </a:r>
            <a:r>
              <a:rPr lang="uk-UA" dirty="0">
                <a:solidFill>
                  <a:srgbClr val="222222"/>
                </a:solidFill>
                <a:latin typeface="Arial" panose="020B0604020202020204" pitchFamily="34" charset="0"/>
              </a:rPr>
              <a:t>сокиру (томагавк)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470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</a:t>
            </a:r>
            <a:r>
              <a:rPr lang="en-US" dirty="0" smtClean="0">
                <a:latin typeface="Algerian" panose="04020705040A02060702" pitchFamily="82" charset="0"/>
              </a:rPr>
              <a:t>o </a:t>
            </a:r>
            <a:r>
              <a:rPr lang="en-US" dirty="0">
                <a:latin typeface="Algerian" panose="04020705040A02060702" pitchFamily="82" charset="0"/>
              </a:rPr>
              <a:t>talk wet</a:t>
            </a:r>
            <a:endParaRPr lang="uk-UA" dirty="0"/>
          </a:p>
        </p:txBody>
      </p:sp>
      <p:pic>
        <p:nvPicPr>
          <p:cNvPr id="3074" name="Picture 2" descr="Как выглядит чушь кошачья ? . Мне срочно надо знат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84" y="2017805"/>
            <a:ext cx="2797174" cy="41957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8497549" y="5290849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Верзти </a:t>
            </a:r>
            <a:r>
              <a:rPr lang="uk-UA" dirty="0"/>
              <a:t>нісенітницю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7481" y="1152983"/>
            <a:ext cx="249581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222222"/>
                </a:solidFill>
                <a:latin typeface="Arial" panose="020B0604020202020204" pitchFamily="34" charset="0"/>
              </a:rPr>
              <a:t>Говорити нісенітницю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0491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Авгиевы конюшни</a:t>
            </a:r>
            <a:endParaRPr lang="uk-UA" dirty="0"/>
          </a:p>
        </p:txBody>
      </p:sp>
      <p:pic>
        <p:nvPicPr>
          <p:cNvPr id="4098" name="Picture 2" descr="Трудно жить легко &quot; Blog Archive &quot; Значение авгиевы конюшн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9" y="1721712"/>
            <a:ext cx="469230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.Собянин: Москва - образец коррупции, беспредела и бестолко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89" y="2064116"/>
            <a:ext cx="4651557" cy="30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87331" y="5917474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Авгієві </a:t>
            </a:r>
            <a:r>
              <a:rPr lang="uk-UA" dirty="0"/>
              <a:t>стайні</a:t>
            </a:r>
          </a:p>
        </p:txBody>
      </p:sp>
    </p:spTree>
    <p:extLst>
      <p:ext uri="{BB962C8B-B14F-4D97-AF65-F5344CB8AC3E}">
        <p14:creationId xmlns:p14="http://schemas.microsoft.com/office/powerpoint/2010/main" val="2710337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62118" cy="140053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Very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vulnerable place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Achilles heel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&quot;Ахиллесова Пята&quot; Литературный досуг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01" y="2078764"/>
            <a:ext cx="281955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Christian's Achilles Heel - Church of the Living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2" y="3369002"/>
            <a:ext cx="3260065" cy="21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iversity of Cambridge, Language Aspiration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42" y="2758940"/>
            <a:ext cx="1864814" cy="265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69150" y="5708860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Ахіллесова </a:t>
            </a:r>
            <a:r>
              <a:rPr lang="uk-UA" dirty="0"/>
              <a:t>п'ята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6111" y="1152983"/>
            <a:ext cx="25144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Дуже вразливе місце </a:t>
            </a:r>
            <a:endPara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32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            Бездонна </a:t>
            </a:r>
            <a:r>
              <a:rPr lang="uk-UA" dirty="0">
                <a:latin typeface="Arial Black" panose="020B0A04020102020204" pitchFamily="34" charset="0"/>
              </a:rPr>
              <a:t>бочка</a:t>
            </a:r>
          </a:p>
        </p:txBody>
      </p:sp>
      <p:pic>
        <p:nvPicPr>
          <p:cNvPr id="6146" name="Picture 2" descr="В Первоуральске горячая вода подорожает Городские вест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28" y="2577737"/>
            <a:ext cx="3825535" cy="229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8812199" y="5795945"/>
            <a:ext cx="2291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Бездонна </a:t>
            </a:r>
            <a:r>
              <a:rPr lang="uk-UA" dirty="0"/>
              <a:t>бочка</a:t>
            </a:r>
          </a:p>
        </p:txBody>
      </p:sp>
    </p:spTree>
    <p:extLst>
      <p:ext uri="{BB962C8B-B14F-4D97-AF65-F5344CB8AC3E}">
        <p14:creationId xmlns:p14="http://schemas.microsoft.com/office/powerpoint/2010/main" val="4296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17683" cy="10538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Слідкувати за чистотою мовлення</a:t>
            </a:r>
            <a:endParaRPr lang="uk-UA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170" name="Picture 2" descr="Лига Молодёжи Русский язык на грани нервного сры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48" y="2009095"/>
            <a:ext cx="6028861" cy="4195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907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</TotalTime>
  <Words>120</Words>
  <Application>Microsoft Office PowerPoint</Application>
  <PresentationFormat>Широкоэкранный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Aharoni</vt:lpstr>
      <vt:lpstr>Algerian</vt:lpstr>
      <vt:lpstr>Arial</vt:lpstr>
      <vt:lpstr>Arial</vt:lpstr>
      <vt:lpstr>Arial Black</vt:lpstr>
      <vt:lpstr>Bodoni MT Black</vt:lpstr>
      <vt:lpstr>Century Gothic</vt:lpstr>
      <vt:lpstr>Snap ITC</vt:lpstr>
      <vt:lpstr>Wingdings 3</vt:lpstr>
      <vt:lpstr>Ион</vt:lpstr>
      <vt:lpstr>Вживання фразеологізмів   у мовленні.  Фразеологізми іншомовного походження. </vt:lpstr>
      <vt:lpstr>Презентация PowerPoint</vt:lpstr>
      <vt:lpstr>To give (raise, set up) a war whoop</vt:lpstr>
      <vt:lpstr>To bury the hatchet (tomahawk)</vt:lpstr>
      <vt:lpstr>To talk wet</vt:lpstr>
      <vt:lpstr>Авгиевы конюшни</vt:lpstr>
      <vt:lpstr>Very vulnerable place (Achilles heel)</vt:lpstr>
      <vt:lpstr>            Бездонна бочка</vt:lpstr>
      <vt:lpstr>Слідкувати за чистотою мовлення</vt:lpstr>
      <vt:lpstr> Ариадны нить</vt:lpstr>
      <vt:lpstr>       Time is money</vt:lpstr>
      <vt:lpstr>Finite la commedia</vt:lpstr>
      <vt:lpstr>Дякую за увагу!!!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Вживання фразеологізмів   у мовленні.  Фразеологізми іншомовного походження. </dc:title>
  <dc:creator>User</dc:creator>
  <cp:lastModifiedBy>User</cp:lastModifiedBy>
  <cp:revision>12</cp:revision>
  <dcterms:created xsi:type="dcterms:W3CDTF">2015-02-02T12:34:34Z</dcterms:created>
  <dcterms:modified xsi:type="dcterms:W3CDTF">2015-02-04T17:43:08Z</dcterms:modified>
</cp:coreProperties>
</file>