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2" r:id="rId2"/>
  </p:sldMasterIdLst>
  <p:notesMasterIdLst>
    <p:notesMasterId r:id="rId19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00FF"/>
    <a:srgbClr val="00CCFF"/>
    <a:srgbClr val="66FF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24" autoAdjust="0"/>
  </p:normalViewPr>
  <p:slideViewPr>
    <p:cSldViewPr>
      <p:cViewPr varScale="1">
        <p:scale>
          <a:sx n="72" d="100"/>
          <a:sy n="72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C2D575-72DE-4F48-BDA2-AD2F58934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5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pPr algn="ctr" eaLnBrk="1" hangingPunct="1"/>
            <a:r>
              <a:rPr lang="uk-UA" sz="4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charset="0"/>
                <a:sym typeface="Arial" charset="0"/>
              </a:rPr>
              <a:t>Глобальні проблеми людства</a:t>
            </a:r>
            <a:endParaRPr lang="ru-RU" sz="48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cs typeface="Arial" charset="0"/>
              <a:sym typeface="Arial" charset="0"/>
            </a:endParaRPr>
          </a:p>
        </p:txBody>
      </p:sp>
      <p:sp>
        <p:nvSpPr>
          <p:cNvPr id="16389" name="Rectangle 5"/>
          <p:cNvSpPr>
            <a:spLocks noGrp="1"/>
          </p:cNvSpPr>
          <p:nvPr>
            <p:ph type="subTitle" idx="4294967295"/>
          </p:nvPr>
        </p:nvSpPr>
        <p:spPr>
          <a:xfrm>
            <a:off x="2743200" y="1916113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Екологічна та Демографічна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>
                <a:latin typeface="Monotype Corsiva" pitchFamily="66" charset="0"/>
              </a:rPr>
              <a:t>Заходи щодо поліпшення довкілля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 sz="2800">
                <a:solidFill>
                  <a:srgbClr val="D02300"/>
                </a:solidFill>
              </a:rPr>
              <a:t>технологічні — розробка і впровадження нових технологій, очисних споруд, видів палива;</a:t>
            </a:r>
          </a:p>
          <a:p>
            <a:pPr eaLnBrk="1" hangingPunct="1">
              <a:buFontTx/>
              <a:buNone/>
            </a:pPr>
            <a:endParaRPr lang="uk-UA" sz="2800">
              <a:solidFill>
                <a:srgbClr val="D02300"/>
              </a:solidFill>
            </a:endParaRPr>
          </a:p>
          <a:p>
            <a:pPr eaLnBrk="1" hangingPunct="1">
              <a:buFontTx/>
              <a:buNone/>
            </a:pPr>
            <a:r>
              <a:rPr lang="uk-UA" sz="2800">
                <a:solidFill>
                  <a:srgbClr val="D02300"/>
                </a:solidFill>
              </a:rPr>
              <a:t>економічні - вкладання коштів у розвиток нових, ресурсозберігаючих технологій;</a:t>
            </a:r>
          </a:p>
          <a:p>
            <a:pPr eaLnBrk="1" hangingPunct="1">
              <a:buFontTx/>
              <a:buNone/>
            </a:pPr>
            <a:endParaRPr lang="uk-UA" sz="2800">
              <a:solidFill>
                <a:srgbClr val="D02300"/>
              </a:solidFill>
            </a:endParaRPr>
          </a:p>
          <a:p>
            <a:pPr eaLnBrk="1" hangingPunct="1">
              <a:buFontTx/>
              <a:buNone/>
            </a:pPr>
            <a:r>
              <a:rPr lang="uk-UA" sz="2800">
                <a:solidFill>
                  <a:srgbClr val="D02300"/>
                </a:solidFill>
              </a:rPr>
              <a:t>освітянсько-виховні - формування екологічної культури, насамперед у молоді</a:t>
            </a:r>
            <a:r>
              <a:rPr lang="uk-UA" sz="2400">
                <a:solidFill>
                  <a:srgbClr val="D02300"/>
                </a:solidFill>
              </a:rPr>
              <a:t>.</a:t>
            </a:r>
            <a:r>
              <a:rPr lang="ru-RU" sz="2400">
                <a:solidFill>
                  <a:srgbClr val="D02300"/>
                </a:solidFill>
              </a:rPr>
              <a:t> </a:t>
            </a:r>
          </a:p>
          <a:p>
            <a:pPr>
              <a:buFontTx/>
              <a:buNone/>
            </a:pPr>
            <a:endParaRPr lang="ru-RU" sz="2800">
              <a:solidFill>
                <a:srgbClr val="D02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79388" y="0"/>
            <a:ext cx="6477000" cy="1143000"/>
          </a:xfrm>
        </p:spPr>
        <p:txBody>
          <a:bodyPr/>
          <a:lstStyle/>
          <a:p>
            <a:r>
              <a:rPr lang="uk-UA" sz="5400" b="1">
                <a:solidFill>
                  <a:srgbClr val="D02300"/>
                </a:solidFill>
                <a:latin typeface="Monotype Corsiva" pitchFamily="66" charset="0"/>
              </a:rPr>
              <a:t>Демографічна проблема</a:t>
            </a:r>
            <a:endParaRPr lang="ru-RU" sz="5400" b="1">
              <a:solidFill>
                <a:srgbClr val="D02300"/>
              </a:solidFill>
              <a:latin typeface="Monotype Corsiva" pitchFamily="66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0" y="4221163"/>
            <a:ext cx="6624638" cy="2476500"/>
          </a:xfrm>
        </p:spPr>
        <p:txBody>
          <a:bodyPr/>
          <a:lstStyle/>
          <a:p>
            <a:pPr>
              <a:buFontTx/>
              <a:buNone/>
            </a:pPr>
            <a:r>
              <a:rPr lang="uk-UA">
                <a:solidFill>
                  <a:schemeClr val="tx1"/>
                </a:solidFill>
              </a:rPr>
              <a:t>Це сукупність соціально-демографічних проблем сучасності, що зачіпають  інтереси всього людства. </a:t>
            </a:r>
          </a:p>
          <a:p>
            <a:pPr>
              <a:buFontTx/>
              <a:buNone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31748" name="Picture 10" descr="4370d87b757c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908050"/>
            <a:ext cx="5040313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/>
          </p:cNvSpPr>
          <p:nvPr>
            <p:ph type="body" idx="1"/>
          </p:nvPr>
        </p:nvSpPr>
        <p:spPr>
          <a:xfrm>
            <a:off x="395288" y="4221163"/>
            <a:ext cx="8229600" cy="2405062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</a:rPr>
              <a:t>проблема демографічної кризи розвинутих країн, яка привела до швидкого старіння та зменшення кількості населення (процес депопуляції);</a:t>
            </a:r>
          </a:p>
        </p:txBody>
      </p:sp>
      <p:pic>
        <p:nvPicPr>
          <p:cNvPr id="32774" name="Picture 6" descr="yak-viznachiti-ekonomichno-aktivne-naselenn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04813"/>
            <a:ext cx="5122862" cy="3268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68313" y="188913"/>
            <a:ext cx="8229600" cy="1397000"/>
          </a:xfrm>
        </p:spPr>
        <p:txBody>
          <a:bodyPr/>
          <a:lstStyle/>
          <a:p>
            <a:pPr>
              <a:buFontTx/>
              <a:buNone/>
            </a:pPr>
            <a:r>
              <a:rPr lang="uk-UA" b="1">
                <a:solidFill>
                  <a:schemeClr val="tx1"/>
                </a:solidFill>
                <a:latin typeface="Times New Roman" pitchFamily="18" charset="0"/>
              </a:rPr>
              <a:t>проблема швидкого росту чисельності населення в країнах, що розвиваються.</a:t>
            </a:r>
          </a:p>
        </p:txBody>
      </p:sp>
      <p:pic>
        <p:nvPicPr>
          <p:cNvPr id="33796" name="Рисунок 3" descr="geo_zahideweo3_teo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640873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>
                <a:solidFill>
                  <a:srgbClr val="D02300"/>
                </a:solidFill>
                <a:latin typeface="Monotype Corsiva" pitchFamily="66" charset="0"/>
              </a:rPr>
              <a:t>Шляхи вирішення</a:t>
            </a:r>
            <a:endParaRPr lang="ru-RU" sz="5400" b="1">
              <a:solidFill>
                <a:srgbClr val="D02300"/>
              </a:solidFill>
              <a:latin typeface="Monotype Corsiva" pitchFamily="66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179388" y="1844675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>
                <a:solidFill>
                  <a:schemeClr val="tx1"/>
                </a:solidFill>
                <a:latin typeface="Times New Roman" pitchFamily="18" charset="0"/>
              </a:rPr>
              <a:t>Країни світу зрозуміли необхідність регулювання чисельності населення.</a:t>
            </a:r>
          </a:p>
          <a:p>
            <a:pPr eaLnBrk="1" hangingPunct="1">
              <a:buFont typeface="Wingdings" pitchFamily="2" charset="2"/>
              <a:buNone/>
            </a:pPr>
            <a:endParaRPr lang="uk-UA" sz="120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uk-UA">
                <a:solidFill>
                  <a:schemeClr val="tx1"/>
                </a:solidFill>
                <a:latin typeface="Times New Roman" pitchFamily="18" charset="0"/>
              </a:rPr>
              <a:t>Країни, що розвиваються  намагаються його зменшити з допомогою  певних заборон. Так, уряд самої багатолюдної країни  - КНР поставив за мету обмежити народжуваність, заборонивши сім’ям мати більше однієї дитини.</a:t>
            </a:r>
          </a:p>
          <a:p>
            <a:pPr>
              <a:buFontTx/>
              <a:buNone/>
            </a:pPr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68313" y="2924175"/>
            <a:ext cx="8229600" cy="2836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400">
                <a:solidFill>
                  <a:schemeClr val="tx1"/>
                </a:solidFill>
                <a:latin typeface="Times New Roman" pitchFamily="18" charset="0"/>
              </a:rPr>
              <a:t>Розвинуті країни створюють умови для збільшення його чисельності за рахунок  покращення репродуктивного здоров’я, пропагування здорового способу життя, морального заохочення відповідального батьківства , зниження материнської смертності,  забезпечення адресної  підтримки малозабезпечених сімей з дітьми та окремих категорій населення. </a:t>
            </a:r>
          </a:p>
          <a:p>
            <a:pPr>
              <a:buFontTx/>
              <a:buNone/>
            </a:pPr>
            <a:endParaRPr lang="uk-UA" sz="2400">
              <a:solidFill>
                <a:schemeClr val="tx1"/>
              </a:solidFill>
            </a:endParaRPr>
          </a:p>
        </p:txBody>
      </p:sp>
      <p:pic>
        <p:nvPicPr>
          <p:cNvPr id="35844" name="Рисунок 2" descr="718_b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60350"/>
            <a:ext cx="4221162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468313" y="3284538"/>
            <a:ext cx="6477000" cy="1143000"/>
          </a:xfrm>
        </p:spPr>
        <p:txBody>
          <a:bodyPr/>
          <a:lstStyle/>
          <a:p>
            <a:r>
              <a:rPr lang="uk-UA" sz="4800" b="1">
                <a:solidFill>
                  <a:srgbClr val="D02300"/>
                </a:solidFill>
                <a:latin typeface="Monotype Corsiva" pitchFamily="66" charset="0"/>
              </a:rPr>
              <a:t>Виконала</a:t>
            </a:r>
            <a:br>
              <a:rPr lang="uk-UA" sz="4800" b="1">
                <a:solidFill>
                  <a:srgbClr val="D02300"/>
                </a:solidFill>
                <a:latin typeface="Monotype Corsiva" pitchFamily="66" charset="0"/>
              </a:rPr>
            </a:br>
            <a:r>
              <a:rPr lang="uk-UA" sz="4800" b="1">
                <a:solidFill>
                  <a:srgbClr val="D02300"/>
                </a:solidFill>
                <a:latin typeface="Monotype Corsiva" pitchFamily="66" charset="0"/>
              </a:rPr>
              <a:t>учениця 10 класу</a:t>
            </a:r>
            <a:br>
              <a:rPr lang="uk-UA" sz="4800" b="1">
                <a:solidFill>
                  <a:srgbClr val="D02300"/>
                </a:solidFill>
                <a:latin typeface="Monotype Corsiva" pitchFamily="66" charset="0"/>
              </a:rPr>
            </a:br>
            <a:r>
              <a:rPr lang="uk-UA" sz="4800" b="1">
                <a:solidFill>
                  <a:srgbClr val="D02300"/>
                </a:solidFill>
                <a:latin typeface="Monotype Corsiva" pitchFamily="66" charset="0"/>
              </a:rPr>
              <a:t>Горбушина Дар’я</a:t>
            </a:r>
            <a:endParaRPr lang="ru-RU" sz="4800" b="1">
              <a:solidFill>
                <a:srgbClr val="D02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6"/>
          <p:cNvSpPr>
            <a:spLocks noGrp="1"/>
          </p:cNvSpPr>
          <p:nvPr>
            <p:ph idx="1"/>
          </p:nvPr>
        </p:nvSpPr>
        <p:spPr>
          <a:xfrm>
            <a:off x="468313" y="2781300"/>
            <a:ext cx="8229600" cy="208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3600" b="1" smtClean="0">
                <a:solidFill>
                  <a:srgbClr val="D02300"/>
                </a:solidFill>
                <a:latin typeface="Monotype Corsiva" pitchFamily="66" charset="0"/>
              </a:rPr>
              <a:t>Глобальні проблеми</a:t>
            </a:r>
            <a:r>
              <a:rPr lang="uk-UA" sz="2800" b="1" smtClean="0">
                <a:latin typeface="Monotype Corsiva" pitchFamily="66" charset="0"/>
              </a:rPr>
              <a:t> - </a:t>
            </a:r>
            <a:r>
              <a:rPr lang="uk-UA" sz="2800" b="1" smtClean="0">
                <a:solidFill>
                  <a:schemeClr val="tx1"/>
                </a:solidFill>
                <a:latin typeface="Monotype Corsiva" pitchFamily="66" charset="0"/>
              </a:rPr>
              <a:t>це найбільш суттєві проблеми які, торкаються всього людства і для свого розв’язання вимагають колективних зусиль світового співтовариства.</a:t>
            </a:r>
            <a:endParaRPr lang="ru-RU" sz="2800" b="1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/>
          </p:cNvSpPr>
          <p:nvPr>
            <p:ph type="body" idx="1"/>
          </p:nvPr>
        </p:nvSpPr>
        <p:spPr>
          <a:xfrm>
            <a:off x="-180975" y="3573463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>
                <a:solidFill>
                  <a:srgbClr val="990000"/>
                </a:solidFill>
              </a:rPr>
              <a:t>Так як глобальні проблеми стосуються всього світу, то для їх подолання необхідна співпраця в загальнопланетарному масштабі. Потрібно, щоб кожна людина була зацікавлена у вирішенні цих проблем.</a:t>
            </a:r>
            <a:endParaRPr lang="ru-RU">
              <a:solidFill>
                <a:srgbClr val="990000"/>
              </a:solidFill>
            </a:endParaRPr>
          </a:p>
        </p:txBody>
      </p:sp>
      <p:pic>
        <p:nvPicPr>
          <p:cNvPr id="19462" name="Picture 6" descr="г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0"/>
            <a:ext cx="5184775" cy="345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68313" y="2492375"/>
            <a:ext cx="8229600" cy="273685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>
                <a:solidFill>
                  <a:srgbClr val="00CCFF"/>
                </a:solidFill>
              </a:rPr>
              <a:t>Найактуальнішими проблемами сьогодення є: проблема війни і миру, екологічна, сировинна, енергетична, демографічна, продовольча…</a:t>
            </a:r>
            <a:endParaRPr lang="ru-RU">
              <a:solidFill>
                <a:srgbClr val="00CC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>
                <a:solidFill>
                  <a:srgbClr val="D02300"/>
                </a:solidFill>
                <a:latin typeface="Monotype Corsiva" pitchFamily="66" charset="0"/>
              </a:rPr>
              <a:t>Екологічна проблема</a:t>
            </a:r>
            <a:endParaRPr lang="ru-RU" sz="5400" b="1">
              <a:solidFill>
                <a:srgbClr val="D02300"/>
              </a:solidFill>
              <a:latin typeface="Monotype Corsiva" pitchFamily="66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1042988" y="1628775"/>
            <a:ext cx="7632700" cy="4464050"/>
            <a:chOff x="657" y="1071"/>
            <a:chExt cx="4518" cy="2767"/>
          </a:xfrm>
        </p:grpSpPr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657" y="1071"/>
              <a:ext cx="4400" cy="518"/>
              <a:chOff x="657" y="1071"/>
              <a:chExt cx="4400" cy="518"/>
            </a:xfrm>
          </p:grpSpPr>
          <p:grpSp>
            <p:nvGrpSpPr>
              <p:cNvPr id="25606" name="Group 5"/>
              <p:cNvGrpSpPr>
                <a:grpSpLocks/>
              </p:cNvGrpSpPr>
              <p:nvPr/>
            </p:nvGrpSpPr>
            <p:grpSpPr bwMode="auto">
              <a:xfrm>
                <a:off x="657" y="1071"/>
                <a:ext cx="4400" cy="518"/>
                <a:chOff x="891" y="1175"/>
                <a:chExt cx="3156" cy="320"/>
              </a:xfrm>
            </p:grpSpPr>
            <p:grpSp>
              <p:nvGrpSpPr>
                <p:cNvPr id="25607" name="Group 6"/>
                <p:cNvGrpSpPr>
                  <a:grpSpLocks/>
                </p:cNvGrpSpPr>
                <p:nvPr/>
              </p:nvGrpSpPr>
              <p:grpSpPr bwMode="auto">
                <a:xfrm>
                  <a:off x="891" y="1175"/>
                  <a:ext cx="3156" cy="320"/>
                  <a:chOff x="1258" y="1081"/>
                  <a:chExt cx="3156" cy="320"/>
                </a:xfrm>
              </p:grpSpPr>
              <p:sp>
                <p:nvSpPr>
                  <p:cNvPr id="20487" name="Oval 7"/>
                  <p:cNvSpPr>
                    <a:spLocks noChangeArrowheads="1"/>
                  </p:cNvSpPr>
                  <p:nvPr/>
                </p:nvSpPr>
                <p:spPr bwMode="gray">
                  <a:xfrm>
                    <a:off x="1258" y="1091"/>
                    <a:ext cx="304" cy="30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25490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20488" name="AutoShape 8"/>
                  <p:cNvSpPr>
                    <a:spLocks noChangeArrowheads="1"/>
                  </p:cNvSpPr>
                  <p:nvPr/>
                </p:nvSpPr>
                <p:spPr bwMode="gray">
                  <a:xfrm>
                    <a:off x="1491" y="1081"/>
                    <a:ext cx="2923" cy="32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0"/>
                          <a:invGamma/>
                        </a:schemeClr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20489" name="Oval 9"/>
                <p:cNvSpPr>
                  <a:spLocks noChangeArrowheads="1"/>
                </p:cNvSpPr>
                <p:nvPr/>
              </p:nvSpPr>
              <p:spPr bwMode="gray">
                <a:xfrm>
                  <a:off x="941" y="1225"/>
                  <a:ext cx="211" cy="2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2353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25611" name="Oval 10"/>
                <p:cNvSpPr>
                  <a:spLocks noChangeArrowheads="1"/>
                </p:cNvSpPr>
                <p:nvPr/>
              </p:nvSpPr>
              <p:spPr bwMode="gray">
                <a:xfrm>
                  <a:off x="945" y="1217"/>
                  <a:ext cx="152" cy="1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0491" name="Text Box 11"/>
              <p:cNvSpPr txBox="1">
                <a:spLocks noChangeArrowheads="1"/>
              </p:cNvSpPr>
              <p:nvPr/>
            </p:nvSpPr>
            <p:spPr bwMode="auto">
              <a:xfrm>
                <a:off x="1202" y="1162"/>
                <a:ext cx="2767" cy="3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uk-UA" sz="3200" b="1">
                    <a:latin typeface="Monotype Corsiva" pitchFamily="66" charset="0"/>
                  </a:rPr>
                  <a:t>Забруднення атмосфери</a:t>
                </a:r>
                <a:endParaRPr lang="en-US" sz="3200" b="1">
                  <a:latin typeface="Monotype Corsiva" pitchFamily="66" charset="0"/>
                </a:endParaRPr>
              </a:p>
            </p:txBody>
          </p:sp>
        </p:grpSp>
        <p:grpSp>
          <p:nvGrpSpPr>
            <p:cNvPr id="25613" name="Group 13"/>
            <p:cNvGrpSpPr>
              <a:grpSpLocks/>
            </p:cNvGrpSpPr>
            <p:nvPr/>
          </p:nvGrpSpPr>
          <p:grpSpPr bwMode="auto">
            <a:xfrm>
              <a:off x="1156" y="1752"/>
              <a:ext cx="3292" cy="499"/>
              <a:chOff x="1156" y="1752"/>
              <a:chExt cx="3292" cy="499"/>
            </a:xfrm>
          </p:grpSpPr>
          <p:grpSp>
            <p:nvGrpSpPr>
              <p:cNvPr id="25614" name="Group 12"/>
              <p:cNvGrpSpPr>
                <a:grpSpLocks/>
              </p:cNvGrpSpPr>
              <p:nvPr/>
            </p:nvGrpSpPr>
            <p:grpSpPr bwMode="auto">
              <a:xfrm>
                <a:off x="1156" y="1752"/>
                <a:ext cx="3292" cy="499"/>
                <a:chOff x="1258" y="1081"/>
                <a:chExt cx="3156" cy="320"/>
              </a:xfrm>
            </p:grpSpPr>
            <p:sp>
              <p:nvSpPr>
                <p:cNvPr id="20493" name="Oval 13"/>
                <p:cNvSpPr>
                  <a:spLocks noChangeArrowheads="1"/>
                </p:cNvSpPr>
                <p:nvPr/>
              </p:nvSpPr>
              <p:spPr bwMode="gray">
                <a:xfrm>
                  <a:off x="1258" y="1091"/>
                  <a:ext cx="304" cy="30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25616" name="AutoShape 14"/>
                <p:cNvSpPr>
                  <a:spLocks noChangeArrowheads="1"/>
                </p:cNvSpPr>
                <p:nvPr/>
              </p:nvSpPr>
              <p:spPr bwMode="gray">
                <a:xfrm>
                  <a:off x="1491" y="1081"/>
                  <a:ext cx="2923" cy="32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90C4E8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0495" name="Text Box 15"/>
              <p:cNvSpPr txBox="1">
                <a:spLocks noChangeArrowheads="1"/>
              </p:cNvSpPr>
              <p:nvPr/>
            </p:nvSpPr>
            <p:spPr bwMode="auto">
              <a:xfrm>
                <a:off x="1519" y="1797"/>
                <a:ext cx="2903" cy="36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uk-UA" sz="3200" b="1">
                    <a:latin typeface="Monotype Corsiva" pitchFamily="66" charset="0"/>
                  </a:rPr>
                  <a:t>Забруднення гідросфери</a:t>
                </a:r>
                <a:endParaRPr lang="en-US" sz="3200" b="1">
                  <a:latin typeface="Monotype Corsiva" pitchFamily="66" charset="0"/>
                </a:endParaRPr>
              </a:p>
            </p:txBody>
          </p:sp>
        </p:grpSp>
        <p:grpSp>
          <p:nvGrpSpPr>
            <p:cNvPr id="25618" name="Group 18"/>
            <p:cNvGrpSpPr>
              <a:grpSpLocks/>
            </p:cNvGrpSpPr>
            <p:nvPr/>
          </p:nvGrpSpPr>
          <p:grpSpPr bwMode="auto">
            <a:xfrm>
              <a:off x="1655" y="2478"/>
              <a:ext cx="3520" cy="544"/>
              <a:chOff x="1655" y="2478"/>
              <a:chExt cx="3520" cy="544"/>
            </a:xfrm>
          </p:grpSpPr>
          <p:grpSp>
            <p:nvGrpSpPr>
              <p:cNvPr id="25619" name="Group 16"/>
              <p:cNvGrpSpPr>
                <a:grpSpLocks/>
              </p:cNvGrpSpPr>
              <p:nvPr/>
            </p:nvGrpSpPr>
            <p:grpSpPr bwMode="auto">
              <a:xfrm>
                <a:off x="1655" y="2478"/>
                <a:ext cx="3520" cy="544"/>
                <a:chOff x="891" y="1175"/>
                <a:chExt cx="3156" cy="320"/>
              </a:xfrm>
            </p:grpSpPr>
            <p:grpSp>
              <p:nvGrpSpPr>
                <p:cNvPr id="25620" name="Group 17"/>
                <p:cNvGrpSpPr>
                  <a:grpSpLocks/>
                </p:cNvGrpSpPr>
                <p:nvPr/>
              </p:nvGrpSpPr>
              <p:grpSpPr bwMode="auto">
                <a:xfrm>
                  <a:off x="891" y="1175"/>
                  <a:ext cx="3156" cy="320"/>
                  <a:chOff x="1258" y="1081"/>
                  <a:chExt cx="3156" cy="320"/>
                </a:xfrm>
              </p:grpSpPr>
              <p:sp>
                <p:nvSpPr>
                  <p:cNvPr id="20498" name="Oval 18"/>
                  <p:cNvSpPr>
                    <a:spLocks noChangeArrowheads="1"/>
                  </p:cNvSpPr>
                  <p:nvPr/>
                </p:nvSpPr>
                <p:spPr bwMode="gray">
                  <a:xfrm>
                    <a:off x="1258" y="1091"/>
                    <a:ext cx="304" cy="30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25490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20499" name="AutoShape 19"/>
                  <p:cNvSpPr>
                    <a:spLocks noChangeArrowheads="1"/>
                  </p:cNvSpPr>
                  <p:nvPr/>
                </p:nvSpPr>
                <p:spPr bwMode="gray">
                  <a:xfrm>
                    <a:off x="1491" y="1081"/>
                    <a:ext cx="2923" cy="32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0"/>
                          <a:invGamma/>
                        </a:schemeClr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20500" name="Oval 20"/>
                <p:cNvSpPr>
                  <a:spLocks noChangeArrowheads="1"/>
                </p:cNvSpPr>
                <p:nvPr/>
              </p:nvSpPr>
              <p:spPr bwMode="gray">
                <a:xfrm>
                  <a:off x="941" y="1225"/>
                  <a:ext cx="211" cy="2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2353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25624" name="Oval 21"/>
                <p:cNvSpPr>
                  <a:spLocks noChangeArrowheads="1"/>
                </p:cNvSpPr>
                <p:nvPr/>
              </p:nvSpPr>
              <p:spPr bwMode="gray">
                <a:xfrm>
                  <a:off x="945" y="1217"/>
                  <a:ext cx="152" cy="1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0502" name="Text Box 22"/>
              <p:cNvSpPr txBox="1">
                <a:spLocks noChangeArrowheads="1"/>
              </p:cNvSpPr>
              <p:nvPr/>
            </p:nvSpPr>
            <p:spPr bwMode="auto">
              <a:xfrm>
                <a:off x="2018" y="2523"/>
                <a:ext cx="2767" cy="3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uk-UA" sz="3200" b="1">
                    <a:latin typeface="Monotype Corsiva" pitchFamily="66" charset="0"/>
                  </a:rPr>
                  <a:t>Забруднення довкілля</a:t>
                </a:r>
                <a:endParaRPr lang="en-US" sz="3200" b="1">
                  <a:latin typeface="Monotype Corsiva" pitchFamily="66" charset="0"/>
                </a:endParaRPr>
              </a:p>
            </p:txBody>
          </p:sp>
        </p:grpSp>
        <p:grpSp>
          <p:nvGrpSpPr>
            <p:cNvPr id="25626" name="Group 26"/>
            <p:cNvGrpSpPr>
              <a:grpSpLocks/>
            </p:cNvGrpSpPr>
            <p:nvPr/>
          </p:nvGrpSpPr>
          <p:grpSpPr bwMode="auto">
            <a:xfrm>
              <a:off x="1111" y="3339"/>
              <a:ext cx="3719" cy="499"/>
              <a:chOff x="1111" y="3339"/>
              <a:chExt cx="3719" cy="499"/>
            </a:xfrm>
          </p:grpSpPr>
          <p:grpSp>
            <p:nvGrpSpPr>
              <p:cNvPr id="25627" name="Group 23"/>
              <p:cNvGrpSpPr>
                <a:grpSpLocks/>
              </p:cNvGrpSpPr>
              <p:nvPr/>
            </p:nvGrpSpPr>
            <p:grpSpPr bwMode="auto">
              <a:xfrm>
                <a:off x="1111" y="3339"/>
                <a:ext cx="3383" cy="499"/>
                <a:chOff x="891" y="1175"/>
                <a:chExt cx="3156" cy="320"/>
              </a:xfrm>
            </p:grpSpPr>
            <p:grpSp>
              <p:nvGrpSpPr>
                <p:cNvPr id="25628" name="Group 24"/>
                <p:cNvGrpSpPr>
                  <a:grpSpLocks/>
                </p:cNvGrpSpPr>
                <p:nvPr/>
              </p:nvGrpSpPr>
              <p:grpSpPr bwMode="auto">
                <a:xfrm>
                  <a:off x="891" y="1175"/>
                  <a:ext cx="3156" cy="320"/>
                  <a:chOff x="1258" y="1081"/>
                  <a:chExt cx="3156" cy="320"/>
                </a:xfrm>
              </p:grpSpPr>
              <p:sp>
                <p:nvSpPr>
                  <p:cNvPr id="20505" name="Oval 25"/>
                  <p:cNvSpPr>
                    <a:spLocks noChangeArrowheads="1"/>
                  </p:cNvSpPr>
                  <p:nvPr/>
                </p:nvSpPr>
                <p:spPr bwMode="gray">
                  <a:xfrm>
                    <a:off x="1258" y="1091"/>
                    <a:ext cx="304" cy="30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chemeClr val="accent2">
                          <a:gamma/>
                          <a:shade val="25490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20506" name="AutoShape 26"/>
                  <p:cNvSpPr>
                    <a:spLocks noChangeArrowheads="1"/>
                  </p:cNvSpPr>
                  <p:nvPr/>
                </p:nvSpPr>
                <p:spPr bwMode="gray">
                  <a:xfrm>
                    <a:off x="1491" y="1081"/>
                    <a:ext cx="2923" cy="32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0"/>
                          <a:invGamma/>
                        </a:schemeClr>
                      </a:gs>
                    </a:gsLst>
                    <a:lin ang="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 sz="3200">
                      <a:latin typeface="Verdana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20507" name="Oval 27"/>
                <p:cNvSpPr>
                  <a:spLocks noChangeArrowheads="1"/>
                </p:cNvSpPr>
                <p:nvPr/>
              </p:nvSpPr>
              <p:spPr bwMode="gray">
                <a:xfrm>
                  <a:off x="941" y="1225"/>
                  <a:ext cx="211" cy="21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22353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 sz="3200">
                    <a:latin typeface="Verdana" pitchFamily="34" charset="0"/>
                    <a:cs typeface="+mn-cs"/>
                  </a:endParaRPr>
                </a:p>
              </p:txBody>
            </p:sp>
            <p:sp>
              <p:nvSpPr>
                <p:cNvPr id="25632" name="Oval 28"/>
                <p:cNvSpPr>
                  <a:spLocks noChangeArrowheads="1"/>
                </p:cNvSpPr>
                <p:nvPr/>
              </p:nvSpPr>
              <p:spPr bwMode="gray">
                <a:xfrm>
                  <a:off x="945" y="1217"/>
                  <a:ext cx="152" cy="15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E9940B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0509" name="Text Box 29"/>
              <p:cNvSpPr txBox="1">
                <a:spLocks noChangeArrowheads="1"/>
              </p:cNvSpPr>
              <p:nvPr/>
            </p:nvSpPr>
            <p:spPr bwMode="auto">
              <a:xfrm>
                <a:off x="1519" y="3385"/>
                <a:ext cx="3311" cy="3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uk-UA" sz="3200" b="1">
                    <a:latin typeface="Monotype Corsiva" pitchFamily="66" charset="0"/>
                  </a:rPr>
                  <a:t>Скорочення флори та фауни</a:t>
                </a:r>
                <a:endParaRPr lang="en-US" sz="3200" b="1">
                  <a:latin typeface="Monotype Corsiva" pitchFamily="66" charset="0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>
                <a:solidFill>
                  <a:srgbClr val="D02300"/>
                </a:solidFill>
                <a:latin typeface="Monotype Corsiva" pitchFamily="66" charset="0"/>
              </a:rPr>
              <a:t>Причини екологічних проблем:</a:t>
            </a:r>
            <a:endParaRPr lang="ru-RU" sz="5400" b="1">
              <a:solidFill>
                <a:srgbClr val="D02300"/>
              </a:solidFill>
              <a:latin typeface="Monotype Corsiva" pitchFamily="66" charset="0"/>
            </a:endParaRP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611188" y="1844675"/>
            <a:ext cx="7993062" cy="4179888"/>
            <a:chOff x="385" y="935"/>
            <a:chExt cx="5035" cy="2633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85" y="982"/>
              <a:ext cx="1367" cy="2586"/>
              <a:chOff x="3692" y="1252"/>
              <a:chExt cx="1367" cy="2586"/>
            </a:xfrm>
          </p:grpSpPr>
          <p:sp>
            <p:nvSpPr>
              <p:cNvPr id="26631" name="AutoShape 5"/>
              <p:cNvSpPr>
                <a:spLocks noChangeArrowheads="1"/>
              </p:cNvSpPr>
              <p:nvPr/>
            </p:nvSpPr>
            <p:spPr bwMode="gray">
              <a:xfrm>
                <a:off x="3696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32" name="AutoShape 6"/>
              <p:cNvSpPr>
                <a:spLocks noChangeArrowheads="1"/>
              </p:cNvSpPr>
              <p:nvPr/>
            </p:nvSpPr>
            <p:spPr bwMode="gray">
              <a:xfrm>
                <a:off x="3717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33" name="AutoShape 7"/>
              <p:cNvSpPr>
                <a:spLocks noChangeArrowheads="1"/>
              </p:cNvSpPr>
              <p:nvPr/>
            </p:nvSpPr>
            <p:spPr bwMode="gray">
              <a:xfrm>
                <a:off x="3728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F2EDA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34" name="AutoShape 8"/>
              <p:cNvSpPr>
                <a:spLocks noChangeArrowheads="1"/>
              </p:cNvSpPr>
              <p:nvPr/>
            </p:nvSpPr>
            <p:spPr bwMode="gray">
              <a:xfrm>
                <a:off x="3728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8F5CC"/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grpSp>
            <p:nvGrpSpPr>
              <p:cNvPr id="26635" name="Group 9"/>
              <p:cNvGrpSpPr>
                <a:grpSpLocks/>
              </p:cNvGrpSpPr>
              <p:nvPr/>
            </p:nvGrpSpPr>
            <p:grpSpPr bwMode="auto">
              <a:xfrm>
                <a:off x="4166" y="1252"/>
                <a:ext cx="404" cy="492"/>
                <a:chOff x="1291" y="509"/>
                <a:chExt cx="666" cy="812"/>
              </a:xfrm>
            </p:grpSpPr>
            <p:sp>
              <p:nvSpPr>
                <p:cNvPr id="26636" name="Oval 10"/>
                <p:cNvSpPr>
                  <a:spLocks noChangeArrowheads="1"/>
                </p:cNvSpPr>
                <p:nvPr/>
              </p:nvSpPr>
              <p:spPr bwMode="gray">
                <a:xfrm>
                  <a:off x="1291" y="509"/>
                  <a:ext cx="666" cy="812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37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38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39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40" name="Oval 1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6641" name="Text Box 15"/>
              <p:cNvSpPr txBox="1">
                <a:spLocks noChangeArrowheads="1"/>
              </p:cNvSpPr>
              <p:nvPr/>
            </p:nvSpPr>
            <p:spPr bwMode="gray">
              <a:xfrm>
                <a:off x="4261" y="1384"/>
                <a:ext cx="205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2000" b="1">
                    <a:solidFill>
                      <a:srgbClr val="003399"/>
                    </a:solidFill>
                  </a:rPr>
                  <a:t>1</a:t>
                </a:r>
                <a:endParaRPr lang="ru-RU" sz="2000" b="1">
                  <a:solidFill>
                    <a:srgbClr val="003399"/>
                  </a:solidFill>
                </a:endParaRPr>
              </a:p>
            </p:txBody>
          </p:sp>
          <p:sp>
            <p:nvSpPr>
              <p:cNvPr id="26642" name="Text Box 16"/>
              <p:cNvSpPr txBox="1">
                <a:spLocks noChangeArrowheads="1"/>
              </p:cNvSpPr>
              <p:nvPr/>
            </p:nvSpPr>
            <p:spPr bwMode="gray">
              <a:xfrm>
                <a:off x="3744" y="1776"/>
                <a:ext cx="1296" cy="91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uk-UA" sz="2800">
                    <a:latin typeface="Monotype Corsiva" pitchFamily="66" charset="0"/>
                  </a:rPr>
                  <a:t>Бурхливі темпи зростання виробництва</a:t>
                </a:r>
              </a:p>
            </p:txBody>
          </p:sp>
          <p:sp>
            <p:nvSpPr>
              <p:cNvPr id="26643" name="AutoShape 17"/>
              <p:cNvSpPr>
                <a:spLocks noChangeArrowheads="1"/>
              </p:cNvSpPr>
              <p:nvPr/>
            </p:nvSpPr>
            <p:spPr bwMode="gray">
              <a:xfrm>
                <a:off x="3692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99BACC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44" name="AutoShape 18"/>
              <p:cNvSpPr>
                <a:spLocks noChangeArrowheads="1"/>
              </p:cNvSpPr>
              <p:nvPr/>
            </p:nvSpPr>
            <p:spPr bwMode="gray">
              <a:xfrm>
                <a:off x="3720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8DAD4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018" y="935"/>
              <a:ext cx="1542" cy="2586"/>
              <a:chOff x="720" y="1252"/>
              <a:chExt cx="1367" cy="2586"/>
            </a:xfrm>
          </p:grpSpPr>
          <p:sp>
            <p:nvSpPr>
              <p:cNvPr id="26646" name="AutoShape 20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47" name="AutoShape 21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48" name="AutoShape 22"/>
              <p:cNvSpPr>
                <a:spLocks noChangeArrowheads="1"/>
              </p:cNvSpPr>
              <p:nvPr/>
            </p:nvSpPr>
            <p:spPr bwMode="gray">
              <a:xfrm>
                <a:off x="752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49" name="AutoShape 23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50" name="AutoShape 24"/>
              <p:cNvSpPr>
                <a:spLocks noChangeArrowheads="1"/>
              </p:cNvSpPr>
              <p:nvPr/>
            </p:nvSpPr>
            <p:spPr bwMode="gray">
              <a:xfrm>
                <a:off x="724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729EB4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51" name="AutoShape 25"/>
              <p:cNvSpPr>
                <a:spLocks noChangeArrowheads="1"/>
              </p:cNvSpPr>
              <p:nvPr/>
            </p:nvSpPr>
            <p:spPr bwMode="gray">
              <a:xfrm>
                <a:off x="752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DAFD4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grpSp>
            <p:nvGrpSpPr>
              <p:cNvPr id="26652" name="Group 26"/>
              <p:cNvGrpSpPr>
                <a:grpSpLocks/>
              </p:cNvGrpSpPr>
              <p:nvPr/>
            </p:nvGrpSpPr>
            <p:grpSpPr bwMode="auto">
              <a:xfrm>
                <a:off x="1189" y="1252"/>
                <a:ext cx="405" cy="492"/>
                <a:chOff x="1289" y="509"/>
                <a:chExt cx="668" cy="812"/>
              </a:xfrm>
            </p:grpSpPr>
            <p:sp>
              <p:nvSpPr>
                <p:cNvPr id="26653" name="Oval 27"/>
                <p:cNvSpPr>
                  <a:spLocks noChangeArrowheads="1"/>
                </p:cNvSpPr>
                <p:nvPr/>
              </p:nvSpPr>
              <p:spPr bwMode="gray">
                <a:xfrm>
                  <a:off x="1289" y="509"/>
                  <a:ext cx="668" cy="812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54" name="Oval 2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55" name="Oval 2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56" name="Oval 3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  <p:sp>
              <p:nvSpPr>
                <p:cNvPr id="26657" name="Oval 3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ru-RU" sz="3200">
                    <a:latin typeface="Verdana" pitchFamily="34" charset="0"/>
                  </a:endParaRPr>
                </a:p>
              </p:txBody>
            </p:sp>
          </p:grpSp>
          <p:sp>
            <p:nvSpPr>
              <p:cNvPr id="26658" name="Text Box 32"/>
              <p:cNvSpPr txBox="1">
                <a:spLocks noChangeArrowheads="1"/>
              </p:cNvSpPr>
              <p:nvPr/>
            </p:nvSpPr>
            <p:spPr bwMode="gray">
              <a:xfrm>
                <a:off x="1288" y="1354"/>
                <a:ext cx="198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2400" b="1">
                    <a:solidFill>
                      <a:srgbClr val="003399"/>
                    </a:solidFill>
                  </a:rPr>
                  <a:t>2</a:t>
                </a:r>
                <a:endParaRPr lang="ru-RU" sz="3200" b="1">
                  <a:solidFill>
                    <a:srgbClr val="003399"/>
                  </a:solidFill>
                </a:endParaRPr>
              </a:p>
            </p:txBody>
          </p:sp>
          <p:sp>
            <p:nvSpPr>
              <p:cNvPr id="26659" name="Text Box 33"/>
              <p:cNvSpPr txBox="1">
                <a:spLocks noChangeArrowheads="1"/>
              </p:cNvSpPr>
              <p:nvPr/>
            </p:nvSpPr>
            <p:spPr bwMode="gray">
              <a:xfrm>
                <a:off x="768" y="1776"/>
                <a:ext cx="1296" cy="97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uk-UA" sz="2800">
                    <a:latin typeface="Monotype Corsiva" pitchFamily="66" charset="0"/>
                  </a:rPr>
                  <a:t>Нераціональне природокористування</a:t>
                </a: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</a:pPr>
                <a:endParaRPr lang="en-US" sz="2800">
                  <a:latin typeface="Monotype Corsiva" pitchFamily="66" charset="0"/>
                </a:endParaRPr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833" y="982"/>
              <a:ext cx="1587" cy="2584"/>
              <a:chOff x="2208" y="1252"/>
              <a:chExt cx="1365" cy="2586"/>
            </a:xfrm>
          </p:grpSpPr>
          <p:sp>
            <p:nvSpPr>
              <p:cNvPr id="26661" name="AutoShape 35"/>
              <p:cNvSpPr>
                <a:spLocks noChangeArrowheads="1"/>
              </p:cNvSpPr>
              <p:nvPr/>
            </p:nvSpPr>
            <p:spPr bwMode="gray">
              <a:xfrm>
                <a:off x="2208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2" name="AutoShape 36"/>
              <p:cNvSpPr>
                <a:spLocks noChangeArrowheads="1"/>
              </p:cNvSpPr>
              <p:nvPr/>
            </p:nvSpPr>
            <p:spPr bwMode="gray">
              <a:xfrm>
                <a:off x="2229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3" name="AutoShape 37"/>
              <p:cNvSpPr>
                <a:spLocks noChangeArrowheads="1"/>
              </p:cNvSpPr>
              <p:nvPr/>
            </p:nvSpPr>
            <p:spPr bwMode="gray">
              <a:xfrm>
                <a:off x="2240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4" name="AutoShape 38"/>
              <p:cNvSpPr>
                <a:spLocks noChangeArrowheads="1"/>
              </p:cNvSpPr>
              <p:nvPr/>
            </p:nvSpPr>
            <p:spPr bwMode="gray">
              <a:xfrm>
                <a:off x="2240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5" name="Oval 39"/>
              <p:cNvSpPr>
                <a:spLocks noChangeArrowheads="1"/>
              </p:cNvSpPr>
              <p:nvPr/>
            </p:nvSpPr>
            <p:spPr bwMode="gray">
              <a:xfrm>
                <a:off x="2677" y="1252"/>
                <a:ext cx="405" cy="49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6" name="Oval 40"/>
              <p:cNvSpPr>
                <a:spLocks noChangeArrowheads="1"/>
              </p:cNvSpPr>
              <p:nvPr/>
            </p:nvSpPr>
            <p:spPr bwMode="gray">
              <a:xfrm>
                <a:off x="2681" y="1299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7" name="Oval 41"/>
              <p:cNvSpPr>
                <a:spLocks noChangeArrowheads="1"/>
              </p:cNvSpPr>
              <p:nvPr/>
            </p:nvSpPr>
            <p:spPr bwMode="gray">
              <a:xfrm>
                <a:off x="2686" y="1301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8" name="Oval 42"/>
              <p:cNvSpPr>
                <a:spLocks noChangeArrowheads="1"/>
              </p:cNvSpPr>
              <p:nvPr/>
            </p:nvSpPr>
            <p:spPr bwMode="gray">
              <a:xfrm>
                <a:off x="2690" y="1305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69" name="Oval 43"/>
              <p:cNvSpPr>
                <a:spLocks noChangeArrowheads="1"/>
              </p:cNvSpPr>
              <p:nvPr/>
            </p:nvSpPr>
            <p:spPr bwMode="gray">
              <a:xfrm>
                <a:off x="2712" y="1315"/>
                <a:ext cx="323" cy="2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70" name="Text Box 44"/>
              <p:cNvSpPr txBox="1">
                <a:spLocks noChangeArrowheads="1"/>
              </p:cNvSpPr>
              <p:nvPr/>
            </p:nvSpPr>
            <p:spPr bwMode="gray">
              <a:xfrm>
                <a:off x="2779" y="1354"/>
                <a:ext cx="192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uk-UA" sz="2400" b="1">
                    <a:solidFill>
                      <a:srgbClr val="003399"/>
                    </a:solidFill>
                  </a:rPr>
                  <a:t>3</a:t>
                </a:r>
                <a:endParaRPr lang="ru-RU" sz="3200" b="1">
                  <a:solidFill>
                    <a:srgbClr val="003399"/>
                  </a:solidFill>
                </a:endParaRPr>
              </a:p>
            </p:txBody>
          </p:sp>
          <p:sp>
            <p:nvSpPr>
              <p:cNvPr id="26671" name="Text Box 45"/>
              <p:cNvSpPr txBox="1">
                <a:spLocks noChangeArrowheads="1"/>
              </p:cNvSpPr>
              <p:nvPr/>
            </p:nvSpPr>
            <p:spPr bwMode="gray">
              <a:xfrm>
                <a:off x="2256" y="1776"/>
                <a:ext cx="1296" cy="161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None/>
                </a:pPr>
                <a:r>
                  <a:rPr lang="uk-UA" sz="2800">
                    <a:latin typeface="Monotype Corsiva" pitchFamily="66" charset="0"/>
                  </a:rPr>
                  <a:t>Забруднення навколишнього середовища відходами виробництва та суспільства</a:t>
                </a:r>
                <a:endParaRPr lang="ru-RU" sz="2800">
                  <a:latin typeface="Monotype Corsiva" pitchFamily="66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</a:pPr>
                <a:endParaRPr lang="en-US" sz="2800">
                  <a:latin typeface="Monotype Corsiva" pitchFamily="66" charset="0"/>
                </a:endParaRPr>
              </a:p>
            </p:txBody>
          </p:sp>
          <p:sp>
            <p:nvSpPr>
              <p:cNvPr id="26672" name="AutoShape 46"/>
              <p:cNvSpPr>
                <a:spLocks noChangeArrowheads="1"/>
              </p:cNvSpPr>
              <p:nvPr/>
            </p:nvSpPr>
            <p:spPr bwMode="gray">
              <a:xfrm>
                <a:off x="2210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58A4AE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  <p:sp>
            <p:nvSpPr>
              <p:cNvPr id="26673" name="AutoShape 47"/>
              <p:cNvSpPr>
                <a:spLocks noChangeArrowheads="1"/>
              </p:cNvSpPr>
              <p:nvPr/>
            </p:nvSpPr>
            <p:spPr bwMode="gray">
              <a:xfrm>
                <a:off x="2238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2B2BB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3200">
                  <a:latin typeface="Verdana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>
                <a:latin typeface="Monotype Corsiva" pitchFamily="66" charset="0"/>
              </a:rPr>
              <a:t>Штучна радіація</a:t>
            </a:r>
            <a:endParaRPr lang="ru-RU" sz="6000" b="1">
              <a:latin typeface="Monotype Corsiva" pitchFamily="66" charset="0"/>
            </a:endParaRPr>
          </a:p>
        </p:txBody>
      </p:sp>
      <p:pic>
        <p:nvPicPr>
          <p:cNvPr id="2067" name="Picture 19" descr="image12399238012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4103688" cy="4219575"/>
          </a:xfrm>
          <a:noFill/>
          <a:ln/>
        </p:spPr>
      </p:pic>
      <p:pic>
        <p:nvPicPr>
          <p:cNvPr id="2062" name="Picture 14" descr="114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410368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>
                <a:latin typeface="Monotype Corsiva" pitchFamily="66" charset="0"/>
              </a:rPr>
              <a:t>Парниковий ефект»</a:t>
            </a:r>
            <a:br>
              <a:rPr lang="uk-UA" sz="2800" b="1">
                <a:latin typeface="Monotype Corsiva" pitchFamily="66" charset="0"/>
              </a:rPr>
            </a:br>
            <a:r>
              <a:rPr lang="uk-UA" sz="2800" b="1">
                <a:solidFill>
                  <a:schemeClr val="tx1"/>
                </a:solidFill>
                <a:latin typeface="Monotype Corsiva" pitchFamily="66" charset="0"/>
              </a:rPr>
              <a:t>до 2030 очікується підвищення температури на 2-4 С</a:t>
            </a:r>
          </a:p>
        </p:txBody>
      </p:sp>
      <p:pic>
        <p:nvPicPr>
          <p:cNvPr id="8211" name="Picture 19" descr="2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3816350" cy="2879725"/>
          </a:xfrm>
          <a:noFill/>
          <a:ln/>
        </p:spPr>
      </p:pic>
      <p:pic>
        <p:nvPicPr>
          <p:cNvPr id="8209" name="Picture 17" descr="1233080795_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4900"/>
            <a:ext cx="40671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260350"/>
            <a:ext cx="6477000" cy="1143000"/>
          </a:xfrm>
        </p:spPr>
        <p:txBody>
          <a:bodyPr/>
          <a:lstStyle/>
          <a:p>
            <a:r>
              <a:rPr lang="uk-UA" sz="5400">
                <a:solidFill>
                  <a:srgbClr val="D02300"/>
                </a:solidFill>
                <a:latin typeface="Monotype Corsiva" pitchFamily="66" charset="0"/>
              </a:rPr>
              <a:t>Шляхи вирішення</a:t>
            </a:r>
            <a:endParaRPr lang="ru-RU" sz="5400">
              <a:solidFill>
                <a:srgbClr val="D02300"/>
              </a:solidFill>
              <a:latin typeface="Monotype Corsiva" pitchFamily="66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0" y="206057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Світова спільнота виходить з того, що головний шлях вирішення екологічної проблеми</a:t>
            </a:r>
            <a:r>
              <a:rPr lang="uk-UA">
                <a:solidFill>
                  <a:schemeClr val="tx1"/>
                </a:solidFill>
              </a:rPr>
              <a:t> – така організація виробничої та невиробничої  діяльності людей, яка забезпечить  нормальний «экорозвиток» – перетворення навколишнього середовища в інтересах всього людства і кожної людини. </a:t>
            </a:r>
          </a:p>
          <a:p>
            <a:pPr algn="ctr">
              <a:buFontTx/>
              <a:buNone/>
            </a:pPr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блеми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reen_earth">
  <a:themeElements>
    <a:clrScheme name="">
      <a:dk1>
        <a:srgbClr val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FFFFFF"/>
      </a:accent3>
      <a:accent4>
        <a:srgbClr val="000000"/>
      </a:accent4>
      <a:accent5>
        <a:srgbClr val="BCCEBD"/>
      </a:accent5>
      <a:accent6>
        <a:srgbClr val="9FB99F"/>
      </a:accent6>
      <a:hlink>
        <a:srgbClr val="DB5353"/>
      </a:hlink>
      <a:folHlink>
        <a:srgbClr val="903638"/>
      </a:folHlink>
    </a:clrScheme>
    <a:fontScheme name="1_green_ear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reen_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reen_eart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reen_eart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reen_eart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reen_eart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reen_eart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reen_eart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reen_eart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reen_eart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reen_eart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reen_eart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reen_eart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проблеми</Template>
  <TotalTime>0</TotalTime>
  <Words>323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проблеми</vt:lpstr>
      <vt:lpstr>1_green_earth</vt:lpstr>
      <vt:lpstr>Глобальні проблеми людства</vt:lpstr>
      <vt:lpstr>Презентация PowerPoint</vt:lpstr>
      <vt:lpstr>Презентация PowerPoint</vt:lpstr>
      <vt:lpstr>Презентация PowerPoint</vt:lpstr>
      <vt:lpstr>Екологічна проблема</vt:lpstr>
      <vt:lpstr>Причини екологічних проблем:</vt:lpstr>
      <vt:lpstr>Штучна радіація</vt:lpstr>
      <vt:lpstr>Парниковий ефект» до 2030 очікується підвищення температури на 2-4 С</vt:lpstr>
      <vt:lpstr>Шляхи вирішення</vt:lpstr>
      <vt:lpstr>Заходи щодо поліпшення довкілля</vt:lpstr>
      <vt:lpstr>Демографічна проблема</vt:lpstr>
      <vt:lpstr>Презентация PowerPoint</vt:lpstr>
      <vt:lpstr>Презентация PowerPoint</vt:lpstr>
      <vt:lpstr>Шляхи вирішення</vt:lpstr>
      <vt:lpstr>Презентация PowerPoint</vt:lpstr>
      <vt:lpstr>Виконала учениця 10 класу Горбушина Дар’я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2013-11-20T15:24:56Z</dcterms:created>
  <dcterms:modified xsi:type="dcterms:W3CDTF">2013-11-24T15:23:04Z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