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2F08157-173D-424E-95F4-392C774BD27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01C1F6-5B2E-4738-8873-60C26811E8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Українське бароко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dok.znaimo.com.ua/pars_docs/refs/3/2061/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022"/>
            <a:ext cx="9144000" cy="68630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48600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Місто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Жовква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Домініканський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костел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0"/>
            <a:ext cx="4032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Київ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церква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Андрія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Першозванного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4" descr="412px-Zhovkva_Dominikan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413995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457px-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1075" y="1143000"/>
            <a:ext cx="43529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lifeglobe.net/x/entry/122/847828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6876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solidFill>
                  <a:schemeClr val="tx2">
                    <a:lumMod val="75000"/>
                  </a:schemeClr>
                </a:solidFill>
              </a:rPr>
              <a:t>Почаївська лавра</a:t>
            </a:r>
            <a:endParaRPr lang="ru-RU" sz="5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babinagora.narod.ru/CSJ/LARGECSJ/CSJ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82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87196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Костел Святого </a:t>
            </a:r>
            <a:r>
              <a:rPr lang="ru-RU" sz="4400" dirty="0" err="1" smtClean="0">
                <a:solidFill>
                  <a:srgbClr val="FF0000"/>
                </a:solidFill>
              </a:rPr>
              <a:t>Йосипа</a:t>
            </a:r>
            <a:r>
              <a:rPr lang="ru-RU" sz="4400" dirty="0" smtClean="0">
                <a:solidFill>
                  <a:srgbClr val="FF0000"/>
                </a:solidFill>
              </a:rPr>
              <a:t> та </a:t>
            </a:r>
            <a:r>
              <a:rPr lang="ru-RU" sz="4400" dirty="0" err="1" smtClean="0">
                <a:solidFill>
                  <a:srgbClr val="FF0000"/>
                </a:solidFill>
              </a:rPr>
              <a:t>монастир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dirty="0" err="1" smtClean="0">
                <a:solidFill>
                  <a:srgbClr val="FF0000"/>
                </a:solidFill>
              </a:rPr>
              <a:t>отців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dirty="0" err="1" smtClean="0">
                <a:solidFill>
                  <a:srgbClr val="FF0000"/>
                </a:solidFill>
              </a:rPr>
              <a:t>Лазаритів</a:t>
            </a:r>
            <a:r>
              <a:rPr lang="ru-RU" sz="4400" dirty="0" smtClean="0">
                <a:solidFill>
                  <a:srgbClr val="FF0000"/>
                </a:solidFill>
              </a:rPr>
              <a:t> , м. </a:t>
            </a:r>
            <a:r>
              <a:rPr lang="ru-RU" sz="4400" dirty="0" err="1" smtClean="0">
                <a:solidFill>
                  <a:srgbClr val="FF0000"/>
                </a:solidFill>
              </a:rPr>
              <a:t>Ізяслав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n1.by/sites/default/files/news/03/25/477056/13326555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8964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Михайлівський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 Золотоверхий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монастир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556792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err="1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ru-RU" sz="6600" dirty="0" err="1" smtClean="0">
                <a:solidFill>
                  <a:schemeClr val="tx2">
                    <a:lumMod val="75000"/>
                  </a:schemeClr>
                </a:solidFill>
              </a:rPr>
              <a:t>якую</a:t>
            </a: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sz="6600" dirty="0" err="1" smtClean="0">
                <a:solidFill>
                  <a:schemeClr val="tx2">
                    <a:lumMod val="75000"/>
                  </a:schemeClr>
                </a:solidFill>
              </a:rPr>
              <a:t>увагу</a:t>
            </a:r>
            <a:r>
              <a:rPr lang="ru-RU" sz="6600" dirty="0" smtClean="0">
                <a:solidFill>
                  <a:schemeClr val="tx2">
                    <a:lumMod val="75000"/>
                  </a:schemeClr>
                </a:solidFill>
              </a:rPr>
              <a:t> !!!</a:t>
            </a:r>
            <a:endParaRPr lang="ru-RU" sz="6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/>
              <a:t>Украї́нське баро́ко</a:t>
            </a:r>
            <a:r>
              <a:rPr lang="vi-VN" sz="2800" dirty="0" smtClean="0"/>
              <a:t> або </a:t>
            </a:r>
            <a:r>
              <a:rPr lang="vi-VN" sz="2800" b="1" dirty="0" smtClean="0"/>
              <a:t>Коза́цьке баро́ко</a:t>
            </a:r>
            <a:r>
              <a:rPr lang="vi-VN" sz="2800" dirty="0" smtClean="0"/>
              <a:t> — назва мистецького стилю, що був поширений в українських землях Війська Запорозького у </a:t>
            </a:r>
            <a:r>
              <a:rPr lang="en-US" sz="2800" dirty="0" smtClean="0"/>
              <a:t>XVII–XVIII </a:t>
            </a:r>
            <a:r>
              <a:rPr lang="vi-VN" sz="2800" dirty="0" smtClean="0"/>
              <a:t>ст. Виник унаслідок поєднання місцевих архітектурних традицій та європейського бароко.</a:t>
            </a:r>
            <a:endParaRPr lang="ru-RU" sz="2800" dirty="0"/>
          </a:p>
        </p:txBody>
      </p:sp>
      <p:pic>
        <p:nvPicPr>
          <p:cNvPr id="16388" name="Picture 4" descr="http://photoshare.ru/data/82/82795/1/5k9wsq-p8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4644008" cy="4437112"/>
          </a:xfrm>
          <a:prstGeom prst="rect">
            <a:avLst/>
          </a:prstGeom>
          <a:noFill/>
        </p:spPr>
      </p:pic>
      <p:pic>
        <p:nvPicPr>
          <p:cNvPr id="16390" name="Picture 6" descr="http://photoshare.ru/data/82/82795/1/5k9wsj-qq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420888"/>
            <a:ext cx="4499992" cy="443711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8"/>
            <a:ext cx="8316416" cy="561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3200" dirty="0"/>
              <a:t>Справжній початок бароко — це Мелетій Смотрицький, це проповіді та вірші Кирила </a:t>
            </a:r>
            <a:r>
              <a:rPr lang="uk-UA" sz="3200" dirty="0" err="1"/>
              <a:t>Транквіліона</a:t>
            </a:r>
            <a:r>
              <a:rPr lang="uk-UA" sz="3200" dirty="0"/>
              <a:t> </a:t>
            </a:r>
            <a:r>
              <a:rPr lang="uk-UA" sz="3200" dirty="0" err="1"/>
              <a:t>Ставровецького</a:t>
            </a:r>
            <a:r>
              <a:rPr lang="uk-UA" sz="3200" dirty="0"/>
              <a:t>, а повна перемога бароко — утворення київської школи. Найбільшими культурно-політичними успіхами, які відігравали велику роль в історії українського барокового письменства, були: відновлення православної ієрархії 1620 року та заснування київської школи 1615 року й її реформи, проведені Могилою (1644 р.) та Мазепою (1694 р.), нові ієрархи, і професори Академії були головними репрезентантами бароко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6858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800" dirty="0"/>
              <a:t>Бароко в Україні поширюється в усіх жанрах тодішньої літератури. В поезії українського бароко виникає силабічний вірш, поряд з яким існує також вірш народний. Найвідомішим жанром барокової поезії була духовна пісня. Різноманітні жанрові форми існують і всередині поезії світської: філософська й еротична лірика, панегірик та епіграма, пейзажні та емблематичні вірші тощо.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834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Мелетій Смотрицький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1"/>
            <a:ext cx="56521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Мелетій Смотрицький (світське ім'я — Максим Герасимович; 1577 — 27 грудня 1633) — письменник, церковний і освітній діяч Речі Посполитої, український мовознавець, праці якого вплинули на розвиток східнослов'янських мов. Автор «Граматики слов'янської» (1619), що систематизувала церковнослов'янську мову.</a:t>
            </a:r>
          </a:p>
        </p:txBody>
      </p:sp>
      <p:pic>
        <p:nvPicPr>
          <p:cNvPr id="1026" name="Picture 2" descr="http://image.zn.ua/media/images/614xX/Sep2012/47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68202"/>
            <a:ext cx="3347864" cy="2789798"/>
          </a:xfrm>
          <a:prstGeom prst="rect">
            <a:avLst/>
          </a:prstGeom>
          <a:noFill/>
        </p:spPr>
      </p:pic>
      <p:pic>
        <p:nvPicPr>
          <p:cNvPr id="5" name="Picture 6" descr="M_Smotrytskyi_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910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5ae81daa87d6649df09002741e5b173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9" y="0"/>
            <a:ext cx="30598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474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 smtClean="0"/>
              <a:t>Барокова</a:t>
            </a:r>
            <a:r>
              <a:rPr lang="ru-RU" sz="5400" dirty="0" smtClean="0"/>
              <a:t> проза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56043"/>
            <a:ext cx="8100392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dirty="0" smtClean="0"/>
              <a:t>- релігійного </a:t>
            </a:r>
            <a:r>
              <a:rPr lang="uk-UA" sz="2400" dirty="0"/>
              <a:t>характеру (Д. Туптало, П. Могила)</a:t>
            </a:r>
          </a:p>
          <a:p>
            <a:pPr>
              <a:lnSpc>
                <a:spcPct val="80000"/>
              </a:lnSpc>
              <a:defRPr/>
            </a:pPr>
            <a:r>
              <a:rPr lang="uk-UA" sz="2400" dirty="0"/>
              <a:t>світського («Римська історія»)</a:t>
            </a:r>
          </a:p>
          <a:p>
            <a:pPr>
              <a:lnSpc>
                <a:spcPct val="80000"/>
              </a:lnSpc>
              <a:defRPr/>
            </a:pPr>
            <a:r>
              <a:rPr lang="uk-UA" sz="2400" dirty="0"/>
              <a:t>демонологічна повість </a:t>
            </a:r>
          </a:p>
          <a:p>
            <a:pPr>
              <a:lnSpc>
                <a:spcPct val="80000"/>
              </a:lnSpc>
              <a:defRPr/>
            </a:pPr>
            <a:r>
              <a:rPr lang="uk-UA" sz="2400" dirty="0"/>
              <a:t>авантюрне оповідання</a:t>
            </a:r>
          </a:p>
          <a:p>
            <a:pPr>
              <a:lnSpc>
                <a:spcPct val="80000"/>
              </a:lnSpc>
              <a:defRPr/>
            </a:pPr>
            <a:r>
              <a:rPr lang="uk-UA" sz="2400" dirty="0"/>
              <a:t>бароковий театр. </a:t>
            </a:r>
          </a:p>
          <a:p>
            <a:pPr>
              <a:lnSpc>
                <a:spcPct val="80000"/>
              </a:lnSpc>
              <a:defRPr/>
            </a:pPr>
            <a:r>
              <a:rPr lang="uk-UA" sz="2400" dirty="0" smtClean="0"/>
              <a:t>- шкільна </a:t>
            </a:r>
            <a:r>
              <a:rPr lang="uk-UA" sz="2400" dirty="0"/>
              <a:t>драма, у творах якої використані мотиви та образи як християнства, так і античності. Поширюються великодні й різдвяні драми, п’єси типу європейських міраклю та мораліте. </a:t>
            </a:r>
          </a:p>
          <a:p>
            <a:pPr>
              <a:lnSpc>
                <a:spcPct val="80000"/>
              </a:lnSpc>
              <a:defRPr/>
            </a:pPr>
            <a:r>
              <a:rPr lang="uk-UA" sz="2400" dirty="0" smtClean="0"/>
              <a:t>- У </a:t>
            </a:r>
            <a:r>
              <a:rPr lang="uk-UA" sz="2400" dirty="0"/>
              <a:t>XVIII столітті з’являються й чисто світські драматичні твори на сюжети з української та всесвітньої історії («Володимир» Ф. Прокоповича, «Фотій» Г. </a:t>
            </a:r>
            <a:r>
              <a:rPr lang="uk-UA" sz="2400" dirty="0" err="1"/>
              <a:t>Щербацького</a:t>
            </a:r>
            <a:r>
              <a:rPr lang="uk-UA" sz="2400" dirty="0"/>
              <a:t>, «</a:t>
            </a:r>
            <a:r>
              <a:rPr lang="uk-UA" sz="2400" dirty="0" err="1"/>
              <a:t>Благоутробіє</a:t>
            </a:r>
            <a:r>
              <a:rPr lang="uk-UA" sz="2400" dirty="0"/>
              <a:t> Марка Аврелія» М. </a:t>
            </a:r>
            <a:r>
              <a:rPr lang="uk-UA" sz="2400" dirty="0" err="1"/>
              <a:t>Козачинського</a:t>
            </a:r>
            <a:r>
              <a:rPr lang="uk-UA" sz="2400" dirty="0"/>
              <a:t>). З комедійних жанрів драми в українському бароко існували інтермедії («Продав кота в мішку», «Найліпший сон»).</a:t>
            </a:r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220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Козацькі літописи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5220072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- До </a:t>
            </a:r>
            <a:r>
              <a:rPr lang="ru-RU" sz="2400" dirty="0"/>
              <a:t>наших </a:t>
            </a:r>
            <a:r>
              <a:rPr lang="ru-RU" sz="2400" dirty="0" err="1"/>
              <a:t>днів</a:t>
            </a:r>
            <a:r>
              <a:rPr lang="ru-RU" sz="2400" dirty="0"/>
              <a:t> </a:t>
            </a:r>
            <a:r>
              <a:rPr lang="ru-RU" sz="2400" dirty="0" err="1"/>
              <a:t>дійшли</a:t>
            </a:r>
            <a:r>
              <a:rPr lang="ru-RU" sz="2400" dirty="0"/>
              <a:t> три </a:t>
            </a:r>
            <a:r>
              <a:rPr lang="ru-RU" sz="2400" dirty="0" err="1"/>
              <a:t>найвизначніші</a:t>
            </a:r>
            <a:r>
              <a:rPr lang="ru-RU" sz="2400" dirty="0"/>
              <a:t> </a:t>
            </a:r>
            <a:r>
              <a:rPr lang="ru-RU" sz="2400" dirty="0" err="1"/>
              <a:t>козацькі</a:t>
            </a:r>
            <a:r>
              <a:rPr lang="ru-RU" sz="2400" dirty="0"/>
              <a:t> </a:t>
            </a:r>
            <a:r>
              <a:rPr lang="ru-RU" sz="2400" dirty="0" err="1"/>
              <a:t>літописи</a:t>
            </a:r>
            <a:r>
              <a:rPr lang="ru-RU" sz="2400" dirty="0"/>
              <a:t>:</a:t>
            </a:r>
          </a:p>
          <a:p>
            <a:pPr lvl="1">
              <a:lnSpc>
                <a:spcPct val="80000"/>
              </a:lnSpc>
              <a:buSzPct val="25000"/>
              <a:defRPr/>
            </a:pPr>
            <a:r>
              <a:rPr lang="ru-RU" sz="2400" dirty="0" smtClean="0"/>
              <a:t>- </a:t>
            </a:r>
            <a:r>
              <a:rPr lang="ru-RU" sz="2400" dirty="0" err="1" smtClean="0"/>
              <a:t>Самовидця</a:t>
            </a:r>
            <a:r>
              <a:rPr lang="ru-RU" sz="2400" dirty="0" smtClean="0"/>
              <a:t> </a:t>
            </a:r>
            <a:r>
              <a:rPr lang="ru-RU" sz="2400" dirty="0"/>
              <a:t>(про </a:t>
            </a:r>
            <a:r>
              <a:rPr lang="ru-RU" sz="2400" dirty="0" err="1"/>
              <a:t>події</a:t>
            </a:r>
            <a:r>
              <a:rPr lang="ru-RU" sz="2400" dirty="0"/>
              <a:t> 1648 — 1702 </a:t>
            </a:r>
            <a:r>
              <a:rPr lang="ru-RU" sz="2400" dirty="0" err="1"/>
              <a:t>років</a:t>
            </a:r>
            <a:r>
              <a:rPr lang="ru-RU" sz="2400" dirty="0"/>
              <a:t>, </a:t>
            </a:r>
            <a:r>
              <a:rPr lang="ru-RU" sz="2400" dirty="0" err="1"/>
              <a:t>вірогідний</a:t>
            </a:r>
            <a:r>
              <a:rPr lang="ru-RU" sz="2400" dirty="0"/>
              <a:t> автор — Роман </a:t>
            </a:r>
            <a:r>
              <a:rPr lang="ru-RU" sz="2400" dirty="0" err="1"/>
              <a:t>Ракушка-Романовський</a:t>
            </a:r>
            <a:r>
              <a:rPr lang="ru-RU" sz="2400" dirty="0"/>
              <a:t>), </a:t>
            </a:r>
          </a:p>
          <a:p>
            <a:pPr lvl="1">
              <a:lnSpc>
                <a:spcPct val="80000"/>
              </a:lnSpc>
              <a:buSzPct val="25000"/>
              <a:defRPr/>
            </a:pPr>
            <a:r>
              <a:rPr lang="ru-RU" sz="2400" dirty="0" smtClean="0"/>
              <a:t>- </a:t>
            </a:r>
            <a:r>
              <a:rPr lang="ru-RU" sz="2400" dirty="0" err="1" smtClean="0"/>
              <a:t>Грабянки</a:t>
            </a:r>
            <a:r>
              <a:rPr lang="ru-RU" sz="2400" dirty="0" smtClean="0"/>
              <a:t> </a:t>
            </a:r>
            <a:r>
              <a:rPr lang="ru-RU" sz="2400" dirty="0"/>
              <a:t>(1710, про </a:t>
            </a:r>
            <a:r>
              <a:rPr lang="ru-RU" sz="2400" dirty="0" err="1"/>
              <a:t>події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виникнення</a:t>
            </a:r>
            <a:r>
              <a:rPr lang="ru-RU" sz="2400" dirty="0"/>
              <a:t> </a:t>
            </a:r>
            <a:r>
              <a:rPr lang="ru-RU" sz="2400" dirty="0" err="1"/>
              <a:t>козацтва</a:t>
            </a:r>
            <a:r>
              <a:rPr lang="ru-RU" sz="2400" dirty="0"/>
              <a:t> до 1709) </a:t>
            </a:r>
          </a:p>
          <a:p>
            <a:pPr lvl="1">
              <a:lnSpc>
                <a:spcPct val="80000"/>
              </a:lnSpc>
              <a:buSzPct val="25000"/>
              <a:defRPr/>
            </a:pPr>
            <a:r>
              <a:rPr lang="ru-RU" sz="2400" dirty="0" smtClean="0"/>
              <a:t>- </a:t>
            </a:r>
            <a:r>
              <a:rPr lang="ru-RU" sz="2400" dirty="0" err="1" smtClean="0"/>
              <a:t>Самійла</a:t>
            </a:r>
            <a:r>
              <a:rPr lang="ru-RU" sz="2400" dirty="0" smtClean="0"/>
              <a:t> </a:t>
            </a:r>
            <a:r>
              <a:rPr lang="ru-RU" sz="2400" dirty="0" err="1"/>
              <a:t>Величка</a:t>
            </a:r>
            <a:r>
              <a:rPr lang="ru-RU" sz="2400" dirty="0"/>
              <a:t> (1720, про </a:t>
            </a:r>
            <a:r>
              <a:rPr lang="ru-RU" sz="2400" dirty="0" err="1"/>
              <a:t>події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1648 — 1700 </a:t>
            </a:r>
            <a:r>
              <a:rPr lang="ru-RU" sz="2400" dirty="0" err="1"/>
              <a:t>років</a:t>
            </a:r>
            <a:r>
              <a:rPr lang="ru-RU" sz="2400" dirty="0"/>
              <a:t>).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- </a:t>
            </a:r>
            <a:r>
              <a:rPr lang="ru-RU" sz="2400" dirty="0" err="1" smtClean="0"/>
              <a:t>Докладно</a:t>
            </a:r>
            <a:r>
              <a:rPr lang="ru-RU" sz="2400" dirty="0" smtClean="0"/>
              <a:t> </a:t>
            </a:r>
            <a:r>
              <a:rPr lang="ru-RU" sz="2400" dirty="0" err="1"/>
              <a:t>розповідається</a:t>
            </a:r>
            <a:r>
              <a:rPr lang="ru-RU" sz="2400" dirty="0"/>
              <a:t> про </a:t>
            </a:r>
            <a:r>
              <a:rPr lang="ru-RU" sz="2400" dirty="0" err="1"/>
              <a:t>Визвольну</a:t>
            </a:r>
            <a:r>
              <a:rPr lang="ru-RU" sz="2400" dirty="0"/>
              <a:t> </a:t>
            </a:r>
            <a:r>
              <a:rPr lang="ru-RU" sz="2400" dirty="0" err="1"/>
              <a:t>війну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народу 1648-1654 </a:t>
            </a:r>
            <a:r>
              <a:rPr lang="ru-RU" sz="2400" dirty="0" err="1"/>
              <a:t>років</a:t>
            </a:r>
            <a:r>
              <a:rPr lang="ru-RU" sz="2400" dirty="0"/>
              <a:t>, </a:t>
            </a:r>
            <a:r>
              <a:rPr lang="ru-RU" sz="2400" dirty="0" err="1"/>
              <a:t>подається</a:t>
            </a:r>
            <a:r>
              <a:rPr lang="ru-RU" sz="2400" dirty="0"/>
              <a:t> </a:t>
            </a:r>
            <a:r>
              <a:rPr lang="ru-RU" sz="2400" dirty="0" err="1"/>
              <a:t>економічна</a:t>
            </a:r>
            <a:r>
              <a:rPr lang="ru-RU" sz="2400" dirty="0"/>
              <a:t>, </a:t>
            </a:r>
            <a:r>
              <a:rPr lang="ru-RU" sz="2400" dirty="0" err="1"/>
              <a:t>політична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культурна характеристика </a:t>
            </a:r>
            <a:r>
              <a:rPr lang="ru-RU" sz="2400" dirty="0" err="1"/>
              <a:t>країни</a:t>
            </a:r>
            <a:r>
              <a:rPr lang="ru-RU" sz="2400" dirty="0"/>
              <a:t>, </a:t>
            </a:r>
            <a:r>
              <a:rPr lang="ru-RU" sz="2400" dirty="0" err="1"/>
              <a:t>факти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історії</a:t>
            </a:r>
            <a:r>
              <a:rPr lang="ru-RU" sz="2400" dirty="0"/>
              <a:t> </a:t>
            </a:r>
            <a:r>
              <a:rPr lang="ru-RU" sz="2400" dirty="0" err="1"/>
              <a:t>Росії</a:t>
            </a:r>
            <a:r>
              <a:rPr lang="ru-RU" sz="2400" dirty="0"/>
              <a:t>, </a:t>
            </a:r>
            <a:r>
              <a:rPr lang="ru-RU" sz="2400" dirty="0" err="1"/>
              <a:t>Польщі</a:t>
            </a:r>
            <a:r>
              <a:rPr lang="ru-RU" sz="2400" dirty="0"/>
              <a:t>, </a:t>
            </a:r>
            <a:r>
              <a:rPr lang="ru-RU" sz="2400" dirty="0" err="1"/>
              <a:t>Угорщини</a:t>
            </a:r>
            <a:r>
              <a:rPr lang="ru-RU" sz="2400" dirty="0"/>
              <a:t>, </a:t>
            </a:r>
            <a:r>
              <a:rPr lang="ru-RU" sz="2400" dirty="0" err="1"/>
              <a:t>Швеції</a:t>
            </a:r>
            <a:r>
              <a:rPr lang="ru-RU" sz="2400" dirty="0"/>
              <a:t>, </a:t>
            </a:r>
            <a:r>
              <a:rPr lang="ru-RU" sz="2400" dirty="0" err="1"/>
              <a:t>Молдови</a:t>
            </a:r>
            <a:r>
              <a:rPr lang="ru-RU" sz="2400" dirty="0"/>
              <a:t>, </a:t>
            </a:r>
            <a:r>
              <a:rPr lang="ru-RU" sz="2400" dirty="0" err="1"/>
              <a:t>Туреччини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держав.</a:t>
            </a:r>
          </a:p>
          <a:p>
            <a:pPr>
              <a:lnSpc>
                <a:spcPct val="80000"/>
              </a:lnSpc>
              <a:defRPr/>
            </a:pP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60232" y="0"/>
            <a:ext cx="2483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ПЕРША СТОРІНКА РУКОПИСУ «ЛІТОПИСУ САМОВИДЦЯ»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6" name="Picture 7" descr="Knyha_02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0"/>
            <a:ext cx="1768475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126-7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578088"/>
            <a:ext cx="2915816" cy="527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124"/>
          <p:cNvPicPr>
            <a:picLocks noChangeAspect="1" noChangeArrowheads="1"/>
          </p:cNvPicPr>
          <p:nvPr/>
        </p:nvPicPr>
        <p:blipFill>
          <a:blip r:embed="rId2" cstate="print"/>
          <a:srcRect r="-752"/>
          <a:stretch>
            <a:fillRect/>
          </a:stretch>
        </p:blipFill>
        <p:spPr bwMode="auto">
          <a:xfrm>
            <a:off x="2627784" y="1700808"/>
            <a:ext cx="381642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126-7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2625725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-3492896" y="908720"/>
            <a:ext cx="2339752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FFFF00"/>
              </a:solidFill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-1332656" y="980728"/>
            <a:ext cx="648072" cy="369332"/>
          </a:xfrm>
          <a:prstGeom prst="rect">
            <a:avLst/>
          </a:prstGeom>
          <a:gradFill rotWithShape="1">
            <a:gsLst>
              <a:gs pos="0">
                <a:srgbClr val="0000FF">
                  <a:alpha val="93999"/>
                </a:srgbClr>
              </a:gs>
              <a:gs pos="100000">
                <a:schemeClr val="tx1">
                  <a:alpha val="20000"/>
                </a:schemeClr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48" name="Picture 8" descr="image0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64287" y="1268760"/>
            <a:ext cx="2779713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6372200" y="692696"/>
            <a:ext cx="277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rgbClr val="FFFF00"/>
                </a:solidFill>
              </a:rPr>
              <a:t>Літопис  Самійла </a:t>
            </a:r>
            <a:r>
              <a:rPr lang="uk-UA" sz="1600" dirty="0">
                <a:solidFill>
                  <a:srgbClr val="FFFF00"/>
                </a:solidFill>
              </a:rPr>
              <a:t>Величка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76672"/>
            <a:ext cx="2915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ОСИП БОДЯНСЬКИЙ, ПЕРШИЙ ПУБЛІКАТОР «ЛІТОПИСУ САМОВИДЦЯ» (1846 р.)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2994" y="980728"/>
            <a:ext cx="30380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Літопис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Григорія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Грабянки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2963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Архітектура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14493"/>
            <a:ext cx="91440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dirty="0"/>
              <a:t>В </a:t>
            </a:r>
            <a:r>
              <a:rPr lang="ru-RU" sz="2800" dirty="0" err="1"/>
              <a:t>архітектурі</a:t>
            </a:r>
            <a:r>
              <a:rPr lang="ru-RU" sz="2800" dirty="0"/>
              <a:t> </a:t>
            </a:r>
            <a:r>
              <a:rPr lang="ru-RU" sz="2800" dirty="0" err="1"/>
              <a:t>відрізняється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західноєвропейського</a:t>
            </a:r>
            <a:r>
              <a:rPr lang="ru-RU" sz="2800" dirty="0"/>
              <a:t> </a:t>
            </a:r>
            <a:r>
              <a:rPr lang="ru-RU" sz="2800" dirty="0" err="1"/>
              <a:t>бароко</a:t>
            </a:r>
            <a:r>
              <a:rPr lang="ru-RU" sz="2800" dirty="0"/>
              <a:t> </a:t>
            </a:r>
            <a:r>
              <a:rPr lang="ru-RU" sz="2800" dirty="0" err="1"/>
              <a:t>більш</a:t>
            </a:r>
            <a:r>
              <a:rPr lang="ru-RU" sz="2800" dirty="0"/>
              <a:t> </a:t>
            </a:r>
            <a:r>
              <a:rPr lang="ru-RU" sz="2800" dirty="0" err="1"/>
              <a:t>спокійними</a:t>
            </a:r>
            <a:r>
              <a:rPr lang="ru-RU" sz="2800" dirty="0"/>
              <a:t> орнаментами та </a:t>
            </a:r>
            <a:r>
              <a:rPr lang="ru-RU" sz="2800" dirty="0" err="1"/>
              <a:t>спрощеними</a:t>
            </a:r>
            <a:r>
              <a:rPr lang="ru-RU" sz="2800" dirty="0"/>
              <a:t> формами. </a:t>
            </a:r>
            <a:r>
              <a:rPr lang="ru-RU" sz="2800" dirty="0" err="1"/>
              <a:t>Певні</a:t>
            </a:r>
            <a:r>
              <a:rPr lang="ru-RU" sz="2800" dirty="0"/>
              <a:t> </a:t>
            </a:r>
            <a:r>
              <a:rPr lang="ru-RU" sz="2800" dirty="0" err="1"/>
              <a:t>елементи</a:t>
            </a:r>
            <a:r>
              <a:rPr lang="ru-RU" sz="2800" dirty="0"/>
              <a:t> </a:t>
            </a:r>
            <a:r>
              <a:rPr lang="ru-RU" sz="2800" dirty="0" err="1"/>
              <a:t>українського</a:t>
            </a:r>
            <a:r>
              <a:rPr lang="ru-RU" sz="2800" dirty="0"/>
              <a:t> </a:t>
            </a:r>
            <a:r>
              <a:rPr lang="ru-RU" sz="2800" dirty="0" err="1"/>
              <a:t>бароко</a:t>
            </a:r>
            <a:r>
              <a:rPr lang="ru-RU" sz="2800" dirty="0"/>
              <a:t>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запозичені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російського</a:t>
            </a:r>
            <a:r>
              <a:rPr lang="ru-RU" sz="2800" dirty="0"/>
              <a:t>. Стиль </a:t>
            </a:r>
            <a:r>
              <a:rPr lang="ru-RU" sz="2800" dirty="0" err="1"/>
              <a:t>українського</a:t>
            </a:r>
            <a:r>
              <a:rPr lang="ru-RU" sz="2800" dirty="0"/>
              <a:t> </a:t>
            </a:r>
            <a:r>
              <a:rPr lang="ru-RU" sz="2800" dirty="0" err="1"/>
              <a:t>бароко</a:t>
            </a:r>
            <a:r>
              <a:rPr lang="ru-RU" sz="2800" dirty="0"/>
              <a:t> </a:t>
            </a:r>
            <a:r>
              <a:rPr lang="ru-RU" sz="2800" dirty="0" err="1"/>
              <a:t>продовжився</a:t>
            </a:r>
            <a:r>
              <a:rPr lang="ru-RU" sz="2800" dirty="0"/>
              <a:t> до </a:t>
            </a:r>
            <a:r>
              <a:rPr lang="ru-RU" sz="2800" dirty="0" err="1"/>
              <a:t>будівництва</a:t>
            </a:r>
            <a:r>
              <a:rPr lang="ru-RU" sz="2800" dirty="0"/>
              <a:t> храму </a:t>
            </a:r>
            <a:r>
              <a:rPr lang="ru-RU" sz="2800" dirty="0" err="1"/>
              <a:t>архієпископа</a:t>
            </a:r>
            <a:r>
              <a:rPr lang="ru-RU" sz="2800" dirty="0"/>
              <a:t> </a:t>
            </a:r>
            <a:r>
              <a:rPr lang="ru-RU" sz="2800" dirty="0" err="1"/>
              <a:t>Харківського</a:t>
            </a:r>
            <a:r>
              <a:rPr lang="ru-RU" sz="2800" dirty="0"/>
              <a:t> </a:t>
            </a:r>
            <a:r>
              <a:rPr lang="ru-RU" sz="2800" dirty="0" err="1"/>
              <a:t>Священномученика</a:t>
            </a:r>
            <a:r>
              <a:rPr lang="ru-RU" sz="2800" dirty="0"/>
              <a:t> </a:t>
            </a:r>
            <a:r>
              <a:rPr lang="ru-RU" sz="2800" dirty="0" err="1"/>
              <a:t>Олександра</a:t>
            </a:r>
            <a:r>
              <a:rPr lang="ru-RU" sz="2800" dirty="0"/>
              <a:t>. Принципами </a:t>
            </a:r>
            <a:r>
              <a:rPr lang="ru-RU" sz="2800" dirty="0" err="1"/>
              <a:t>українського</a:t>
            </a:r>
            <a:r>
              <a:rPr lang="ru-RU" sz="2800" dirty="0"/>
              <a:t> </a:t>
            </a:r>
            <a:r>
              <a:rPr lang="ru-RU" sz="2800" dirty="0" err="1"/>
              <a:t>бароко</a:t>
            </a:r>
            <a:r>
              <a:rPr lang="ru-RU" sz="2800" dirty="0"/>
              <a:t>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пишність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своєрідне</a:t>
            </a:r>
            <a:r>
              <a:rPr lang="ru-RU" sz="2800" dirty="0"/>
              <a:t> </a:t>
            </a:r>
            <a:r>
              <a:rPr lang="ru-RU" sz="2800" dirty="0" err="1"/>
              <a:t>розташування</a:t>
            </a:r>
            <a:r>
              <a:rPr lang="ru-RU" sz="2800" dirty="0"/>
              <a:t> </a:t>
            </a:r>
            <a:r>
              <a:rPr lang="ru-RU" sz="2800" dirty="0" err="1"/>
              <a:t>частин</a:t>
            </a:r>
            <a:r>
              <a:rPr lang="ru-RU" sz="2800" dirty="0"/>
              <a:t> деталей </a:t>
            </a:r>
            <a:r>
              <a:rPr lang="ru-RU" sz="2800" dirty="0" err="1"/>
              <a:t>споруд</a:t>
            </a:r>
            <a:r>
              <a:rPr lang="ru-RU" sz="2800" dirty="0"/>
              <a:t>, </a:t>
            </a:r>
            <a:r>
              <a:rPr lang="ru-RU" sz="2800" dirty="0" err="1"/>
              <a:t>декоративність</a:t>
            </a:r>
            <a:r>
              <a:rPr lang="ru-RU" sz="2800" dirty="0"/>
              <a:t> орнаменту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гра</a:t>
            </a:r>
            <a:r>
              <a:rPr lang="ru-RU" sz="2800" dirty="0"/>
              <a:t> </a:t>
            </a:r>
            <a:r>
              <a:rPr lang="ru-RU" sz="2800" dirty="0" err="1"/>
              <a:t>світлотінні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підкреслювали</a:t>
            </a:r>
            <a:r>
              <a:rPr lang="ru-RU" sz="2800" dirty="0"/>
              <a:t> </a:t>
            </a:r>
            <a:r>
              <a:rPr lang="ru-RU" sz="2800" dirty="0" err="1"/>
              <a:t>переваги</a:t>
            </a:r>
            <a:r>
              <a:rPr lang="ru-RU" sz="2800" dirty="0"/>
              <a:t> </a:t>
            </a:r>
            <a:r>
              <a:rPr lang="ru-RU" sz="2800" dirty="0" err="1"/>
              <a:t>величезним</a:t>
            </a:r>
            <a:r>
              <a:rPr lang="ru-RU" sz="2800" dirty="0"/>
              <a:t> </a:t>
            </a:r>
            <a:r>
              <a:rPr lang="ru-RU" sz="2800" dirty="0" err="1"/>
              <a:t>площам</a:t>
            </a:r>
            <a:r>
              <a:rPr lang="ru-RU" sz="2800" dirty="0"/>
              <a:t> </a:t>
            </a:r>
            <a:r>
              <a:rPr lang="ru-RU" sz="2800" dirty="0" err="1"/>
              <a:t>кам'яних</a:t>
            </a:r>
            <a:r>
              <a:rPr lang="ru-RU" sz="2800" dirty="0"/>
              <a:t> </a:t>
            </a:r>
            <a:r>
              <a:rPr lang="ru-RU" sz="2800" dirty="0" err="1"/>
              <a:t>церков</a:t>
            </a:r>
            <a:r>
              <a:rPr lang="ru-RU" sz="2800" dirty="0"/>
              <a:t>. </a:t>
            </a:r>
            <a:r>
              <a:rPr lang="ru-RU" sz="2800" dirty="0" err="1"/>
              <a:t>Українські</a:t>
            </a:r>
            <a:r>
              <a:rPr lang="ru-RU" sz="2800" dirty="0"/>
              <a:t> </a:t>
            </a:r>
            <a:r>
              <a:rPr lang="ru-RU" sz="2800" dirty="0" err="1"/>
              <a:t>архітектори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</a:t>
            </a:r>
            <a:r>
              <a:rPr lang="ru-RU" sz="2800" dirty="0" err="1"/>
              <a:t>періоду</a:t>
            </a:r>
            <a:r>
              <a:rPr lang="ru-RU" sz="2800" dirty="0"/>
              <a:t> </a:t>
            </a:r>
            <a:r>
              <a:rPr lang="ru-RU" sz="2800" dirty="0" err="1"/>
              <a:t>намагалися</a:t>
            </a:r>
            <a:r>
              <a:rPr lang="ru-RU" sz="2800" dirty="0"/>
              <a:t> </a:t>
            </a:r>
            <a:r>
              <a:rPr lang="ru-RU" sz="2800" dirty="0" err="1"/>
              <a:t>поєднати</a:t>
            </a:r>
            <a:r>
              <a:rPr lang="ru-RU" sz="2800" dirty="0"/>
              <a:t> у </a:t>
            </a:r>
            <a:r>
              <a:rPr lang="ru-RU" sz="2800" dirty="0" err="1"/>
              <a:t>кам'яному</a:t>
            </a:r>
            <a:r>
              <a:rPr lang="ru-RU" sz="2800" dirty="0"/>
              <a:t> храмовому </a:t>
            </a:r>
            <a:r>
              <a:rPr lang="ru-RU" sz="2800" dirty="0" err="1"/>
              <a:t>будівництві</a:t>
            </a:r>
            <a:r>
              <a:rPr lang="ru-RU" sz="2800" dirty="0"/>
              <a:t> </a:t>
            </a:r>
            <a:r>
              <a:rPr lang="ru-RU" sz="2800" dirty="0" err="1"/>
              <a:t>європейські</a:t>
            </a:r>
            <a:r>
              <a:rPr lang="ru-RU" sz="2800" dirty="0"/>
              <a:t> </a:t>
            </a:r>
            <a:r>
              <a:rPr lang="ru-RU" sz="2800" dirty="0" err="1"/>
              <a:t>віяння</a:t>
            </a:r>
            <a:r>
              <a:rPr lang="ru-RU" sz="2800" dirty="0"/>
              <a:t> </a:t>
            </a:r>
            <a:r>
              <a:rPr lang="ru-RU" sz="2800" dirty="0" err="1"/>
              <a:t>мистецтва</a:t>
            </a:r>
            <a:r>
              <a:rPr lang="ru-RU" sz="2800" dirty="0"/>
              <a:t> </a:t>
            </a:r>
            <a:r>
              <a:rPr lang="ru-RU" sz="2800" dirty="0" err="1"/>
              <a:t>бароко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великими </a:t>
            </a:r>
            <a:r>
              <a:rPr lang="ru-RU" sz="2800" dirty="0" err="1"/>
              <a:t>традиціями</a:t>
            </a:r>
            <a:r>
              <a:rPr lang="ru-RU" sz="2800" dirty="0"/>
              <a:t> </a:t>
            </a:r>
            <a:r>
              <a:rPr lang="ru-RU" sz="2800" dirty="0" err="1"/>
              <a:t>Київської</a:t>
            </a:r>
            <a:r>
              <a:rPr lang="ru-RU" sz="2800" dirty="0"/>
              <a:t> </a:t>
            </a:r>
            <a:r>
              <a:rPr lang="ru-RU" sz="2800" dirty="0" err="1"/>
              <a:t>Русі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</TotalTime>
  <Words>542</Words>
  <Application>Microsoft Office PowerPoint</Application>
  <PresentationFormat>Экран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Українське бароко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Українське бароко</dc:title>
  <dc:creator>Katya</dc:creator>
  <cp:lastModifiedBy>Katya</cp:lastModifiedBy>
  <cp:revision>7</cp:revision>
  <dcterms:created xsi:type="dcterms:W3CDTF">2013-09-05T18:34:25Z</dcterms:created>
  <dcterms:modified xsi:type="dcterms:W3CDTF">2013-09-05T19:30:07Z</dcterms:modified>
</cp:coreProperties>
</file>