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6ECB0AD-96D8-45B3-B085-3689744EE845}" type="datetimeFigureOut">
              <a:rPr lang="uk-UA" smtClean="0"/>
              <a:t>04.10.2012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E669BD5-8C40-499A-92F5-E176CCB9D23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Києво-Печерський</a:t>
            </a:r>
            <a:r>
              <a:rPr lang="ru-RU" b="1" dirty="0"/>
              <a:t> патерик</a:t>
            </a:r>
            <a:r>
              <a:rPr lang="ru-RU" dirty="0"/>
              <a:t> 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214290"/>
            <a:ext cx="6043626" cy="66437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/>
              <a:t>	Патерик </a:t>
            </a:r>
            <a:r>
              <a:rPr lang="uk-UA" dirty="0"/>
              <a:t>складений в </a:t>
            </a:r>
            <a:r>
              <a:rPr lang="de-DE" dirty="0"/>
              <a:t>XIII </a:t>
            </a:r>
            <a:r>
              <a:rPr lang="uk-UA" dirty="0"/>
              <a:t>столітті на </a:t>
            </a:r>
            <a:r>
              <a:rPr lang="uk-UA" dirty="0" smtClean="0"/>
              <a:t>основі листування</a:t>
            </a:r>
            <a:r>
              <a:rPr lang="uk-UA" dirty="0"/>
              <a:t> єпископа Володимиро-Суздальського Симона (помер 1226) і ченця Печерського монастиря Полікарпа. У «Патерик» включено лист Симона, з якого відомо, що Полікарп один час був ігуменом </a:t>
            </a:r>
            <a:r>
              <a:rPr lang="uk-UA" dirty="0" err="1"/>
              <a:t>Косьмодем'янского</a:t>
            </a:r>
            <a:r>
              <a:rPr lang="uk-UA" dirty="0"/>
              <a:t> монастиря в Києві. Він звернувся до єпископа Симона (також </a:t>
            </a:r>
            <a:r>
              <a:rPr lang="uk-UA" dirty="0" err="1"/>
              <a:t>постриженика</a:t>
            </a:r>
            <a:r>
              <a:rPr lang="uk-UA" dirty="0"/>
              <a:t> Києво-Печерського монастиря) за підтримкою, тому що хотів за допомогою київської княгині </a:t>
            </a:r>
            <a:r>
              <a:rPr lang="uk-UA" dirty="0" err="1"/>
              <a:t>Верхуслави</a:t>
            </a:r>
            <a:r>
              <a:rPr lang="uk-UA" dirty="0"/>
              <a:t> та її брата — великого князя — Юрія Всеволодовича також стати єпископом. Але Симон докорив Полікарпа за честолюбство і суєтність помислів і навів у приклад перших ченців Києво-Печерського монастиря, про діяння яких розповів у дев'ятьох докладених до послання «словах». Вважається, що вони були написані Симоном раніше і тільки додані до листа. Ні лист Полікарпа, ні його відповідь на лист Симона не відомі, але, мабуть, він взяв до уваги поради </a:t>
            </a:r>
            <a:r>
              <a:rPr lang="uk-UA" dirty="0" err="1"/>
              <a:t>Воладимирського</a:t>
            </a:r>
            <a:r>
              <a:rPr lang="uk-UA" dirty="0"/>
              <a:t> єпископа. </a:t>
            </a:r>
            <a:r>
              <a:rPr lang="uk-UA" dirty="0" smtClean="0"/>
              <a:t>Таким </a:t>
            </a:r>
            <a:r>
              <a:rPr lang="uk-UA" dirty="0"/>
              <a:t>чином, до записів Симона Полікарп приєднав свої власні записи монастирських переказів. Усього ним записано 11 оповідань про перших ченців.</a:t>
            </a:r>
          </a:p>
          <a:p>
            <a:pPr>
              <a:buNone/>
            </a:pPr>
            <a:r>
              <a:rPr lang="uk-UA" dirty="0" smtClean="0"/>
              <a:t>		</a:t>
            </a:r>
            <a:endParaRPr lang="uk-UA" dirty="0"/>
          </a:p>
          <a:p>
            <a:pPr>
              <a:buNone/>
            </a:pPr>
            <a:endParaRPr lang="uk-UA" dirty="0"/>
          </a:p>
        </p:txBody>
      </p:sp>
      <p:pic>
        <p:nvPicPr>
          <p:cNvPr id="4098" name="Picture 2" descr="http://thumbnail042.mylivepage.com/chunk42/1649372/1443/small_%D0%9A%D0%B8%D1%94%D0%B2%D0%BE-%D0%9F%D0%B5%D1%87%D0%B5%D1%80%D1%81%D1%8C%D0%BA%D0%B8%D0%B9%20%D0%BF%D0%B0%D1%82%D0%B5%D1%80%D0%B8%D0%BA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2714644" cy="361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4143372" cy="650083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Наприкінці </a:t>
            </a:r>
            <a:r>
              <a:rPr lang="de-DE" dirty="0" smtClean="0"/>
              <a:t>XI — </a:t>
            </a:r>
            <a:r>
              <a:rPr lang="uk-UA" dirty="0" smtClean="0"/>
              <a:t>поч. </a:t>
            </a:r>
            <a:r>
              <a:rPr lang="de-DE" dirty="0" smtClean="0"/>
              <a:t>XV </a:t>
            </a:r>
            <a:r>
              <a:rPr lang="uk-UA" dirty="0" smtClean="0"/>
              <a:t>ст. виникли дві нові редакції — </a:t>
            </a:r>
            <a:r>
              <a:rPr lang="uk-UA" dirty="0" err="1" smtClean="0"/>
              <a:t>Арсеніївська</a:t>
            </a:r>
            <a:r>
              <a:rPr lang="uk-UA" dirty="0" smtClean="0"/>
              <a:t> і </a:t>
            </a:r>
            <a:r>
              <a:rPr lang="uk-UA" dirty="0" err="1" smtClean="0"/>
              <a:t>Феодосіївська</a:t>
            </a:r>
            <a:r>
              <a:rPr lang="uk-UA" dirty="0" smtClean="0"/>
              <a:t>. </a:t>
            </a:r>
            <a:r>
              <a:rPr lang="uk-UA" dirty="0" err="1" smtClean="0"/>
              <a:t>Арсеніївська</a:t>
            </a:r>
            <a:r>
              <a:rPr lang="uk-UA" dirty="0" smtClean="0"/>
              <a:t> редакція виключила всю епістолярну частину і деякі «слова», зате додала «Житіє Феодосія Печерського»  «Похвалу </a:t>
            </a:r>
            <a:r>
              <a:rPr lang="uk-UA" dirty="0" err="1" smtClean="0"/>
              <a:t>Теодосію</a:t>
            </a:r>
            <a:r>
              <a:rPr lang="uk-UA" dirty="0" smtClean="0"/>
              <a:t>», «Сказання про початок Печерського монастиря» з Повісті временних літ. </a:t>
            </a:r>
            <a:r>
              <a:rPr lang="uk-UA" dirty="0" err="1" smtClean="0"/>
              <a:t>Феодосіївська</a:t>
            </a:r>
            <a:r>
              <a:rPr lang="uk-UA" dirty="0" smtClean="0"/>
              <a:t> редакція доповнила основний текст «словом» про </a:t>
            </a:r>
            <a:r>
              <a:rPr lang="uk-UA" dirty="0" err="1" smtClean="0"/>
              <a:t>охрещення</a:t>
            </a:r>
            <a:r>
              <a:rPr lang="uk-UA" dirty="0" smtClean="0"/>
              <a:t> княгині Ольги і князя Володимира, учительними «словами», житіями руських і візантійських святих.</a:t>
            </a:r>
          </a:p>
          <a:p>
            <a:pPr>
              <a:buNone/>
            </a:pPr>
            <a:r>
              <a:rPr lang="uk-UA" dirty="0" smtClean="0"/>
              <a:t>		У 1460—1462 рр. </a:t>
            </a:r>
            <a:r>
              <a:rPr lang="uk-UA" dirty="0" err="1" smtClean="0"/>
              <a:t>клірошанин</a:t>
            </a:r>
            <a:r>
              <a:rPr lang="uk-UA" dirty="0" smtClean="0"/>
              <a:t> Печерського монастиря  </a:t>
            </a:r>
            <a:r>
              <a:rPr lang="uk-UA" dirty="0" err="1" smtClean="0"/>
              <a:t>Касіян</a:t>
            </a:r>
            <a:r>
              <a:rPr lang="uk-UA" dirty="0" smtClean="0"/>
              <a:t> створює дві нові редакції П., основані безпосередньо на Найдавнішій. Усі редакції відрізняються принципами добору матеріалу і системою компонування творів (тематична, за авторськими циклами або хронологічна).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3076" name="Picture 4" descr="http://guidekiev.com/image.php?id=9cb9bec985946465940f533c27adbae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714752"/>
            <a:ext cx="4357750" cy="2873391"/>
          </a:xfrm>
          <a:prstGeom prst="rect">
            <a:avLst/>
          </a:prstGeom>
          <a:noFill/>
        </p:spPr>
      </p:pic>
      <p:pic>
        <p:nvPicPr>
          <p:cNvPr id="3074" name="Picture 2" descr="http://t2.gstatic.com/images?q=tbn:ANd9GcRm69zsEsvTfg3MKJ2ZWXDSVYJ7-7di165Oyla-iVdDZzupFfjXOE7_VilzM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85728"/>
            <a:ext cx="2000264" cy="3261795"/>
          </a:xfrm>
          <a:prstGeom prst="rect">
            <a:avLst/>
          </a:prstGeom>
          <a:noFill/>
        </p:spPr>
      </p:pic>
      <p:pic>
        <p:nvPicPr>
          <p:cNvPr id="3078" name="Picture 6" descr="http://histans.com/EHU/A/Ahapit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261267"/>
            <a:ext cx="2000264" cy="31677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342902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Літературними </a:t>
            </a:r>
            <a:r>
              <a:rPr lang="uk-UA" dirty="0"/>
              <a:t>зразками для Симона і Полікарпа служили перекладні патерики: Синайський, Скитський, Єгипетський. Але основними джерелами Патерика були монастирські перекази і печерський «літописець», на який посилається Полікарп. Оповідання, написані ним, відрізняються більшою жвавістю, безпосередністю в порівнянні з творами Симона. Володимирський єпископ більше орієнтувався на книжні зразки, у Полікарпа сильніше фольклорна основа. Його тексти відрізняються чіткою сюжетною побудовою і цікавістю. П. уважніший до людської особистості як такий. Особливе місце в Полікарпа займають оповідання про викриття ченцями князівських </a:t>
            </a:r>
            <a:r>
              <a:rPr lang="uk-UA" dirty="0" err="1"/>
              <a:t>неправд</a:t>
            </a:r>
            <a:r>
              <a:rPr lang="uk-UA" dirty="0"/>
              <a:t> і про допомогу несправедливо скривдженим. </a:t>
            </a:r>
            <a:r>
              <a:rPr lang="uk-UA" dirty="0" smtClean="0"/>
              <a:t>Літописи підтверджують</a:t>
            </a:r>
            <a:r>
              <a:rPr lang="uk-UA" dirty="0"/>
              <a:t>, що Києво-Печерський монастир нерідко перебував в опозиції до київського </a:t>
            </a:r>
            <a:r>
              <a:rPr lang="uk-UA" dirty="0" smtClean="0"/>
              <a:t>князя.</a:t>
            </a:r>
            <a:endParaRPr lang="uk-UA" dirty="0"/>
          </a:p>
        </p:txBody>
      </p:sp>
      <p:pic>
        <p:nvPicPr>
          <p:cNvPr id="2050" name="Picture 2" descr="http://arhiv.orthodoxy.org.ua/files/1-1_4_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571876"/>
            <a:ext cx="2143140" cy="2884666"/>
          </a:xfrm>
          <a:prstGeom prst="rect">
            <a:avLst/>
          </a:prstGeom>
          <a:noFill/>
        </p:spPr>
      </p:pic>
      <p:pic>
        <p:nvPicPr>
          <p:cNvPr id="2052" name="Picture 4" descr="http://arhiv.orthodoxy.org.ua/files/Lavra_1_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786190"/>
            <a:ext cx="3357586" cy="2518190"/>
          </a:xfrm>
          <a:prstGeom prst="rect">
            <a:avLst/>
          </a:prstGeom>
          <a:noFill/>
        </p:spPr>
      </p:pic>
      <p:pic>
        <p:nvPicPr>
          <p:cNvPr id="2054" name="Picture 6" descr="http://arhiv.orthodoxy.org.ua/files/2_102_s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00504"/>
            <a:ext cx="2643206" cy="2299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		Вміст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86808" cy="285751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Початкова </a:t>
            </a:r>
            <a:r>
              <a:rPr lang="uk-UA" dirty="0"/>
              <a:t>історія монастиря представлена </a:t>
            </a:r>
            <a:r>
              <a:rPr lang="uk-UA" dirty="0" smtClean="0"/>
              <a:t>«</a:t>
            </a:r>
            <a:r>
              <a:rPr lang="uk-UA" dirty="0"/>
              <a:t>Словом про створення церкви Печерської» Симона. Його джерелами були </a:t>
            </a:r>
            <a:r>
              <a:rPr lang="uk-UA" dirty="0" err="1"/>
              <a:t>незбережене</a:t>
            </a:r>
            <a:r>
              <a:rPr lang="uk-UA" dirty="0"/>
              <a:t> «Житіє Антонія», у меншому ступені «Житіє </a:t>
            </a:r>
            <a:r>
              <a:rPr lang="uk-UA" dirty="0" err="1"/>
              <a:t>Теодосія</a:t>
            </a:r>
            <a:r>
              <a:rPr lang="uk-UA" dirty="0"/>
              <a:t>» Нестора, «Літописець Ростовський», на який він безпосередньо посилається в посланні до Полікарпа. Історія побудови церкви з'являється в розповіді Симона як ланцюг чудес, створених Богородицею. Одне з головних діючих осіб розповіді — варяг </a:t>
            </a:r>
            <a:r>
              <a:rPr lang="uk-UA" dirty="0" err="1"/>
              <a:t>Шимон</a:t>
            </a:r>
            <a:r>
              <a:rPr lang="uk-UA" dirty="0"/>
              <a:t>, що </a:t>
            </a:r>
            <a:r>
              <a:rPr lang="uk-UA" dirty="0" err="1"/>
              <a:t>ніби-то</a:t>
            </a:r>
            <a:r>
              <a:rPr lang="uk-UA" dirty="0"/>
              <a:t> прийшов на Русь при Ярославі Мудрому. Привезені ним вінець і золотий пояс з розп'яття, зробленого за наказом його батька Африкана, стають святинями монастирського Успенського собору, а пояс є ще і мірою довжини, що використовують при закладенні храму. </a:t>
            </a:r>
          </a:p>
        </p:txBody>
      </p:sp>
      <p:pic>
        <p:nvPicPr>
          <p:cNvPr id="1028" name="Picture 4" descr="http://orthodoxy.org.ua/sites/default/files/image1/K_P_pater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00438"/>
            <a:ext cx="4357718" cy="3160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</TotalTime>
  <Words>2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Києво-Печерський патерик </vt:lpstr>
      <vt:lpstr>Слайд 2</vt:lpstr>
      <vt:lpstr>Слайд 3</vt:lpstr>
      <vt:lpstr>Слайд 4</vt:lpstr>
      <vt:lpstr>  Вміст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</dc:creator>
  <cp:lastModifiedBy>ann</cp:lastModifiedBy>
  <cp:revision>7</cp:revision>
  <dcterms:created xsi:type="dcterms:W3CDTF">2012-10-04T19:49:17Z</dcterms:created>
  <dcterms:modified xsi:type="dcterms:W3CDTF">2012-10-04T20:54:19Z</dcterms:modified>
</cp:coreProperties>
</file>