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ars_texture2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НТР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2520280" cy="233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2140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68960"/>
            <a:ext cx="2471838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42904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068960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_texture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9442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XX ст.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досягло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розкритті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таємниць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практичному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космосу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Докорінний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переворот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продуктивних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коли наука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перетворилася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безпосередню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продуктивну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науково-технічна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(НТР).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початком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1950-і роки, коли стали до ладу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електростанції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запущений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супутник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електронно-обчислювальних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машин.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рисами НТР є: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універсальність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пришвидшення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науково-технічних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2px-Sputnik_a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09120"/>
            <a:ext cx="2520280" cy="206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5070b95a74267a27e2080e917fdfc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7112"/>
            <a:ext cx="340935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UVM-Dnep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420888"/>
            <a:ext cx="4464496" cy="180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_texture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22322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початку 1980-х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НТР.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Автоматизація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робітник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відходив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контроль над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виробничим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енергоносіями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газ.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запаси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безмежні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ядерної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широкого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величезна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задовольняли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людей.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синтетичні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замінники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медицина, особливо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антибіотиків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досконалих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діагностичних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           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01125105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429000"/>
            <a:ext cx="2771800" cy="224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nasonic_welding_rob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96952"/>
            <a:ext cx="2016224" cy="302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29000"/>
            <a:ext cx="3100777" cy="201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_texture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Удосконалюються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транспорту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Невід’ємною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людей стало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Супутники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глобальними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розвинених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уже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уявляє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науково-технічна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принципово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змінила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підвищила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c3c2042c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48880"/>
            <a:ext cx="364540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24479632_gr_30.06.11_t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480317"/>
            <a:ext cx="2736304" cy="21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nternet_keyboard-100042718-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09120"/>
            <a:ext cx="326153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_texture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874846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err="1" smtClean="0"/>
              <a:t>жовтня</a:t>
            </a:r>
            <a:r>
              <a:rPr lang="ru-RU" b="1" dirty="0" smtClean="0"/>
              <a:t> 1957 р. </a:t>
            </a:r>
            <a:r>
              <a:rPr lang="ru-RU" dirty="0" smtClean="0"/>
              <a:t>Запуск СРСР </a:t>
            </a:r>
            <a:r>
              <a:rPr lang="ru-RU" dirty="0" err="1" smtClean="0"/>
              <a:t>першого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штучного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 лютого 1958 р. </a:t>
            </a:r>
            <a:r>
              <a:rPr lang="ru-RU" dirty="0" smtClean="0"/>
              <a:t>Запуск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супутника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 </a:t>
            </a:r>
            <a:r>
              <a:rPr lang="ru-RU" b="1" dirty="0" err="1" smtClean="0"/>
              <a:t>квітня</a:t>
            </a:r>
            <a:r>
              <a:rPr lang="ru-RU" b="1" dirty="0" smtClean="0"/>
              <a:t> 1961 р. </a:t>
            </a:r>
            <a:r>
              <a:rPr lang="ru-RU" dirty="0" smtClean="0"/>
              <a:t>Перший </a:t>
            </a:r>
            <a:r>
              <a:rPr lang="ru-RU" dirty="0" err="1" smtClean="0"/>
              <a:t>орбітальний</a:t>
            </a:r>
            <a:r>
              <a:rPr lang="ru-RU" dirty="0" smtClean="0"/>
              <a:t> </a:t>
            </a:r>
            <a:r>
              <a:rPr lang="ru-RU" dirty="0" err="1" smtClean="0"/>
              <a:t>політ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космонавта Ю. </a:t>
            </a:r>
            <a:r>
              <a:rPr lang="ru-RU" dirty="0" err="1" smtClean="0"/>
              <a:t>Гагаріна</a:t>
            </a:r>
            <a:r>
              <a:rPr lang="ru-RU" dirty="0" smtClean="0"/>
              <a:t> на </a:t>
            </a:r>
            <a:r>
              <a:rPr lang="ru-RU" dirty="0" err="1" smtClean="0"/>
              <a:t>космічному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«Восток-1</a:t>
            </a:r>
            <a:br>
              <a:rPr lang="ru-RU" dirty="0" smtClean="0"/>
            </a:br>
            <a:r>
              <a:rPr lang="ru-RU" b="1" dirty="0" smtClean="0"/>
              <a:t>5 </a:t>
            </a:r>
            <a:r>
              <a:rPr lang="ru-RU" b="1" dirty="0" err="1" smtClean="0"/>
              <a:t>травня</a:t>
            </a:r>
            <a:r>
              <a:rPr lang="ru-RU" b="1" dirty="0" smtClean="0"/>
              <a:t> 1961 р. </a:t>
            </a:r>
            <a:r>
              <a:rPr lang="ru-RU" dirty="0" smtClean="0"/>
              <a:t>Перший </a:t>
            </a:r>
            <a:r>
              <a:rPr lang="ru-RU" dirty="0" err="1" smtClean="0"/>
              <a:t>політ</a:t>
            </a:r>
            <a:r>
              <a:rPr lang="ru-RU" dirty="0" smtClean="0"/>
              <a:t> у космос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астронавта А. Шепарда</a:t>
            </a:r>
            <a:br>
              <a:rPr lang="ru-RU" dirty="0" smtClean="0"/>
            </a:br>
            <a:r>
              <a:rPr lang="ru-RU" dirty="0" err="1" smtClean="0"/>
              <a:t>Березень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1965 р. </a:t>
            </a:r>
            <a:r>
              <a:rPr lang="ru-RU" dirty="0" smtClean="0"/>
              <a:t>Перший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відкритий</a:t>
            </a:r>
            <a:r>
              <a:rPr lang="ru-RU" dirty="0" smtClean="0"/>
              <a:t> космос, </a:t>
            </a:r>
            <a:r>
              <a:rPr lang="ru-RU" dirty="0" err="1" smtClean="0"/>
              <a:t>здійснений</a:t>
            </a:r>
            <a:r>
              <a:rPr lang="ru-RU" dirty="0" smtClean="0"/>
              <a:t> </a:t>
            </a:r>
            <a:r>
              <a:rPr lang="ru-RU" dirty="0" err="1" smtClean="0"/>
              <a:t>радянським</a:t>
            </a:r>
            <a:r>
              <a:rPr lang="ru-RU" dirty="0" smtClean="0"/>
              <a:t> космонавтом О. </a:t>
            </a:r>
            <a:r>
              <a:rPr lang="ru-RU" dirty="0" err="1" smtClean="0"/>
              <a:t>Леоновим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1969 р.</a:t>
            </a:r>
            <a:r>
              <a:rPr lang="ru-RU" dirty="0" smtClean="0"/>
              <a:t> </a:t>
            </a:r>
            <a:r>
              <a:rPr lang="ru-RU" dirty="0" err="1" smtClean="0"/>
              <a:t>Висадка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астронавтів</a:t>
            </a:r>
            <a:r>
              <a:rPr lang="ru-RU" dirty="0" smtClean="0"/>
              <a:t> Н. </a:t>
            </a:r>
            <a:r>
              <a:rPr lang="ru-RU" dirty="0" err="1" smtClean="0"/>
              <a:t>Армстронга</a:t>
            </a:r>
            <a:r>
              <a:rPr lang="ru-RU" dirty="0" smtClean="0"/>
              <a:t> та Е. </a:t>
            </a:r>
            <a:r>
              <a:rPr lang="ru-RU" dirty="0" err="1" smtClean="0"/>
              <a:t>Олдріна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1973 р. </a:t>
            </a:r>
            <a:r>
              <a:rPr lang="ru-RU" dirty="0" smtClean="0"/>
              <a:t>Запуск США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</a:t>
            </a:r>
            <a:r>
              <a:rPr lang="ru-RU" dirty="0" err="1" smtClean="0"/>
              <a:t>апарата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Липень 1975 р. </a:t>
            </a:r>
            <a:r>
              <a:rPr lang="ru-RU" dirty="0" smtClean="0"/>
              <a:t>Перша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стиковка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космосі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«Аполлон» (США) </a:t>
            </a:r>
            <a:r>
              <a:rPr lang="ru-RU" dirty="0" err="1" smtClean="0"/>
              <a:t>і</a:t>
            </a:r>
            <a:r>
              <a:rPr lang="ru-RU" dirty="0" smtClean="0"/>
              <a:t> «Союз» (СРСР), </a:t>
            </a:r>
            <a:r>
              <a:rPr lang="ru-RU" dirty="0" err="1" smtClean="0"/>
              <a:t>запущених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держав</a:t>
            </a:r>
            <a:br>
              <a:rPr lang="ru-RU" dirty="0" smtClean="0"/>
            </a:br>
            <a:r>
              <a:rPr lang="ru-RU" b="1" dirty="0" smtClean="0"/>
              <a:t>1970– 1980-ті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dirty="0" smtClean="0"/>
              <a:t>Запуск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, </a:t>
            </a:r>
            <a:r>
              <a:rPr lang="ru-RU" dirty="0" err="1" smtClean="0"/>
              <a:t>Юпітера</a:t>
            </a:r>
            <a:r>
              <a:rPr lang="ru-RU" dirty="0" smtClean="0"/>
              <a:t>, Марса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_texture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НТР.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НТР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соціальній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капіталістичного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прискоренням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величезними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темпами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збільшувалася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1950 р. становило 33%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самодіяльного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 в 1970 р.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44%,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перевищивши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Змінювався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росли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загальноосвітньої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оплати, а разом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Суспільне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зближувалися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народному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змінювався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галузевий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робітничого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тяжкістю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гірничодобувна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легкої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д.)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радіоелектроніка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полімерів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88640"/>
            <a:ext cx="28648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НТР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age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789040"/>
            <a:ext cx="5328592" cy="281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основні напрямки НТР у другій половині хх ст</vt:lpstr>
      <vt:lpstr>У другій половині XX ст. людство досягло значного поступу в розкритті таємниць природи та їх практичному застосуванні. Відкриття та мирне використання атомної енергії, освоєння космосу, створення нових технологій змінили організацію та управління виробництвом. Докорінний переворот у продуктивних силах суспільства, коли наука перетворилася на безпосередню продуктивну силу, отримав назву «науково-технічна революція» (НТР). Її початком вважаються 1950-і роки, коли стали до ладу перші атомні електростанції, був запущений перший штучний супутник Землі, розпочалося використання в промисловості електронно-обчислювальних машин. Характерними рисами НТР є: універсальність і пришвидшення науково-технічних перетворень.</vt:lpstr>
      <vt:lpstr>На початку 1980-х років настав третій етап НТР. Автоматизація та роботизація виробництва досягли такого рівня, що робітник дедалі більше відходив від процесу виготовлення продукції та здійснював лише регулювання й контроль над виробничим процесом.  У всіх сферах життя людей відбувалися перетворення. Основними енергоносіями в різний час були вугілля, нафта, газ. Оскільки їх запаси не безмежні, учені працюють над використанням інших видів енергії, зокрема ядерної. Ведуться пошуки шляхів широкого застосування енергії води, сонця. У природі є величезна кількість ресурсів, однак не завжди можливо знайти матеріали, що повністю задовольняли б запити людей. Тому завдяки досягненням науки створені синтетичні замінники, які широко використовуються в побуті та виробництві. Величезні можливості має сучасна медицина, особливо після відкриття антибіотиків і створення досконалих діагностичних апаратів.             </vt:lpstr>
      <vt:lpstr>Удосконалюються системи транспорту та зв’язку. Невід’ємною частиною життя більшості людей стало телебачення. Супутники зв’язку зробили засоби масової інформації глобальними. Значна частина громадян у розвинених країнах уже не уявляє свого життя без Інтернету — світової системи інформації. Отже, науково-технічна революція принципово змінила суспільство, підвищила рівень задоволення потреб усіх його членів.</vt:lpstr>
      <vt:lpstr>Хроніка космічних досліджень</vt:lpstr>
      <vt:lpstr>Наслідки НТР. Під впливом НТР відбувалися істотні зміни в соціальній структурі капіталістичного суспільства. Поряд з прискоренням зростання міського населення величезними темпами збільшувалася частка зайнятих у сфері обслуговування і торгівлі. Якщо число зайнятих у цій сфері в 1950 р. становило 33% від усього самодіяльного населення в країнах капіталу, то в 1970 р. - вже 44%, перевищивши частку зайнятих у промисловості та на транспорті. Змінювався вигляд робочого, росли його кваліфікація, рівень загальноосвітньої та професійної підготовки; рівень оплати, а разом з цим рівень і стиль життя.   Суспільне становище промислових робочих все більше зближувалися з показниками життя службовців і фахівців. На основі структурних змін у народному господарстві змінювався галузевий склад робітничого класу. Йшов скорочення зайнятих у галузях з високою тяжкістю праці (гірничодобувна, традиційні галузі легкої промисловості і т. д.) і збільшення зайнятих у нових галузях (радіоелектроніка, ЕОМ, атомна енергетика, хімія полімерів і т.д).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напрямки НТР у другій половині хх ст</dc:title>
  <dc:creator>Sasha</dc:creator>
  <cp:lastModifiedBy>Sasha</cp:lastModifiedBy>
  <cp:revision>10</cp:revision>
  <dcterms:created xsi:type="dcterms:W3CDTF">2014-05-12T13:28:56Z</dcterms:created>
  <dcterms:modified xsi:type="dcterms:W3CDTF">2014-05-12T14:28:39Z</dcterms:modified>
</cp:coreProperties>
</file>