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82" r:id="rId8"/>
    <p:sldId id="262" r:id="rId9"/>
    <p:sldId id="263" r:id="rId10"/>
    <p:sldId id="264" r:id="rId11"/>
    <p:sldId id="273" r:id="rId12"/>
    <p:sldId id="272" r:id="rId13"/>
    <p:sldId id="271" r:id="rId14"/>
    <p:sldId id="275" r:id="rId15"/>
    <p:sldId id="276" r:id="rId16"/>
    <p:sldId id="277" r:id="rId17"/>
    <p:sldId id="278" r:id="rId18"/>
    <p:sldId id="279" r:id="rId19"/>
    <p:sldId id="280" r:id="rId20"/>
    <p:sldId id="274" r:id="rId21"/>
    <p:sldId id="266" r:id="rId22"/>
    <p:sldId id="267" r:id="rId23"/>
    <p:sldId id="268" r:id="rId24"/>
    <p:sldId id="269" r:id="rId2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04" d="100"/>
          <a:sy n="104" d="100"/>
        </p:scale>
        <p:origin x="-17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ый треугольник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grpSp>
        <p:nvGrpSpPr>
          <p:cNvPr id="2" name="Группа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Полилиния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Полилиния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Полилиния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Прямая соединительная линия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25.04.2012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25.04.2012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25.04.2012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25.04.2012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25.04.2012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Нашивка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Нашивка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25.04.2012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25.04.2012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25.04.2012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25.04.2012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25.04.2012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25.04.2012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Прямоугольный треугольник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Нашивка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Нашивка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олилиния 12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Полилиния 11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Прямоугольный треугольник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25.04.2012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jpeg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f_4b87c4bde02aa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844" y="0"/>
            <a:ext cx="2071702" cy="2180466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uk-UA" dirty="0" smtClean="0"/>
              <a:t>Мистецтво 19 століття</a:t>
            </a:r>
            <a:br>
              <a:rPr lang="uk-UA" dirty="0" smtClean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uk-UA" dirty="0" smtClean="0"/>
              <a:t>Підготували</a:t>
            </a:r>
          </a:p>
          <a:p>
            <a:r>
              <a:rPr lang="uk-UA" dirty="0" smtClean="0"/>
              <a:t>Учениці 5(9)-В класу</a:t>
            </a:r>
          </a:p>
          <a:p>
            <a:r>
              <a:rPr lang="uk-UA" dirty="0" smtClean="0"/>
              <a:t>Василишин Христина та Мальцева Наталія</a:t>
            </a:r>
            <a:endParaRPr lang="ru-RU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482px-Hans_Thoma_self_portrait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85720" y="1714488"/>
            <a:ext cx="3286148" cy="4214842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                  Ганс Тома</a:t>
            </a:r>
            <a:endParaRPr lang="ru-RU" dirty="0"/>
          </a:p>
        </p:txBody>
      </p:sp>
      <p:pic>
        <p:nvPicPr>
          <p:cNvPr id="4" name="Рисунок 3" descr="f_4b87c4bde02aa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4282" y="0"/>
            <a:ext cx="1780430" cy="1714488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500562" y="1857364"/>
            <a:ext cx="35719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b="1" dirty="0" smtClean="0"/>
              <a:t>Ганс Тома </a:t>
            </a:r>
            <a:r>
              <a:rPr lang="uk-UA" dirty="0" smtClean="0"/>
              <a:t>– німецький художник і графік.</a:t>
            </a:r>
            <a:r>
              <a:rPr lang="ru-RU" dirty="0" smtClean="0"/>
              <a:t> </a:t>
            </a:r>
            <a:r>
              <a:rPr lang="ru-RU" dirty="0" err="1" smtClean="0"/>
              <a:t>Творча</a:t>
            </a:r>
            <a:r>
              <a:rPr lang="ru-RU" dirty="0" smtClean="0"/>
              <a:t> </a:t>
            </a:r>
            <a:r>
              <a:rPr lang="ru-RU" dirty="0" err="1" smtClean="0"/>
              <a:t>спадщина</a:t>
            </a:r>
            <a:r>
              <a:rPr lang="ru-RU" dirty="0" smtClean="0"/>
              <a:t> Г.Тома </a:t>
            </a:r>
          </a:p>
          <a:p>
            <a:r>
              <a:rPr lang="ru-RU" dirty="0" err="1" smtClean="0"/>
              <a:t>величезна</a:t>
            </a:r>
            <a:r>
              <a:rPr lang="ru-RU" dirty="0" smtClean="0"/>
              <a:t>: вона </a:t>
            </a:r>
            <a:r>
              <a:rPr lang="ru-RU" dirty="0" err="1" smtClean="0"/>
              <a:t>включає</a:t>
            </a:r>
            <a:endParaRPr lang="ru-RU" dirty="0" smtClean="0"/>
          </a:p>
          <a:p>
            <a:r>
              <a:rPr lang="ru-RU" dirty="0" err="1" smtClean="0"/>
              <a:t>близько</a:t>
            </a:r>
            <a:r>
              <a:rPr lang="ru-RU" dirty="0" smtClean="0"/>
              <a:t> 900 картин,</a:t>
            </a:r>
          </a:p>
          <a:p>
            <a:r>
              <a:rPr lang="ru-RU" dirty="0" smtClean="0"/>
              <a:t>гравюр і </a:t>
            </a:r>
            <a:r>
              <a:rPr lang="ru-RU" dirty="0" err="1" smtClean="0"/>
              <a:t>літографій</a:t>
            </a:r>
            <a:r>
              <a:rPr lang="ru-RU" dirty="0" smtClean="0"/>
              <a:t>.</a:t>
            </a:r>
            <a:endParaRPr lang="ru-RU" b="1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               Твори Г. Тома</a:t>
            </a:r>
            <a:endParaRPr lang="ru-RU" dirty="0"/>
          </a:p>
        </p:txBody>
      </p:sp>
      <p:pic>
        <p:nvPicPr>
          <p:cNvPr id="4" name="Рисунок 3" descr="f_4b87c4bde02aa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844" y="142852"/>
            <a:ext cx="2071702" cy="2071702"/>
          </a:xfrm>
          <a:prstGeom prst="rect">
            <a:avLst/>
          </a:prstGeom>
        </p:spPr>
      </p:pic>
      <p:pic>
        <p:nvPicPr>
          <p:cNvPr id="7" name="Рисунок 6" descr="491px-Hans_Thoma_Sonnenblumen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71670" y="1000108"/>
            <a:ext cx="4286280" cy="4857784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357290" y="5643578"/>
            <a:ext cx="1497526" cy="369332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uk-UA" dirty="0" smtClean="0"/>
              <a:t>Соняшники</a:t>
            </a:r>
            <a:endParaRPr lang="ru-RU" dirty="0"/>
          </a:p>
        </p:txBody>
      </p:sp>
      <p:pic>
        <p:nvPicPr>
          <p:cNvPr id="5" name="Содержимое 4" descr="459px-Hans_Thoma_009.jpg"/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2214546" y="1142984"/>
            <a:ext cx="6490142" cy="4929222"/>
          </a:xfrm>
        </p:spPr>
      </p:pic>
      <p:sp>
        <p:nvSpPr>
          <p:cNvPr id="6" name="TextBox 5"/>
          <p:cNvSpPr txBox="1"/>
          <p:nvPr/>
        </p:nvSpPr>
        <p:spPr>
          <a:xfrm>
            <a:off x="1643042" y="5929330"/>
            <a:ext cx="2016899" cy="369332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uk-UA" dirty="0" smtClean="0"/>
              <a:t>Пейзаж </a:t>
            </a:r>
            <a:r>
              <a:rPr lang="uk-UA" dirty="0" err="1" smtClean="0"/>
              <a:t>Таунуса</a:t>
            </a:r>
            <a:endParaRPr lang="ru-RU" dirty="0"/>
          </a:p>
        </p:txBody>
      </p:sp>
      <p:pic>
        <p:nvPicPr>
          <p:cNvPr id="10" name="Рисунок 9" descr="800px-Hans_Thoma_006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57422" y="1285860"/>
            <a:ext cx="6643734" cy="4857784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2143108" y="6072206"/>
            <a:ext cx="2137124" cy="369332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uk-UA" dirty="0" smtClean="0"/>
              <a:t>Пейзаж на Майні</a:t>
            </a:r>
            <a:endParaRPr lang="ru-RU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uk-UA" dirty="0" smtClean="0"/>
              <a:t>            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dirty="0" smtClean="0"/>
              <a:t>              Британські художники</a:t>
            </a:r>
            <a:endParaRPr lang="ru-RU" dirty="0"/>
          </a:p>
        </p:txBody>
      </p:sp>
      <p:pic>
        <p:nvPicPr>
          <p:cNvPr id="4" name="Рисунок 3" descr="f_4b87c4bde02aa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844" y="142852"/>
            <a:ext cx="1928826" cy="1857388"/>
          </a:xfrm>
          <a:prstGeom prst="rect">
            <a:avLst/>
          </a:prstGeom>
        </p:spPr>
      </p:pic>
      <p:pic>
        <p:nvPicPr>
          <p:cNvPr id="6" name="Рисунок 5" descr="0_5591d_8b8df2cd_XL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1472" y="2000240"/>
            <a:ext cx="3143272" cy="428628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357686" y="1928802"/>
            <a:ext cx="392909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Джон Констебль </a:t>
            </a:r>
            <a:r>
              <a:rPr lang="ru-RU" dirty="0" smtClean="0"/>
              <a:t>- </a:t>
            </a:r>
            <a:r>
              <a:rPr lang="ru-RU" dirty="0" err="1" smtClean="0"/>
              <a:t>англійський</a:t>
            </a:r>
            <a:r>
              <a:rPr lang="ru-RU" dirty="0" smtClean="0"/>
              <a:t> </a:t>
            </a:r>
            <a:r>
              <a:rPr lang="ru-RU" dirty="0" err="1" smtClean="0"/>
              <a:t>живописець</a:t>
            </a:r>
            <a:r>
              <a:rPr lang="ru-RU" dirty="0" smtClean="0"/>
              <a:t>, один </a:t>
            </a:r>
            <a:r>
              <a:rPr lang="ru-RU" dirty="0" err="1" smtClean="0"/>
              <a:t>з</a:t>
            </a:r>
            <a:r>
              <a:rPr lang="ru-RU" dirty="0" smtClean="0"/>
              <a:t>  </a:t>
            </a:r>
            <a:r>
              <a:rPr lang="ru-RU" dirty="0" err="1" smtClean="0"/>
              <a:t>найталановитіших</a:t>
            </a:r>
            <a:r>
              <a:rPr lang="ru-RU" dirty="0" smtClean="0"/>
              <a:t> </a:t>
            </a:r>
            <a:r>
              <a:rPr lang="ru-RU" dirty="0" err="1" smtClean="0"/>
              <a:t>пейзажистів</a:t>
            </a:r>
            <a:r>
              <a:rPr lang="ru-RU" dirty="0" smtClean="0"/>
              <a:t> </a:t>
            </a:r>
            <a:r>
              <a:rPr lang="ru-RU" dirty="0" err="1" smtClean="0"/>
              <a:t>Англії</a:t>
            </a:r>
            <a:r>
              <a:rPr lang="ru-RU" dirty="0" smtClean="0"/>
              <a:t> та </a:t>
            </a:r>
            <a:r>
              <a:rPr lang="ru-RU" dirty="0" err="1" smtClean="0"/>
              <a:t>Західної</a:t>
            </a:r>
            <a:r>
              <a:rPr lang="ru-RU" dirty="0" smtClean="0"/>
              <a:t> </a:t>
            </a:r>
            <a:r>
              <a:rPr lang="ru-RU" dirty="0" err="1" smtClean="0"/>
              <a:t>Європи</a:t>
            </a:r>
            <a:r>
              <a:rPr lang="ru-RU" dirty="0" smtClean="0"/>
              <a:t>. </a:t>
            </a:r>
            <a:r>
              <a:rPr lang="ru-RU" dirty="0" err="1" smtClean="0"/>
              <a:t>Його</a:t>
            </a:r>
            <a:r>
              <a:rPr lang="ru-RU" dirty="0" smtClean="0"/>
              <a:t> </a:t>
            </a:r>
            <a:r>
              <a:rPr lang="ru-RU" dirty="0" err="1" smtClean="0"/>
              <a:t>творчість</a:t>
            </a:r>
            <a:r>
              <a:rPr lang="ru-RU" dirty="0" smtClean="0"/>
              <a:t> </a:t>
            </a:r>
            <a:r>
              <a:rPr lang="ru-RU" dirty="0" err="1" smtClean="0"/>
              <a:t>вплинула</a:t>
            </a:r>
            <a:r>
              <a:rPr lang="ru-RU" dirty="0" smtClean="0"/>
              <a:t> на </a:t>
            </a:r>
            <a:r>
              <a:rPr lang="ru-RU" dirty="0" err="1" smtClean="0"/>
              <a:t>французьких</a:t>
            </a:r>
            <a:r>
              <a:rPr lang="ru-RU" dirty="0" smtClean="0"/>
              <a:t> </a:t>
            </a:r>
            <a:r>
              <a:rPr lang="ru-RU" dirty="0" err="1" smtClean="0"/>
              <a:t>романтиків</a:t>
            </a:r>
            <a:r>
              <a:rPr lang="ru-RU" dirty="0" smtClean="0"/>
              <a:t>, </a:t>
            </a:r>
            <a:r>
              <a:rPr lang="ru-RU" dirty="0" err="1" smtClean="0"/>
              <a:t>художників</a:t>
            </a:r>
            <a:r>
              <a:rPr lang="ru-RU" dirty="0" smtClean="0"/>
              <a:t> </a:t>
            </a:r>
            <a:r>
              <a:rPr lang="ru-RU" dirty="0" err="1" smtClean="0"/>
              <a:t>барбізонської</a:t>
            </a:r>
            <a:r>
              <a:rPr lang="ru-RU" dirty="0" smtClean="0"/>
              <a:t> </a:t>
            </a:r>
            <a:r>
              <a:rPr lang="ru-RU" dirty="0" err="1" smtClean="0"/>
              <a:t>школи</a:t>
            </a:r>
            <a:r>
              <a:rPr lang="ru-RU" dirty="0" smtClean="0"/>
              <a:t> </a:t>
            </a:r>
            <a:r>
              <a:rPr lang="ru-RU" dirty="0" err="1" smtClean="0"/>
              <a:t>й</a:t>
            </a:r>
            <a:r>
              <a:rPr lang="ru-RU" dirty="0" smtClean="0"/>
              <a:t> </a:t>
            </a:r>
            <a:r>
              <a:rPr lang="ru-RU" dirty="0" err="1" smtClean="0"/>
              <a:t>імпресіоністів</a:t>
            </a:r>
            <a:r>
              <a:rPr lang="ru-RU" dirty="0" smtClean="0"/>
              <a:t>. </a:t>
            </a:r>
            <a:r>
              <a:rPr lang="ru-RU" dirty="0" err="1" smtClean="0"/>
              <a:t>Його</a:t>
            </a:r>
            <a:r>
              <a:rPr lang="ru-RU" dirty="0" smtClean="0"/>
              <a:t> </a:t>
            </a:r>
            <a:r>
              <a:rPr lang="ru-RU" dirty="0" err="1" smtClean="0"/>
              <a:t>приваблювали</a:t>
            </a:r>
            <a:r>
              <a:rPr lang="ru-RU" dirty="0" smtClean="0"/>
              <a:t> </a:t>
            </a:r>
            <a:r>
              <a:rPr lang="ru-RU" dirty="0" err="1" smtClean="0"/>
              <a:t>реалістичні</a:t>
            </a:r>
            <a:r>
              <a:rPr lang="ru-RU" dirty="0" smtClean="0"/>
              <a:t> </a:t>
            </a:r>
            <a:r>
              <a:rPr lang="ru-RU" dirty="0" err="1" smtClean="0"/>
              <a:t>зображення</a:t>
            </a:r>
            <a:r>
              <a:rPr lang="ru-RU" dirty="0" smtClean="0"/>
              <a:t> </a:t>
            </a:r>
            <a:r>
              <a:rPr lang="ru-RU" dirty="0" err="1" smtClean="0"/>
              <a:t>пагорбів</a:t>
            </a:r>
            <a:r>
              <a:rPr lang="ru-RU" dirty="0" smtClean="0"/>
              <a:t> та </a:t>
            </a:r>
            <a:r>
              <a:rPr lang="ru-RU" dirty="0" err="1" smtClean="0"/>
              <a:t>полів</a:t>
            </a:r>
            <a:r>
              <a:rPr lang="ru-RU" dirty="0" smtClean="0"/>
              <a:t>, </a:t>
            </a:r>
            <a:r>
              <a:rPr lang="ru-RU" dirty="0" err="1" smtClean="0"/>
              <a:t>пейзажні</a:t>
            </a:r>
            <a:r>
              <a:rPr lang="ru-RU" dirty="0" smtClean="0"/>
              <a:t> парки </a:t>
            </a:r>
            <a:r>
              <a:rPr lang="ru-RU" dirty="0" err="1" smtClean="0"/>
              <a:t>англійських</a:t>
            </a:r>
            <a:r>
              <a:rPr lang="ru-RU" dirty="0" smtClean="0"/>
              <a:t> </a:t>
            </a:r>
            <a:r>
              <a:rPr lang="ru-RU" dirty="0" err="1" smtClean="0"/>
              <a:t>аристократів</a:t>
            </a:r>
            <a:r>
              <a:rPr lang="ru-RU" dirty="0" smtClean="0"/>
              <a:t>, </a:t>
            </a:r>
            <a:r>
              <a:rPr lang="ru-RU" dirty="0" err="1" smtClean="0"/>
              <a:t>поровінційна</a:t>
            </a:r>
            <a:r>
              <a:rPr lang="ru-RU" dirty="0" smtClean="0"/>
              <a:t> </a:t>
            </a:r>
            <a:r>
              <a:rPr lang="ru-RU" dirty="0" err="1" smtClean="0"/>
              <a:t>Англія</a:t>
            </a:r>
            <a:r>
              <a:rPr lang="ru-RU" dirty="0" smtClean="0"/>
              <a:t>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її</a:t>
            </a:r>
            <a:r>
              <a:rPr lang="ru-RU" dirty="0" smtClean="0"/>
              <a:t> луками, чередою </a:t>
            </a:r>
            <a:r>
              <a:rPr lang="ru-RU" dirty="0" err="1" smtClean="0"/>
              <a:t>худоби</a:t>
            </a:r>
            <a:r>
              <a:rPr lang="ru-RU" dirty="0" smtClean="0"/>
              <a:t>, тихими </a:t>
            </a:r>
            <a:r>
              <a:rPr lang="ru-RU" dirty="0" err="1" smtClean="0"/>
              <a:t>околицями</a:t>
            </a:r>
            <a:r>
              <a:rPr lang="ru-RU" dirty="0" smtClean="0"/>
              <a:t>, каналами, </a:t>
            </a:r>
            <a:r>
              <a:rPr lang="ru-RU" dirty="0" err="1" smtClean="0"/>
              <a:t>річками</a:t>
            </a:r>
            <a:r>
              <a:rPr lang="ru-RU" dirty="0" smtClean="0"/>
              <a:t>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повільною</a:t>
            </a:r>
            <a:r>
              <a:rPr lang="ru-RU" dirty="0" smtClean="0"/>
              <a:t> </a:t>
            </a:r>
            <a:r>
              <a:rPr lang="ru-RU" dirty="0" err="1" smtClean="0"/>
              <a:t>течією</a:t>
            </a:r>
            <a:r>
              <a:rPr lang="ru-RU" dirty="0" smtClean="0"/>
              <a:t>.</a:t>
            </a:r>
            <a:endParaRPr lang="ru-RU" b="1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800px-John_Constable_Stonehenge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857356" y="1214422"/>
            <a:ext cx="6723576" cy="4286280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             Твори </a:t>
            </a:r>
            <a:r>
              <a:rPr lang="uk-UA" dirty="0" err="1" smtClean="0"/>
              <a:t>Дж.Констебля</a:t>
            </a:r>
            <a:endParaRPr lang="ru-RU" dirty="0"/>
          </a:p>
        </p:txBody>
      </p:sp>
      <p:pic>
        <p:nvPicPr>
          <p:cNvPr id="4" name="Рисунок 3" descr="f_4b87c4bde02aa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2844" y="142852"/>
            <a:ext cx="1714512" cy="171451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357290" y="5286388"/>
            <a:ext cx="1298753" cy="369332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uk-UA" dirty="0" err="1" smtClean="0"/>
              <a:t>Стонгенж</a:t>
            </a:r>
            <a:endParaRPr lang="ru-RU" dirty="0"/>
          </a:p>
        </p:txBody>
      </p:sp>
      <p:pic>
        <p:nvPicPr>
          <p:cNvPr id="7" name="Рисунок 6" descr="800px-John_Constable_021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00232" y="1285860"/>
            <a:ext cx="6767810" cy="4500594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785918" y="5500702"/>
            <a:ext cx="2864887" cy="369332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ru-RU" dirty="0" err="1" smtClean="0"/>
              <a:t>Садиба</a:t>
            </a:r>
            <a:r>
              <a:rPr lang="ru-RU" dirty="0" smtClean="0"/>
              <a:t> </a:t>
            </a:r>
            <a:r>
              <a:rPr lang="ru-RU" dirty="0" err="1" smtClean="0"/>
              <a:t>Мальверн</a:t>
            </a:r>
            <a:r>
              <a:rPr lang="ru-RU" dirty="0" smtClean="0"/>
              <a:t> Холл</a:t>
            </a:r>
            <a:endParaRPr lang="ru-RU" dirty="0"/>
          </a:p>
        </p:txBody>
      </p:sp>
      <p:pic>
        <p:nvPicPr>
          <p:cNvPr id="9" name="Рисунок 8" descr="800px-John_Constable_023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43108" y="1428736"/>
            <a:ext cx="6717523" cy="4572032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2000232" y="5786454"/>
            <a:ext cx="3086101" cy="369332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ru-RU" dirty="0" smtClean="0"/>
              <a:t>Гребля </a:t>
            </a:r>
            <a:r>
              <a:rPr lang="ru-RU" dirty="0" err="1" smtClean="0"/>
              <a:t>й</a:t>
            </a:r>
            <a:r>
              <a:rPr lang="ru-RU" dirty="0" smtClean="0"/>
              <a:t> </a:t>
            </a:r>
            <a:r>
              <a:rPr lang="ru-RU" dirty="0" err="1" smtClean="0"/>
              <a:t>млин</a:t>
            </a:r>
            <a:r>
              <a:rPr lang="ru-RU" dirty="0" smtClean="0"/>
              <a:t> у </a:t>
            </a:r>
            <a:r>
              <a:rPr lang="ru-RU" dirty="0" err="1" smtClean="0"/>
              <a:t>Дедхемі</a:t>
            </a:r>
            <a:endParaRPr lang="ru-RU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            Джозеф </a:t>
            </a:r>
            <a:r>
              <a:rPr lang="uk-UA" dirty="0" err="1" smtClean="0"/>
              <a:t>Тернер</a:t>
            </a:r>
            <a:endParaRPr lang="ru-RU" dirty="0"/>
          </a:p>
        </p:txBody>
      </p:sp>
      <p:pic>
        <p:nvPicPr>
          <p:cNvPr id="4" name="Рисунок 3" descr="f_4b87c4bde02aa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844" y="142852"/>
            <a:ext cx="1785950" cy="1785950"/>
          </a:xfrm>
          <a:prstGeom prst="rect">
            <a:avLst/>
          </a:prstGeom>
        </p:spPr>
      </p:pic>
      <p:pic>
        <p:nvPicPr>
          <p:cNvPr id="5" name="Содержимое 4" descr="460px-Turner_selfportrait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500034" y="1857364"/>
            <a:ext cx="3469904" cy="4525962"/>
          </a:xfrm>
        </p:spPr>
      </p:pic>
      <p:sp>
        <p:nvSpPr>
          <p:cNvPr id="6" name="TextBox 5"/>
          <p:cNvSpPr txBox="1"/>
          <p:nvPr/>
        </p:nvSpPr>
        <p:spPr>
          <a:xfrm>
            <a:off x="4786314" y="2000240"/>
            <a:ext cx="328614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 </a:t>
            </a:r>
            <a:r>
              <a:rPr lang="ru-RU" b="1" dirty="0" smtClean="0"/>
              <a:t>Джозеф Тернер - </a:t>
            </a:r>
            <a:r>
              <a:rPr lang="ru-RU" dirty="0" err="1" smtClean="0"/>
              <a:t>відомий</a:t>
            </a:r>
            <a:r>
              <a:rPr lang="ru-RU" dirty="0" smtClean="0"/>
              <a:t> </a:t>
            </a:r>
            <a:r>
              <a:rPr lang="ru-RU" dirty="0" err="1" smtClean="0"/>
              <a:t>англійський</a:t>
            </a:r>
            <a:r>
              <a:rPr lang="ru-RU" dirty="0" smtClean="0"/>
              <a:t> художник, </a:t>
            </a:r>
            <a:r>
              <a:rPr lang="ru-RU" dirty="0" err="1" smtClean="0"/>
              <a:t>аквареліст</a:t>
            </a:r>
            <a:r>
              <a:rPr lang="ru-RU" dirty="0" smtClean="0"/>
              <a:t> та </a:t>
            </a:r>
            <a:r>
              <a:rPr lang="ru-RU" dirty="0" err="1" smtClean="0"/>
              <a:t>графік</a:t>
            </a:r>
            <a:r>
              <a:rPr lang="ru-RU" dirty="0" smtClean="0"/>
              <a:t>. </a:t>
            </a:r>
            <a:r>
              <a:rPr lang="ru-RU" dirty="0" err="1" smtClean="0"/>
              <a:t>Малював</a:t>
            </a:r>
            <a:r>
              <a:rPr lang="ru-RU" dirty="0" smtClean="0"/>
              <a:t> </a:t>
            </a:r>
            <a:r>
              <a:rPr lang="ru-RU" dirty="0" err="1" smtClean="0"/>
              <a:t>пейзажі</a:t>
            </a:r>
            <a:r>
              <a:rPr lang="ru-RU" dirty="0" smtClean="0"/>
              <a:t>, в тому </a:t>
            </a:r>
            <a:r>
              <a:rPr lang="ru-RU" dirty="0" err="1" smtClean="0"/>
              <a:t>числі</a:t>
            </a:r>
            <a:r>
              <a:rPr lang="ru-RU" dirty="0" smtClean="0"/>
              <a:t> </a:t>
            </a:r>
            <a:r>
              <a:rPr lang="ru-RU" dirty="0" err="1" smtClean="0"/>
              <a:t>фантастичні</a:t>
            </a:r>
            <a:r>
              <a:rPr lang="ru-RU" dirty="0" smtClean="0"/>
              <a:t>, </a:t>
            </a:r>
            <a:r>
              <a:rPr lang="ru-RU" dirty="0" err="1" smtClean="0"/>
              <a:t>уявні</a:t>
            </a:r>
            <a:r>
              <a:rPr lang="ru-RU" dirty="0" smtClean="0"/>
              <a:t>, </a:t>
            </a:r>
            <a:r>
              <a:rPr lang="ru-RU" dirty="0" err="1" smtClean="0"/>
              <a:t>міста</a:t>
            </a:r>
            <a:r>
              <a:rPr lang="ru-RU" dirty="0" smtClean="0"/>
              <a:t> </a:t>
            </a:r>
            <a:r>
              <a:rPr lang="ru-RU" dirty="0" err="1" smtClean="0"/>
              <a:t>Італії</a:t>
            </a:r>
            <a:r>
              <a:rPr lang="ru-RU" dirty="0" smtClean="0"/>
              <a:t>, </a:t>
            </a:r>
            <a:r>
              <a:rPr lang="ru-RU" dirty="0" err="1" smtClean="0"/>
              <a:t>інтер</a:t>
            </a:r>
            <a:r>
              <a:rPr lang="en-US" dirty="0" smtClean="0"/>
              <a:t>’</a:t>
            </a:r>
            <a:r>
              <a:rPr lang="ru-RU" dirty="0" err="1" smtClean="0"/>
              <a:t>єри</a:t>
            </a:r>
            <a:r>
              <a:rPr lang="ru-RU" dirty="0" smtClean="0"/>
              <a:t>.</a:t>
            </a:r>
            <a:endParaRPr lang="ru-RU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800px-Slave-ship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43108" y="1142984"/>
            <a:ext cx="6215106" cy="4661330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             Твори Дж. </a:t>
            </a:r>
            <a:r>
              <a:rPr lang="uk-UA" dirty="0" err="1" smtClean="0"/>
              <a:t>Тернера</a:t>
            </a:r>
            <a:endParaRPr lang="ru-RU" dirty="0"/>
          </a:p>
        </p:txBody>
      </p:sp>
      <p:pic>
        <p:nvPicPr>
          <p:cNvPr id="4" name="Рисунок 3" descr="f_4b87c4bde02aa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2844" y="142852"/>
            <a:ext cx="1857388" cy="185738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42910" y="5572140"/>
            <a:ext cx="3469219" cy="369332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ru-RU" dirty="0" err="1" smtClean="0"/>
              <a:t>Корабель</a:t>
            </a:r>
            <a:r>
              <a:rPr lang="ru-RU" dirty="0" smtClean="0"/>
              <a:t> - </a:t>
            </a:r>
            <a:r>
              <a:rPr lang="ru-RU" dirty="0" err="1" smtClean="0"/>
              <a:t>перевізник</a:t>
            </a:r>
            <a:r>
              <a:rPr lang="ru-RU" dirty="0" smtClean="0"/>
              <a:t> </a:t>
            </a:r>
            <a:r>
              <a:rPr lang="ru-RU" dirty="0" err="1" smtClean="0"/>
              <a:t>рабів</a:t>
            </a:r>
            <a:endParaRPr lang="ru-RU" dirty="0"/>
          </a:p>
        </p:txBody>
      </p:sp>
      <p:pic>
        <p:nvPicPr>
          <p:cNvPr id="7" name="Рисунок 6" descr="800px-Joseph_Mallord_William_Turner_036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85984" y="1285860"/>
            <a:ext cx="6424999" cy="4706312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785918" y="5786454"/>
            <a:ext cx="894797" cy="369332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uk-UA" dirty="0" smtClean="0"/>
              <a:t>Салон</a:t>
            </a:r>
            <a:endParaRPr lang="ru-RU" dirty="0"/>
          </a:p>
        </p:txBody>
      </p:sp>
      <p:pic>
        <p:nvPicPr>
          <p:cNvPr id="9" name="Рисунок 8" descr="800px-Joseph_Mallord_William_Turner_094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00299" y="1500174"/>
            <a:ext cx="6429420" cy="4500594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2428860" y="5929330"/>
            <a:ext cx="1628972" cy="369332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ru-RU" dirty="0" smtClean="0"/>
              <a:t>Палац </a:t>
            </a:r>
            <a:r>
              <a:rPr lang="ru-RU" dirty="0" err="1" smtClean="0"/>
              <a:t>дожів</a:t>
            </a:r>
            <a:endParaRPr lang="ru-RU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f_4b87c4bde02aa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844" y="142852"/>
            <a:ext cx="2071702" cy="2071702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f_4b87c4bde02aa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844" y="142852"/>
            <a:ext cx="2071702" cy="2071702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f_4b87c4bde02aa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844" y="142852"/>
            <a:ext cx="2071702" cy="2071702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f_4b87c4bde02aa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844" y="142852"/>
            <a:ext cx="2071702" cy="2071702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f_4b87c4bde02aa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844" y="0"/>
            <a:ext cx="2071702" cy="2180466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214546" y="285728"/>
            <a:ext cx="671517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err="1" smtClean="0"/>
              <a:t>Визнвчним</a:t>
            </a:r>
            <a:r>
              <a:rPr lang="uk-UA" dirty="0" smtClean="0"/>
              <a:t> явищем у світовій культурі стало французьке образотворче мистецтво, славу якого склали </a:t>
            </a:r>
            <a:r>
              <a:rPr lang="uk-UA" b="1" dirty="0" smtClean="0"/>
              <a:t>Ежен Делакруа, Оноре </a:t>
            </a:r>
            <a:r>
              <a:rPr lang="uk-UA" b="1" dirty="0" err="1" smtClean="0"/>
              <a:t>Дом</a:t>
            </a:r>
            <a:r>
              <a:rPr lang="en-US" b="1" dirty="0" smtClean="0"/>
              <a:t>’</a:t>
            </a:r>
            <a:r>
              <a:rPr lang="uk-UA" b="1" dirty="0" smtClean="0"/>
              <a:t>є, Гюстав </a:t>
            </a:r>
            <a:r>
              <a:rPr lang="uk-UA" b="1" dirty="0" err="1" smtClean="0"/>
              <a:t>Курбе</a:t>
            </a:r>
            <a:r>
              <a:rPr lang="uk-UA" b="1" dirty="0" smtClean="0"/>
              <a:t>, Жан Франсуа </a:t>
            </a:r>
            <a:r>
              <a:rPr lang="uk-UA" b="1" dirty="0" err="1" smtClean="0"/>
              <a:t>Мілле</a:t>
            </a:r>
            <a:r>
              <a:rPr lang="uk-UA" b="1" dirty="0" smtClean="0"/>
              <a:t>,</a:t>
            </a:r>
            <a:r>
              <a:rPr lang="uk-UA" dirty="0" smtClean="0"/>
              <a:t> художники </a:t>
            </a:r>
            <a:r>
              <a:rPr lang="en-US" dirty="0" smtClean="0"/>
              <a:t>“</a:t>
            </a:r>
            <a:r>
              <a:rPr lang="uk-UA" i="1" dirty="0" err="1" smtClean="0"/>
              <a:t>барбізонської</a:t>
            </a:r>
            <a:r>
              <a:rPr lang="uk-UA" i="1" dirty="0" smtClean="0"/>
              <a:t> школи</a:t>
            </a:r>
            <a:r>
              <a:rPr lang="en-US" dirty="0" smtClean="0"/>
              <a:t>”</a:t>
            </a:r>
            <a:r>
              <a:rPr lang="uk-UA" dirty="0" smtClean="0"/>
              <a:t>.</a:t>
            </a:r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2571736" y="1714488"/>
            <a:ext cx="3071834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1600" dirty="0" smtClean="0"/>
              <a:t>Яскравим представником і лідером школи романтизму в мистецтві став живописець Ежен </a:t>
            </a:r>
            <a:r>
              <a:rPr lang="uk-UA" sz="1600" dirty="0" err="1" smtClean="0"/>
              <a:t>Делекруа-</a:t>
            </a:r>
            <a:r>
              <a:rPr lang="ru-RU" sz="1600" dirty="0" smtClean="0"/>
              <a:t> </a:t>
            </a:r>
            <a:r>
              <a:rPr lang="ru-RU" sz="1600" dirty="0" err="1" smtClean="0"/>
              <a:t>французький</a:t>
            </a:r>
            <a:r>
              <a:rPr lang="ru-RU" sz="1600" dirty="0" smtClean="0"/>
              <a:t> художник </a:t>
            </a:r>
            <a:r>
              <a:rPr lang="ru-RU" sz="1600" dirty="0" err="1" smtClean="0"/>
              <a:t>доби</a:t>
            </a:r>
            <a:r>
              <a:rPr lang="ru-RU" sz="1600" dirty="0" smtClean="0"/>
              <a:t> романтизму. </a:t>
            </a:r>
            <a:r>
              <a:rPr lang="ru-RU" sz="1600" dirty="0" err="1" smtClean="0"/>
              <a:t>Малював</a:t>
            </a:r>
            <a:r>
              <a:rPr lang="ru-RU" sz="1600" dirty="0" smtClean="0"/>
              <a:t> </a:t>
            </a:r>
            <a:r>
              <a:rPr lang="ru-RU" sz="1600" dirty="0" err="1" smtClean="0"/>
              <a:t>історичні</a:t>
            </a:r>
            <a:r>
              <a:rPr lang="ru-RU" sz="1600" dirty="0" smtClean="0"/>
              <a:t> </a:t>
            </a:r>
            <a:r>
              <a:rPr lang="ru-RU" sz="1600" dirty="0" err="1" smtClean="0"/>
              <a:t>картини</a:t>
            </a:r>
            <a:r>
              <a:rPr lang="ru-RU" sz="1600" dirty="0" smtClean="0"/>
              <a:t>, </a:t>
            </a:r>
            <a:r>
              <a:rPr lang="ru-RU" sz="1600" dirty="0" err="1" smtClean="0"/>
              <a:t>іноді</a:t>
            </a:r>
            <a:r>
              <a:rPr lang="ru-RU" sz="1600" dirty="0" smtClean="0"/>
              <a:t> </a:t>
            </a:r>
            <a:r>
              <a:rPr lang="ru-RU" sz="1600" dirty="0" err="1" smtClean="0"/>
              <a:t>натюрморти</a:t>
            </a:r>
            <a:r>
              <a:rPr lang="ru-RU" sz="1600" dirty="0" smtClean="0"/>
              <a:t> та </a:t>
            </a:r>
            <a:r>
              <a:rPr lang="ru-RU" sz="1600" dirty="0" err="1" smtClean="0"/>
              <a:t>портрети</a:t>
            </a:r>
            <a:r>
              <a:rPr lang="ru-RU" sz="1600" dirty="0" smtClean="0"/>
              <a:t>, </a:t>
            </a:r>
            <a:r>
              <a:rPr lang="ru-RU" sz="1600" dirty="0" err="1" smtClean="0"/>
              <a:t>займався</a:t>
            </a:r>
            <a:r>
              <a:rPr lang="ru-RU" sz="1600" dirty="0" smtClean="0"/>
              <a:t> </a:t>
            </a:r>
            <a:r>
              <a:rPr lang="ru-RU" sz="1600" dirty="0" err="1" smtClean="0"/>
              <a:t>стінописом</a:t>
            </a:r>
            <a:r>
              <a:rPr lang="ru-RU" sz="1600" dirty="0" smtClean="0"/>
              <a:t>.</a:t>
            </a:r>
            <a:endParaRPr lang="ru-RU" sz="1600" dirty="0"/>
          </a:p>
        </p:txBody>
      </p:sp>
      <p:pic>
        <p:nvPicPr>
          <p:cNvPr id="10" name="Рисунок 9" descr="14359b374ff286ef57d5a69018878c4e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57884" y="1714488"/>
            <a:ext cx="2738444" cy="346638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f_4b87c4bde02aa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844" y="142852"/>
            <a:ext cx="2071702" cy="2071702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080323171423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14546" y="1182075"/>
            <a:ext cx="6215106" cy="410431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dirty="0" smtClean="0"/>
              <a:t>                   Твори Е. </a:t>
            </a:r>
            <a:r>
              <a:rPr lang="uk-UA" dirty="0" err="1" smtClean="0"/>
              <a:t>Делекруа</a:t>
            </a:r>
            <a:endParaRPr lang="ru-RU" dirty="0"/>
          </a:p>
        </p:txBody>
      </p:sp>
      <p:pic>
        <p:nvPicPr>
          <p:cNvPr id="4" name="Рисунок 3" descr="f_4b87c4bde02aa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2844" y="0"/>
            <a:ext cx="1968340" cy="207167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928662" y="5214950"/>
            <a:ext cx="2430474" cy="369332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ru-RU" dirty="0" smtClean="0"/>
              <a:t>"Данте и Вергилий"</a:t>
            </a:r>
            <a:endParaRPr lang="ru-RU" dirty="0"/>
          </a:p>
        </p:txBody>
      </p:sp>
      <p:pic>
        <p:nvPicPr>
          <p:cNvPr id="7" name="Рисунок 6" descr="image002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28860" y="1428736"/>
            <a:ext cx="6072230" cy="438619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Прямоугольник 7"/>
          <p:cNvSpPr/>
          <p:nvPr/>
        </p:nvSpPr>
        <p:spPr>
          <a:xfrm>
            <a:off x="1500166" y="5500702"/>
            <a:ext cx="3143809" cy="369332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ru-RU" dirty="0" smtClean="0"/>
              <a:t>" Свобода на </a:t>
            </a:r>
            <a:r>
              <a:rPr lang="ru-RU" dirty="0" err="1" smtClean="0"/>
              <a:t>барикадах</a:t>
            </a:r>
            <a:r>
              <a:rPr lang="ru-RU" dirty="0" smtClean="0"/>
              <a:t> "</a:t>
            </a:r>
            <a:endParaRPr lang="ru-RU" dirty="0"/>
          </a:p>
        </p:txBody>
      </p:sp>
      <p:pic>
        <p:nvPicPr>
          <p:cNvPr id="11" name="Рисунок 10" descr="Eugène_Delacroix_mazeppa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786051" y="1714488"/>
            <a:ext cx="5922968" cy="4572032"/>
          </a:xfrm>
          <a:prstGeom prst="rect">
            <a:avLst/>
          </a:prstGeom>
        </p:spPr>
      </p:pic>
      <p:sp>
        <p:nvSpPr>
          <p:cNvPr id="10" name="Прямоугольник 9"/>
          <p:cNvSpPr/>
          <p:nvPr/>
        </p:nvSpPr>
        <p:spPr>
          <a:xfrm>
            <a:off x="2428860" y="5929330"/>
            <a:ext cx="2643206" cy="369332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ru-RU" dirty="0" smtClean="0"/>
              <a:t>Мазепа на </a:t>
            </a:r>
            <a:r>
              <a:rPr lang="ru-RU" dirty="0" err="1" smtClean="0"/>
              <a:t>коні</a:t>
            </a:r>
            <a:endParaRPr lang="ru-RU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f_4b87c4bde02aa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844" y="0"/>
            <a:ext cx="2071702" cy="218046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428992" y="428604"/>
            <a:ext cx="492922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smtClean="0"/>
              <a:t>У 30-60 роках 19 століття виникла </a:t>
            </a:r>
            <a:r>
              <a:rPr lang="en-US" dirty="0" smtClean="0"/>
              <a:t>“</a:t>
            </a:r>
            <a:r>
              <a:rPr lang="uk-UA" dirty="0" err="1" smtClean="0"/>
              <a:t>барбізонська</a:t>
            </a:r>
            <a:r>
              <a:rPr lang="uk-UA" dirty="0" smtClean="0"/>
              <a:t> школа</a:t>
            </a:r>
            <a:r>
              <a:rPr lang="en-US" dirty="0" smtClean="0"/>
              <a:t>”</a:t>
            </a:r>
            <a:r>
              <a:rPr lang="ru-RU" dirty="0" smtClean="0"/>
              <a:t> </a:t>
            </a:r>
            <a:r>
              <a:rPr lang="uk-UA" dirty="0" smtClean="0"/>
              <a:t>французьких художників-пейзажистів, до якої належали Теодор Руссо, </a:t>
            </a:r>
            <a:r>
              <a:rPr lang="uk-UA" dirty="0" err="1" smtClean="0"/>
              <a:t>Жюль</a:t>
            </a:r>
            <a:r>
              <a:rPr lang="uk-UA" dirty="0" smtClean="0"/>
              <a:t> </a:t>
            </a:r>
            <a:r>
              <a:rPr lang="uk-UA" dirty="0" err="1" smtClean="0"/>
              <a:t>Дюпре</a:t>
            </a:r>
            <a:r>
              <a:rPr lang="uk-UA" dirty="0" smtClean="0"/>
              <a:t>.</a:t>
            </a:r>
            <a:endParaRPr lang="ru-RU" dirty="0"/>
          </a:p>
        </p:txBody>
      </p:sp>
      <p:pic>
        <p:nvPicPr>
          <p:cNvPr id="7" name="Рисунок 6" descr="theodore-rousseau.jpg!Portrait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7224" y="2143116"/>
            <a:ext cx="3629025" cy="3810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000628" y="2643182"/>
            <a:ext cx="35719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Теодор Руссо </a:t>
            </a:r>
            <a:r>
              <a:rPr lang="ru-RU" dirty="0" smtClean="0"/>
              <a:t> — </a:t>
            </a:r>
            <a:r>
              <a:rPr lang="ru-RU" dirty="0" err="1" smtClean="0"/>
              <a:t>французький</a:t>
            </a:r>
            <a:r>
              <a:rPr lang="ru-RU" dirty="0" smtClean="0"/>
              <a:t> художник-пейзажист, </a:t>
            </a:r>
            <a:r>
              <a:rPr lang="ru-RU" dirty="0" err="1" smtClean="0"/>
              <a:t>графік</a:t>
            </a:r>
            <a:r>
              <a:rPr lang="ru-RU" dirty="0" smtClean="0"/>
              <a:t>. </a:t>
            </a:r>
            <a:r>
              <a:rPr lang="ru-RU" dirty="0" err="1" smtClean="0"/>
              <a:t>Вважається</a:t>
            </a:r>
            <a:r>
              <a:rPr lang="ru-RU" dirty="0" smtClean="0"/>
              <a:t> </a:t>
            </a:r>
            <a:r>
              <a:rPr lang="ru-RU" dirty="0" err="1" smtClean="0"/>
              <a:t>засновником</a:t>
            </a:r>
            <a:r>
              <a:rPr lang="ru-RU" dirty="0" smtClean="0"/>
              <a:t> </a:t>
            </a:r>
            <a:r>
              <a:rPr lang="ru-RU" dirty="0" err="1" smtClean="0"/>
              <a:t>Барбізонської</a:t>
            </a:r>
            <a:r>
              <a:rPr lang="ru-RU" dirty="0" smtClean="0"/>
              <a:t> </a:t>
            </a:r>
            <a:r>
              <a:rPr lang="ru-RU" dirty="0" err="1" smtClean="0"/>
              <a:t>школи</a:t>
            </a:r>
            <a:endParaRPr lang="ru-RU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uk-UA" dirty="0" smtClean="0"/>
              <a:t>           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             Твори Т. Руссо</a:t>
            </a:r>
            <a:endParaRPr lang="ru-RU" dirty="0"/>
          </a:p>
        </p:txBody>
      </p:sp>
      <p:pic>
        <p:nvPicPr>
          <p:cNvPr id="4" name="Рисунок 3" descr="f_4b87c4bde02aa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844" y="0"/>
            <a:ext cx="2071702" cy="2180466"/>
          </a:xfrm>
          <a:prstGeom prst="rect">
            <a:avLst/>
          </a:prstGeom>
        </p:spPr>
      </p:pic>
      <p:pic>
        <p:nvPicPr>
          <p:cNvPr id="5" name="Рисунок 4" descr="800px-Théodore_Rousseau_003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14546" y="1357298"/>
            <a:ext cx="6374933" cy="376121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928662" y="5000636"/>
            <a:ext cx="2938625" cy="369332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ru-RU" dirty="0" smtClean="0"/>
              <a:t>Дуби в </a:t>
            </a:r>
            <a:r>
              <a:rPr lang="ru-RU" dirty="0" err="1" smtClean="0"/>
              <a:t>селищі</a:t>
            </a:r>
            <a:r>
              <a:rPr lang="ru-RU" dirty="0" smtClean="0"/>
              <a:t> </a:t>
            </a:r>
            <a:r>
              <a:rPr lang="ru-RU" dirty="0" err="1" smtClean="0"/>
              <a:t>Апремон</a:t>
            </a:r>
            <a:endParaRPr lang="ru-RU" dirty="0"/>
          </a:p>
        </p:txBody>
      </p:sp>
      <p:pic>
        <p:nvPicPr>
          <p:cNvPr id="8" name="Рисунок 7" descr="800px-Théodore_Rousseau_002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57422" y="1428736"/>
            <a:ext cx="6286544" cy="4143404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142976" y="5357826"/>
            <a:ext cx="3339376" cy="369332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uk-UA" dirty="0" smtClean="0"/>
              <a:t>Самотній рибалка в селищі</a:t>
            </a:r>
            <a:endParaRPr lang="ru-RU" dirty="0"/>
          </a:p>
        </p:txBody>
      </p:sp>
      <p:pic>
        <p:nvPicPr>
          <p:cNvPr id="10" name="Рисунок 9" descr="800px-Théodore_Rousseau_001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71736" y="1571612"/>
            <a:ext cx="6072230" cy="428628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1714480" y="5715016"/>
            <a:ext cx="2480166" cy="369332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uk-UA" dirty="0" smtClean="0"/>
              <a:t>Краєвид в </a:t>
            </a:r>
            <a:r>
              <a:rPr lang="uk-UA" dirty="0" err="1" smtClean="0"/>
              <a:t>Барбізоні</a:t>
            </a:r>
            <a:endParaRPr lang="ru-RU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Jules_Dupré_autoportrait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28728" y="2214554"/>
            <a:ext cx="3171825" cy="3714776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               </a:t>
            </a:r>
            <a:r>
              <a:rPr lang="uk-UA" dirty="0" err="1" smtClean="0"/>
              <a:t>Жюль</a:t>
            </a:r>
            <a:r>
              <a:rPr lang="uk-UA" dirty="0" smtClean="0"/>
              <a:t> </a:t>
            </a:r>
            <a:r>
              <a:rPr lang="uk-UA" dirty="0" err="1" smtClean="0"/>
              <a:t>Дюпре</a:t>
            </a:r>
            <a:endParaRPr lang="ru-RU" dirty="0"/>
          </a:p>
        </p:txBody>
      </p:sp>
      <p:pic>
        <p:nvPicPr>
          <p:cNvPr id="4" name="Рисунок 3" descr="f_4b87c4bde02aa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2844" y="0"/>
            <a:ext cx="2071702" cy="218046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572132" y="2143116"/>
            <a:ext cx="3143272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b="1" dirty="0" err="1" smtClean="0"/>
              <a:t>Жюль</a:t>
            </a:r>
            <a:r>
              <a:rPr lang="uk-UA" b="1" dirty="0" smtClean="0"/>
              <a:t> </a:t>
            </a:r>
            <a:r>
              <a:rPr lang="uk-UA" b="1" dirty="0" err="1" smtClean="0"/>
              <a:t>Дюпре</a:t>
            </a:r>
            <a:r>
              <a:rPr lang="uk-UA" b="1" dirty="0" smtClean="0"/>
              <a:t> </a:t>
            </a:r>
            <a:r>
              <a:rPr lang="uk-UA" dirty="0" smtClean="0"/>
              <a:t>– Французький художник, вважається засновником сучасного французького пейзажу. Він є представником так званого </a:t>
            </a:r>
            <a:r>
              <a:rPr lang="uk-UA" dirty="0" err="1" smtClean="0"/>
              <a:t>“інтимного</a:t>
            </a:r>
            <a:r>
              <a:rPr lang="uk-UA" dirty="0" smtClean="0"/>
              <a:t> </a:t>
            </a:r>
            <a:r>
              <a:rPr lang="uk-UA" dirty="0" err="1" smtClean="0"/>
              <a:t>пейзажу”</a:t>
            </a:r>
            <a:r>
              <a:rPr lang="uk-UA" dirty="0" smtClean="0"/>
              <a:t>, </a:t>
            </a:r>
            <a:r>
              <a:rPr lang="uk-UA" dirty="0" err="1" smtClean="0"/>
              <a:t>відтворившого</a:t>
            </a:r>
            <a:r>
              <a:rPr lang="uk-UA" dirty="0" smtClean="0"/>
              <a:t> не стільки красу природи скільки відповідність її настрою і переживанням художника. </a:t>
            </a:r>
            <a:endParaRPr lang="ru-RU" b="1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             Твори Ж. </a:t>
            </a:r>
            <a:r>
              <a:rPr lang="uk-UA" dirty="0" err="1" smtClean="0"/>
              <a:t>Дюпре</a:t>
            </a:r>
            <a:endParaRPr lang="ru-RU" dirty="0"/>
          </a:p>
        </p:txBody>
      </p:sp>
      <p:pic>
        <p:nvPicPr>
          <p:cNvPr id="4" name="Рисунок 3" descr="f_4b87c4bde02aa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844" y="142852"/>
            <a:ext cx="2071702" cy="2071702"/>
          </a:xfrm>
          <a:prstGeom prst="rect">
            <a:avLst/>
          </a:prstGeom>
        </p:spPr>
      </p:pic>
      <p:pic>
        <p:nvPicPr>
          <p:cNvPr id="10" name="Рисунок 9" descr="JulesDupré,1870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14545" y="1142984"/>
            <a:ext cx="4572033" cy="464347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500034" y="5143512"/>
            <a:ext cx="2484976" cy="369332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uk-UA" dirty="0" smtClean="0"/>
              <a:t>Портрет художника</a:t>
            </a:r>
            <a:endParaRPr lang="ru-RU" dirty="0"/>
          </a:p>
        </p:txBody>
      </p:sp>
      <p:pic>
        <p:nvPicPr>
          <p:cNvPr id="6" name="Содержимое 5" descr="Jules_Dupré_-_Landscape_with_Cow.jpg"/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2357422" y="1285860"/>
            <a:ext cx="6613118" cy="4429156"/>
          </a:xfrm>
        </p:spPr>
      </p:pic>
      <p:sp>
        <p:nvSpPr>
          <p:cNvPr id="7" name="TextBox 6"/>
          <p:cNvSpPr txBox="1"/>
          <p:nvPr/>
        </p:nvSpPr>
        <p:spPr>
          <a:xfrm>
            <a:off x="785786" y="5500702"/>
            <a:ext cx="2294218" cy="369332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uk-UA" dirty="0" smtClean="0"/>
              <a:t>Пейзаж з коровою</a:t>
            </a:r>
            <a:endParaRPr lang="ru-RU" dirty="0"/>
          </a:p>
        </p:txBody>
      </p:sp>
      <p:pic>
        <p:nvPicPr>
          <p:cNvPr id="8" name="Рисунок 7" descr="attach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71736" y="1428736"/>
            <a:ext cx="6429420" cy="4484775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071670" y="5786454"/>
            <a:ext cx="966931" cy="369332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uk-UA" dirty="0" smtClean="0"/>
              <a:t>Гребля</a:t>
            </a:r>
            <a:endParaRPr lang="ru-RU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uk-UA" dirty="0" smtClean="0"/>
              <a:t>             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500034" y="214290"/>
            <a:ext cx="8229600" cy="1143000"/>
          </a:xfrm>
        </p:spPr>
        <p:txBody>
          <a:bodyPr/>
          <a:lstStyle/>
          <a:p>
            <a:r>
              <a:rPr lang="uk-UA" dirty="0" smtClean="0"/>
              <a:t>             Німецькі художники</a:t>
            </a:r>
            <a:endParaRPr lang="ru-RU" dirty="0"/>
          </a:p>
        </p:txBody>
      </p:sp>
      <p:pic>
        <p:nvPicPr>
          <p:cNvPr id="4" name="Рисунок 3" descr="f_4b87c4bde02aa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844" y="142852"/>
            <a:ext cx="2071702" cy="192882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214678" y="1142984"/>
            <a:ext cx="528641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smtClean="0"/>
              <a:t>Особливістю їхніх картин стало поєднання духовного світу людини з природою. Інколи вони навіюють смуток, проте в кожному творі відчувається багатство душі автора.</a:t>
            </a: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3571868" y="2643182"/>
            <a:ext cx="4643438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b="1" dirty="0" err="1" smtClean="0"/>
              <a:t>Каспар</a:t>
            </a:r>
            <a:r>
              <a:rPr lang="uk-UA" b="1" dirty="0" smtClean="0"/>
              <a:t> </a:t>
            </a:r>
            <a:r>
              <a:rPr lang="uk-UA" b="1" dirty="0" err="1" smtClean="0"/>
              <a:t>Давід</a:t>
            </a:r>
            <a:r>
              <a:rPr lang="uk-UA" b="1" dirty="0" smtClean="0"/>
              <a:t> Фрідріх </a:t>
            </a:r>
            <a:r>
              <a:rPr lang="uk-UA" dirty="0" smtClean="0"/>
              <a:t>– німецький художник, один із представників романтичного напряму в живописі.</a:t>
            </a:r>
          </a:p>
          <a:p>
            <a:r>
              <a:rPr lang="ru-RU" dirty="0" smtClean="0"/>
              <a:t>Для </a:t>
            </a:r>
            <a:r>
              <a:rPr lang="ru-RU" dirty="0" err="1" smtClean="0"/>
              <a:t>Фрідріха</a:t>
            </a:r>
            <a:r>
              <a:rPr lang="ru-RU" dirty="0" smtClean="0"/>
              <a:t> природа </a:t>
            </a:r>
            <a:r>
              <a:rPr lang="ru-RU" dirty="0" err="1" smtClean="0"/>
              <a:t>була</a:t>
            </a:r>
            <a:r>
              <a:rPr lang="ru-RU" dirty="0" smtClean="0"/>
              <a:t> </a:t>
            </a:r>
            <a:r>
              <a:rPr lang="ru-RU" dirty="0" err="1" smtClean="0"/>
              <a:t>носієм</a:t>
            </a:r>
            <a:r>
              <a:rPr lang="ru-RU" dirty="0" smtClean="0"/>
              <a:t>     </a:t>
            </a:r>
            <a:r>
              <a:rPr lang="ru-RU" dirty="0" err="1" smtClean="0"/>
              <a:t>глибоких</a:t>
            </a:r>
            <a:r>
              <a:rPr lang="ru-RU" dirty="0" smtClean="0"/>
              <a:t> </a:t>
            </a:r>
            <a:r>
              <a:rPr lang="ru-RU" dirty="0" err="1" smtClean="0"/>
              <a:t>релігійних</a:t>
            </a:r>
            <a:r>
              <a:rPr lang="ru-RU" dirty="0" smtClean="0"/>
              <a:t> </a:t>
            </a:r>
            <a:r>
              <a:rPr lang="ru-RU" dirty="0" err="1" smtClean="0"/>
              <a:t>переживань</a:t>
            </a:r>
            <a:r>
              <a:rPr lang="ru-RU" dirty="0" smtClean="0"/>
              <a:t> і часто </a:t>
            </a:r>
            <a:r>
              <a:rPr lang="ru-RU" dirty="0" err="1" smtClean="0"/>
              <a:t>набувала</a:t>
            </a:r>
            <a:r>
              <a:rPr lang="ru-RU" dirty="0" smtClean="0"/>
              <a:t> </a:t>
            </a:r>
            <a:r>
              <a:rPr lang="ru-RU" dirty="0" err="1" smtClean="0"/>
              <a:t>символічне</a:t>
            </a:r>
            <a:r>
              <a:rPr lang="ru-RU" dirty="0" smtClean="0"/>
              <a:t> </a:t>
            </a:r>
            <a:r>
              <a:rPr lang="ru-RU" dirty="0" err="1" smtClean="0"/>
              <a:t>значення</a:t>
            </a:r>
            <a:r>
              <a:rPr lang="ru-RU" dirty="0" smtClean="0"/>
              <a:t>. </a:t>
            </a:r>
            <a:r>
              <a:rPr lang="ru-RU" dirty="0" err="1" smtClean="0"/>
              <a:t>Він</a:t>
            </a:r>
            <a:r>
              <a:rPr lang="ru-RU" dirty="0" smtClean="0"/>
              <a:t> </a:t>
            </a:r>
            <a:r>
              <a:rPr lang="ru-RU" dirty="0" err="1" smtClean="0"/>
              <a:t>використовував</a:t>
            </a:r>
            <a:r>
              <a:rPr lang="ru-RU" dirty="0" smtClean="0"/>
              <a:t> пейзаж як </a:t>
            </a:r>
            <a:r>
              <a:rPr lang="ru-RU" dirty="0" err="1" smtClean="0"/>
              <a:t>засіб</a:t>
            </a:r>
            <a:r>
              <a:rPr lang="ru-RU" dirty="0" smtClean="0"/>
              <a:t> </a:t>
            </a:r>
            <a:r>
              <a:rPr lang="ru-RU" dirty="0" err="1" smtClean="0"/>
              <a:t>відобразити</a:t>
            </a:r>
            <a:r>
              <a:rPr lang="ru-RU" dirty="0" smtClean="0"/>
              <a:t> </a:t>
            </a:r>
            <a:r>
              <a:rPr lang="ru-RU" dirty="0" err="1" smtClean="0"/>
              <a:t>свої</a:t>
            </a:r>
            <a:r>
              <a:rPr lang="ru-RU" dirty="0" smtClean="0"/>
              <a:t> </a:t>
            </a:r>
            <a:r>
              <a:rPr lang="ru-RU" dirty="0" err="1" smtClean="0"/>
              <a:t>глибокі</a:t>
            </a:r>
            <a:r>
              <a:rPr lang="ru-RU" dirty="0" smtClean="0"/>
              <a:t> </a:t>
            </a:r>
            <a:r>
              <a:rPr lang="ru-RU" dirty="0" err="1" smtClean="0"/>
              <a:t>емоційні</a:t>
            </a:r>
            <a:r>
              <a:rPr lang="ru-RU" dirty="0" smtClean="0"/>
              <a:t>      </a:t>
            </a:r>
            <a:r>
              <a:rPr lang="ru-RU" dirty="0" err="1" smtClean="0"/>
              <a:t>переживання</a:t>
            </a:r>
            <a:r>
              <a:rPr lang="ru-RU" dirty="0" smtClean="0"/>
              <a:t>.</a:t>
            </a:r>
            <a:endParaRPr lang="uk-UA" dirty="0" smtClean="0"/>
          </a:p>
          <a:p>
            <a:endParaRPr lang="ru-RU" b="1" dirty="0"/>
          </a:p>
        </p:txBody>
      </p:sp>
      <p:pic>
        <p:nvPicPr>
          <p:cNvPr id="7" name="Рисунок 6" descr="400px-Caspardavidfriedrich_self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4282" y="2285992"/>
            <a:ext cx="3000396" cy="4071926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            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            </a:t>
            </a:r>
            <a:r>
              <a:rPr lang="ru-RU" dirty="0" smtClean="0"/>
              <a:t>Твори </a:t>
            </a:r>
            <a:r>
              <a:rPr lang="ru-RU" dirty="0" err="1" smtClean="0"/>
              <a:t>Каспара</a:t>
            </a:r>
            <a:r>
              <a:rPr lang="ru-RU" dirty="0" smtClean="0"/>
              <a:t> Д.Ф.</a:t>
            </a:r>
            <a:endParaRPr lang="ru-RU" dirty="0"/>
          </a:p>
        </p:txBody>
      </p:sp>
      <p:pic>
        <p:nvPicPr>
          <p:cNvPr id="4" name="Рисунок 3" descr="f_4b87c4bde02aa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844" y="142852"/>
            <a:ext cx="1857388" cy="1857388"/>
          </a:xfrm>
          <a:prstGeom prst="rect">
            <a:avLst/>
          </a:prstGeom>
        </p:spPr>
      </p:pic>
      <p:pic>
        <p:nvPicPr>
          <p:cNvPr id="5" name="Рисунок 4" descr="413px-Caspar_David_Friedrich_063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28794" y="1071546"/>
            <a:ext cx="4697340" cy="500066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428728" y="5786454"/>
            <a:ext cx="1454244" cy="369332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ru-RU" dirty="0" err="1" smtClean="0"/>
              <a:t>Вітрильник</a:t>
            </a:r>
            <a:endParaRPr lang="ru-RU" dirty="0"/>
          </a:p>
        </p:txBody>
      </p:sp>
      <p:pic>
        <p:nvPicPr>
          <p:cNvPr id="7" name="Рисунок 6" descr="Caspar_David_Friedrich_047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43108" y="1214422"/>
            <a:ext cx="6357982" cy="4879382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714480" y="6000768"/>
            <a:ext cx="2845651" cy="369332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uk-UA" dirty="0" smtClean="0"/>
              <a:t>Могила велетня в снігу</a:t>
            </a:r>
            <a:endParaRPr lang="ru-RU" dirty="0"/>
          </a:p>
        </p:txBody>
      </p:sp>
      <p:pic>
        <p:nvPicPr>
          <p:cNvPr id="9" name="Рисунок 8" descr="782px-Caspar_David_Friedrich_028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57422" y="1357298"/>
            <a:ext cx="6652982" cy="5096082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928794" y="6286520"/>
            <a:ext cx="4647426" cy="369332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uk-UA" dirty="0" smtClean="0"/>
              <a:t>Чоловік і жінка, </a:t>
            </a:r>
            <a:r>
              <a:rPr lang="uk-UA" dirty="0" err="1" smtClean="0"/>
              <a:t>споглядаючі</a:t>
            </a:r>
            <a:r>
              <a:rPr lang="uk-UA" dirty="0" smtClean="0"/>
              <a:t> на місяць</a:t>
            </a:r>
            <a:endParaRPr lang="ru-RU" dirty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ткрытая">
  <a:themeElements>
    <a:clrScheme name="Техническая">
      <a:dk1>
        <a:sysClr val="windowText" lastClr="000000"/>
      </a:dk1>
      <a:lt1>
        <a:sysClr val="window" lastClr="FFFFFF"/>
      </a:lt1>
      <a:dk2>
        <a:srgbClr val="3B3B3B"/>
      </a:dk2>
      <a:lt2>
        <a:srgbClr val="D4D2D0"/>
      </a:lt2>
      <a:accent1>
        <a:srgbClr val="6EA0B0"/>
      </a:accent1>
      <a:accent2>
        <a:srgbClr val="CCAF0A"/>
      </a:accent2>
      <a:accent3>
        <a:srgbClr val="8D89A4"/>
      </a:accent3>
      <a:accent4>
        <a:srgbClr val="748560"/>
      </a:accent4>
      <a:accent5>
        <a:srgbClr val="9E9273"/>
      </a:accent5>
      <a:accent6>
        <a:srgbClr val="7E848D"/>
      </a:accent6>
      <a:hlink>
        <a:srgbClr val="00C8C3"/>
      </a:hlink>
      <a:folHlink>
        <a:srgbClr val="A116E0"/>
      </a:folHlink>
    </a:clrScheme>
    <a:fontScheme name="Открытая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Открытая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95000" t="-106500" r="5000" b="2065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207</TotalTime>
  <Words>305</Words>
  <PresentationFormat>Экран (4:3)</PresentationFormat>
  <Paragraphs>55</Paragraphs>
  <Slides>24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25" baseType="lpstr">
      <vt:lpstr>Открытая</vt:lpstr>
      <vt:lpstr>Мистецтво 19 століття </vt:lpstr>
      <vt:lpstr>Слайд 2</vt:lpstr>
      <vt:lpstr>                   Твори Е. Делекруа</vt:lpstr>
      <vt:lpstr>Слайд 4</vt:lpstr>
      <vt:lpstr>             Твори Т. Руссо</vt:lpstr>
      <vt:lpstr>               Жюль Дюпре</vt:lpstr>
      <vt:lpstr>             Твори Ж. Дюпре</vt:lpstr>
      <vt:lpstr>             Німецькі художники</vt:lpstr>
      <vt:lpstr>            Твори Каспара Д.Ф.</vt:lpstr>
      <vt:lpstr>                  Ганс Тома</vt:lpstr>
      <vt:lpstr>               Твори Г. Тома</vt:lpstr>
      <vt:lpstr>              Британські художники</vt:lpstr>
      <vt:lpstr>             Твори Дж.Констебля</vt:lpstr>
      <vt:lpstr>            Джозеф Тернер</vt:lpstr>
      <vt:lpstr>             Твори Дж. Тернера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Мистецтво 19 століття </dc:title>
  <cp:lastModifiedBy>Admin</cp:lastModifiedBy>
  <cp:revision>24</cp:revision>
  <dcterms:modified xsi:type="dcterms:W3CDTF">2012-04-25T14:59:36Z</dcterms:modified>
</cp:coreProperties>
</file>