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10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uk-UA" sz="4400" dirty="0" smtClean="0"/>
              <a:t>Вплив ядерної енергетики на екологію</a:t>
            </a:r>
            <a:endParaRPr lang="ru-RU" sz="4400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214282" y="500042"/>
            <a:ext cx="8501122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/>
              <a:t>Основою розвитку людської цивілізації є енергетика. Від її стану залежать темпи науково-технічного прогресу та виробництва і життєвий рівень населення. Але, як свідчать статистичні дані, приблизно 80 % всіх видів забруднення повітря - наслідок енергетичних процесів (добування, переробка й використання енергоресурсів). У всьому світі щорічно спалюється приблизно 2 млрд. т вугілля, добувається і перероблюється близько 2,2 млрд. т нафти, 2 млрд. т рудних і нерудних матеріалів, що приводить до викиду в атмосферу 220 млн. т </a:t>
            </a:r>
            <a:r>
              <a:rPr lang="uk-UA" sz="2400" dirty="0" err="1" smtClean="0"/>
              <a:t>диоксиду</a:t>
            </a:r>
            <a:r>
              <a:rPr lang="uk-UA" sz="2400" dirty="0" smtClean="0"/>
              <a:t> сірки, 450 млн. т оксиду вуглецю, 75 млн. т оксиду азоту, 150 млн. т різних аерозолів.</a:t>
            </a:r>
          </a:p>
          <a:p>
            <a:endParaRPr lang="ru-RU" sz="2000" dirty="0" smtClean="0"/>
          </a:p>
        </p:txBody>
      </p:sp>
      <p:pic>
        <p:nvPicPr>
          <p:cNvPr id="4" name="Рисунок 3" descr="ivukorjre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8572500" cy="5162550"/>
          </a:xfrm>
          <a:prstGeom prst="rect">
            <a:avLst/>
          </a:prstGeom>
        </p:spPr>
      </p:pic>
      <p:pic>
        <p:nvPicPr>
          <p:cNvPr id="5" name="Рисунок 4" descr="77707_NewsPGMPH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8429684" cy="5774334"/>
          </a:xfrm>
          <a:prstGeom prst="rect">
            <a:avLst/>
          </a:prstGeom>
        </p:spPr>
      </p:pic>
      <p:pic>
        <p:nvPicPr>
          <p:cNvPr id="6" name="Рисунок 5" descr="ufa_264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7" y="500042"/>
            <a:ext cx="8470697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6500858" cy="63579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Через АЕС проходить </a:t>
            </a:r>
            <a:r>
              <a:rPr lang="ru-RU" dirty="0" err="1" smtClean="0"/>
              <a:t>величезна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води (при </a:t>
            </a:r>
            <a:r>
              <a:rPr lang="ru-RU" dirty="0" err="1" smtClean="0"/>
              <a:t>потужності</a:t>
            </a:r>
            <a:r>
              <a:rPr lang="ru-RU" dirty="0" smtClean="0"/>
              <a:t> 1 тис. МВт </a:t>
            </a:r>
            <a:r>
              <a:rPr lang="ru-RU" dirty="0" err="1" smtClean="0"/>
              <a:t>витрата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5 млн. м</a:t>
            </a:r>
            <a:r>
              <a:rPr lang="ru-RU" baseline="30000" dirty="0" smtClean="0"/>
              <a:t>3</a:t>
            </a:r>
            <a:r>
              <a:rPr lang="ru-RU" dirty="0" smtClean="0"/>
              <a:t>/</a:t>
            </a:r>
            <a:r>
              <a:rPr lang="ru-RU" dirty="0" err="1" smtClean="0"/>
              <a:t>добу</a:t>
            </a:r>
            <a:r>
              <a:rPr lang="ru-RU" dirty="0" smtClean="0"/>
              <a:t> - у 7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води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Донецьк</a:t>
            </a:r>
            <a:r>
              <a:rPr lang="ru-RU" dirty="0" smtClean="0"/>
              <a:t>).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відпрацьованої</a:t>
            </a:r>
            <a:r>
              <a:rPr lang="ru-RU" dirty="0" smtClean="0"/>
              <a:t> води </a:t>
            </a:r>
            <a:r>
              <a:rPr lang="ru-RU" dirty="0" err="1" smtClean="0"/>
              <a:t>ще</a:t>
            </a:r>
            <a:r>
              <a:rPr lang="ru-RU" dirty="0" smtClean="0"/>
              <a:t> не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вивчені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"теплового </a:t>
            </a:r>
            <a:r>
              <a:rPr lang="ru-RU" dirty="0" err="1" smtClean="0"/>
              <a:t>забруднення</a:t>
            </a:r>
            <a:r>
              <a:rPr lang="ru-RU" dirty="0" smtClean="0"/>
              <a:t>": температура у </a:t>
            </a:r>
            <a:r>
              <a:rPr lang="ru-RU" dirty="0" err="1" smtClean="0"/>
              <a:t>водоймах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АЕС </a:t>
            </a:r>
            <a:r>
              <a:rPr lang="ru-RU" dirty="0" err="1" smtClean="0"/>
              <a:t>підвищується</a:t>
            </a:r>
            <a:r>
              <a:rPr lang="ru-RU" dirty="0" smtClean="0"/>
              <a:t> на 5-6°С,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</a:t>
            </a:r>
            <a:r>
              <a:rPr lang="ru-RU" dirty="0" err="1" smtClean="0"/>
              <a:t>цілого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роботі</a:t>
            </a:r>
            <a:r>
              <a:rPr lang="ru-RU" dirty="0" smtClean="0"/>
              <a:t> АЕС в </a:t>
            </a:r>
            <a:r>
              <a:rPr lang="ru-RU" dirty="0" err="1" smtClean="0"/>
              <a:t>екстремальному</a:t>
            </a:r>
            <a:r>
              <a:rPr lang="ru-RU" dirty="0" smtClean="0"/>
              <a:t>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 smtClean="0"/>
              <a:t>радіаційне</a:t>
            </a:r>
            <a:r>
              <a:rPr lang="ru-RU" dirty="0" smtClean="0"/>
              <a:t> </a:t>
            </a:r>
            <a:r>
              <a:rPr lang="ru-RU" dirty="0" err="1" smtClean="0"/>
              <a:t>тло</a:t>
            </a:r>
            <a:r>
              <a:rPr lang="ru-RU" dirty="0" smtClean="0"/>
              <a:t>,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проявитися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, привести до </a:t>
            </a:r>
            <a:r>
              <a:rPr lang="ru-RU" dirty="0" err="1" smtClean="0"/>
              <a:t>зростання</a:t>
            </a:r>
            <a:r>
              <a:rPr lang="ru-RU" dirty="0" smtClean="0"/>
              <a:t> числа </a:t>
            </a:r>
            <a:r>
              <a:rPr lang="ru-RU" dirty="0" err="1" smtClean="0"/>
              <a:t>мутацій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ракових</a:t>
            </a:r>
            <a:r>
              <a:rPr lang="ru-RU" dirty="0" smtClean="0"/>
              <a:t> і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 descr="69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6572296" cy="4392484"/>
          </a:xfrm>
          <a:prstGeom prst="rect">
            <a:avLst/>
          </a:prstGeom>
        </p:spPr>
      </p:pic>
      <p:pic>
        <p:nvPicPr>
          <p:cNvPr id="6" name="Рисунок 5" descr="big_T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857231"/>
            <a:ext cx="6072230" cy="4984143"/>
          </a:xfrm>
          <a:prstGeom prst="rect">
            <a:avLst/>
          </a:prstGeom>
        </p:spPr>
      </p:pic>
      <p:pic>
        <p:nvPicPr>
          <p:cNvPr id="7" name="Рисунок 6" descr="nuclearpla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000240"/>
            <a:ext cx="6815803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77000" cy="1143000"/>
          </a:xfrm>
        </p:spPr>
        <p:txBody>
          <a:bodyPr/>
          <a:lstStyle/>
          <a:p>
            <a:r>
              <a:rPr lang="ru-RU" sz="4000" dirty="0" err="1" smtClean="0"/>
              <a:t>Радіоактивні</a:t>
            </a:r>
            <a:r>
              <a:rPr lang="ru-RU" sz="4000" dirty="0" smtClean="0"/>
              <a:t> могильники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накопичуються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відпрацьоване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паливо</a:t>
            </a:r>
            <a:r>
              <a:rPr lang="ru-RU" sz="2000" dirty="0" smtClean="0"/>
              <a:t>) АЕС,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вимагають</a:t>
            </a:r>
            <a:r>
              <a:rPr lang="ru-RU" sz="2000" dirty="0" smtClean="0"/>
              <a:t> дорогих </a:t>
            </a:r>
            <a:r>
              <a:rPr lang="ru-RU" sz="2000" dirty="0" err="1" smtClean="0"/>
              <a:t>сховищ</a:t>
            </a:r>
            <a:r>
              <a:rPr lang="ru-RU" sz="2000" dirty="0" smtClean="0"/>
              <a:t>. Контроль за ними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вести </a:t>
            </a:r>
            <a:r>
              <a:rPr lang="ru-RU" sz="2000" dirty="0" err="1" smtClean="0"/>
              <a:t>сотні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; </a:t>
            </a:r>
            <a:r>
              <a:rPr lang="ru-RU" sz="2000" dirty="0" err="1" smtClean="0"/>
              <a:t>початкова</a:t>
            </a:r>
            <a:r>
              <a:rPr lang="ru-RU" sz="2000" dirty="0" smtClean="0"/>
              <a:t> температура </a:t>
            </a:r>
            <a:r>
              <a:rPr lang="ru-RU" sz="2000" dirty="0" err="1" smtClean="0"/>
              <a:t>контейнерів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досягає</a:t>
            </a:r>
            <a:r>
              <a:rPr lang="ru-RU" sz="2000" dirty="0" smtClean="0"/>
              <a:t> 200°С. Є </a:t>
            </a:r>
            <a:r>
              <a:rPr lang="ru-RU" sz="2000" dirty="0" err="1" smtClean="0"/>
              <a:t>острови</a:t>
            </a:r>
            <a:r>
              <a:rPr lang="ru-RU" sz="2000" dirty="0" smtClean="0"/>
              <a:t> в Тихому </a:t>
            </a:r>
            <a:r>
              <a:rPr lang="ru-RU" sz="2000" dirty="0" err="1" smtClean="0"/>
              <a:t>океані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могильники і </a:t>
            </a:r>
            <a:r>
              <a:rPr lang="ru-RU" sz="2000" dirty="0" err="1" smtClean="0"/>
              <a:t>законсервовані</a:t>
            </a:r>
            <a:r>
              <a:rPr lang="ru-RU" sz="2000" dirty="0" smtClean="0"/>
              <a:t> на 25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(для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- наша </a:t>
            </a:r>
            <a:r>
              <a:rPr lang="ru-RU" sz="2000" dirty="0" err="1" smtClean="0"/>
              <a:t>цивілізація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вести </a:t>
            </a:r>
            <a:r>
              <a:rPr lang="ru-RU" sz="2000" dirty="0" err="1" smtClean="0"/>
              <a:t>відлік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Єгипту</a:t>
            </a:r>
            <a:r>
              <a:rPr lang="ru-RU" sz="2000" dirty="0" smtClean="0"/>
              <a:t>,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15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).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небезпечні</a:t>
            </a:r>
            <a:r>
              <a:rPr lang="ru-RU" sz="2000" dirty="0" smtClean="0"/>
              <a:t> - одного </a:t>
            </a:r>
            <a:r>
              <a:rPr lang="ru-RU" sz="2000" dirty="0" err="1" smtClean="0"/>
              <a:t>грама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людей </a:t>
            </a:r>
            <a:r>
              <a:rPr lang="ru-RU" sz="2000" dirty="0" err="1" smtClean="0"/>
              <a:t>ракові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.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атомні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електростанції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електроенергію</a:t>
            </a:r>
            <a:r>
              <a:rPr lang="ru-RU" sz="2000" dirty="0" smtClean="0"/>
              <a:t>,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ізотопи</a:t>
            </a:r>
            <a:r>
              <a:rPr lang="ru-RU" sz="2000" dirty="0" smtClean="0"/>
              <a:t> -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Приміром</a:t>
            </a:r>
            <a:r>
              <a:rPr lang="ru-RU" sz="2000" dirty="0" smtClean="0"/>
              <a:t>, через рік </a:t>
            </a:r>
            <a:r>
              <a:rPr lang="ru-RU" sz="2000" dirty="0" err="1" smtClean="0"/>
              <a:t>радіоактивність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у 10 млн. раз. Це можна </a:t>
            </a:r>
            <a:r>
              <a:rPr lang="ru-RU" sz="2000" dirty="0" err="1" smtClean="0"/>
              <a:t>уявити</a:t>
            </a:r>
            <a:r>
              <a:rPr lang="ru-RU" sz="2000" dirty="0" smtClean="0"/>
              <a:t> так: </a:t>
            </a:r>
            <a:r>
              <a:rPr lang="ru-RU" sz="2000" dirty="0" err="1" smtClean="0"/>
              <a:t>з</a:t>
            </a:r>
            <a:r>
              <a:rPr lang="ru-RU" sz="2000" dirty="0" smtClean="0"/>
              <a:t> 1 кг. </a:t>
            </a:r>
            <a:r>
              <a:rPr lang="ru-RU" sz="2000" dirty="0" err="1" smtClean="0"/>
              <a:t>утвориться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10 тис. т. </a:t>
            </a: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той </a:t>
            </a:r>
            <a:r>
              <a:rPr lang="ru-RU" sz="2000" dirty="0" err="1" smtClean="0"/>
              <a:t>самий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радіоактивності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smitia_okea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143932" cy="4619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5429264"/>
            <a:ext cx="543374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/>
              <a:t>Острів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сміття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Могильник </a:t>
            </a:r>
            <a:r>
              <a:rPr lang="ru-RU" sz="3600" b="1" dirty="0" err="1" smtClean="0"/>
              <a:t>радіоактивних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відходів</a:t>
            </a:r>
            <a:r>
              <a:rPr lang="ru-RU" sz="3600" b="1" dirty="0" smtClean="0"/>
              <a:t> «Радон» (</a:t>
            </a:r>
            <a:r>
              <a:rPr lang="ru-RU" sz="3600" b="1" dirty="0" err="1" smtClean="0"/>
              <a:t>Київ</a:t>
            </a:r>
            <a:r>
              <a:rPr lang="ru-RU" sz="3600" b="1" dirty="0" smtClean="0"/>
              <a:t>)</a:t>
            </a:r>
            <a:endParaRPr lang="ru-RU" sz="3600" dirty="0"/>
          </a:p>
        </p:txBody>
      </p:sp>
      <p:pic>
        <p:nvPicPr>
          <p:cNvPr id="4" name="Содержимое 3" descr="1366989224_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096000" cy="4067175"/>
          </a:xfrm>
        </p:spPr>
      </p:pic>
      <p:pic>
        <p:nvPicPr>
          <p:cNvPr id="5" name="Рисунок 4" descr="44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857364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588"/>
            <a:ext cx="5643602" cy="5286412"/>
          </a:xfrm>
        </p:spPr>
        <p:txBody>
          <a:bodyPr/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сьогоднішній</a:t>
            </a:r>
            <a:r>
              <a:rPr lang="ru-RU" sz="2800" dirty="0" smtClean="0"/>
              <a:t> день абсолютна </a:t>
            </a:r>
            <a:r>
              <a:rPr lang="ru-RU" sz="2800" dirty="0" err="1" smtClean="0"/>
              <a:t>надійність</a:t>
            </a:r>
            <a:r>
              <a:rPr lang="ru-RU" sz="2800" dirty="0" smtClean="0"/>
              <a:t> АЕС не </a:t>
            </a:r>
            <a:r>
              <a:rPr lang="ru-RU" sz="2800" dirty="0" err="1" smtClean="0"/>
              <a:t>гарантована</a:t>
            </a:r>
            <a:r>
              <a:rPr lang="ru-RU" sz="2800" dirty="0" smtClean="0"/>
              <a:t>: за </a:t>
            </a:r>
            <a:r>
              <a:rPr lang="ru-RU" sz="2800" dirty="0" err="1" smtClean="0"/>
              <a:t>деякими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оцінками</a:t>
            </a:r>
            <a:r>
              <a:rPr lang="ru-RU" sz="2800" dirty="0" smtClean="0"/>
              <a:t>, у </a:t>
            </a:r>
            <a:r>
              <a:rPr lang="ru-RU" sz="2800" dirty="0" err="1" smtClean="0"/>
              <a:t>середньому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кожні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з</a:t>
            </a:r>
            <a:r>
              <a:rPr lang="ru-RU" sz="2800" dirty="0" smtClean="0"/>
              <a:t> половиною року на одному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реакторів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можлива</a:t>
            </a:r>
            <a:r>
              <a:rPr lang="ru-RU" sz="2800" dirty="0" smtClean="0"/>
              <a:t> велика </a:t>
            </a:r>
            <a:r>
              <a:rPr lang="ru-RU" sz="2800" dirty="0" err="1" smtClean="0"/>
              <a:t>аварія</a:t>
            </a:r>
            <a:r>
              <a:rPr lang="ru-RU" sz="2800" dirty="0" smtClean="0"/>
              <a:t>. </a:t>
            </a:r>
            <a:r>
              <a:rPr lang="ru-RU" sz="2800" dirty="0" err="1" smtClean="0"/>
              <a:t>Наслідки</a:t>
            </a:r>
            <a:r>
              <a:rPr lang="ru-RU" sz="2800" dirty="0" smtClean="0"/>
              <a:t> таких катастроф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прикладі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Чорнобильської</a:t>
            </a:r>
            <a:r>
              <a:rPr lang="ru-RU" sz="2800" dirty="0" smtClean="0"/>
              <a:t> АЕС, </a:t>
            </a:r>
            <a:r>
              <a:rPr lang="ru-RU" sz="2800" dirty="0" err="1" smtClean="0"/>
              <a:t>Фукусіми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618180_1BNrW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343400" cy="6000750"/>
          </a:xfrm>
          <a:prstGeom prst="rect">
            <a:avLst/>
          </a:prstGeom>
        </p:spPr>
      </p:pic>
      <p:pic>
        <p:nvPicPr>
          <p:cNvPr id="5" name="Рисунок 4" descr="1309752688_50938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7166"/>
            <a:ext cx="6143668" cy="6215663"/>
          </a:xfrm>
          <a:prstGeom prst="rect">
            <a:avLst/>
          </a:prstGeom>
        </p:spPr>
      </p:pic>
      <p:pic>
        <p:nvPicPr>
          <p:cNvPr id="6" name="Рисунок 5" descr="reaktorgelaende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571480"/>
            <a:ext cx="7620000" cy="5715000"/>
          </a:xfrm>
          <a:prstGeom prst="rect">
            <a:avLst/>
          </a:prstGeom>
        </p:spPr>
      </p:pic>
      <p:pic>
        <p:nvPicPr>
          <p:cNvPr id="8" name="Рисунок 7" descr="050813_210527_62114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28"/>
            <a:ext cx="6572296" cy="4929222"/>
          </a:xfrm>
          <a:prstGeom prst="rect">
            <a:avLst/>
          </a:prstGeom>
        </p:spPr>
      </p:pic>
      <p:pic>
        <p:nvPicPr>
          <p:cNvPr id="9" name="Рисунок 8" descr="terremoto-e-tsunami-in-giappone-paura-e-distruzione-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642918"/>
            <a:ext cx="6357982" cy="5137249"/>
          </a:xfrm>
          <a:prstGeom prst="rect">
            <a:avLst/>
          </a:prstGeom>
        </p:spPr>
      </p:pic>
      <p:pic>
        <p:nvPicPr>
          <p:cNvPr id="10" name="Рисунок 9" descr="649a49145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1142984"/>
            <a:ext cx="6545381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477000" cy="868346"/>
          </a:xfrm>
        </p:spPr>
        <p:txBody>
          <a:bodyPr/>
          <a:lstStyle/>
          <a:p>
            <a:r>
              <a:rPr lang="uk-UA" sz="3600" dirty="0" smtClean="0"/>
              <a:t>Мінуси АЕС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52149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 </a:t>
            </a:r>
            <a:r>
              <a:rPr lang="ru-RU" sz="2000" dirty="0" err="1" smtClean="0"/>
              <a:t>Вартість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будівництва</a:t>
            </a:r>
            <a:r>
              <a:rPr lang="ru-RU" sz="2000" dirty="0" smtClean="0"/>
              <a:t> АЕС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кожним</a:t>
            </a:r>
            <a:r>
              <a:rPr lang="ru-RU" sz="2000" dirty="0" smtClean="0"/>
              <a:t> роком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. У той же час </a:t>
            </a:r>
            <a:r>
              <a:rPr lang="ru-RU" sz="2000" dirty="0" err="1" smtClean="0"/>
              <a:t>електроенергія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отримувана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сонячними</a:t>
            </a:r>
            <a:r>
              <a:rPr lang="ru-RU" sz="2000" dirty="0" smtClean="0"/>
              <a:t> батареями, </a:t>
            </a:r>
            <a:r>
              <a:rPr lang="ru-RU" sz="2000" dirty="0" err="1" smtClean="0"/>
              <a:t>неухильно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дешевшає</a:t>
            </a:r>
            <a:r>
              <a:rPr lang="ru-RU" sz="2000" dirty="0" smtClean="0"/>
              <a:t> і при ККД </a:t>
            </a:r>
            <a:r>
              <a:rPr lang="ru-RU" sz="2000" dirty="0" err="1" smtClean="0"/>
              <a:t>сонячних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25%,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досягнутому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лабораторних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, стане </a:t>
            </a:r>
            <a:r>
              <a:rPr lang="ru-RU" sz="2000" dirty="0" err="1" smtClean="0"/>
              <a:t>порівнянною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одержуваною</a:t>
            </a:r>
            <a:r>
              <a:rPr lang="ru-RU" sz="2000" dirty="0" smtClean="0"/>
              <a:t> на АЕС.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 Демонтаж АЕС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закінчення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експлуатації</a:t>
            </a:r>
            <a:r>
              <a:rPr lang="ru-RU" sz="2000" dirty="0" smtClean="0"/>
              <a:t> (через 25-30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) </a:t>
            </a:r>
            <a:r>
              <a:rPr lang="ru-RU" sz="2000" dirty="0" err="1" smtClean="0"/>
              <a:t>є</a:t>
            </a:r>
            <a:r>
              <a:rPr lang="ru-RU" sz="2000" dirty="0" smtClean="0"/>
              <a:t> складною і дорогою (100-200 млн. дол.) </a:t>
            </a:r>
            <a:r>
              <a:rPr lang="ru-RU" sz="2000" dirty="0" err="1" smtClean="0"/>
              <a:t>операцією</a:t>
            </a:r>
            <a:r>
              <a:rPr lang="ru-RU" sz="2000" dirty="0" smtClean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АЕС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викопному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паливі</a:t>
            </a:r>
            <a:r>
              <a:rPr lang="ru-RU" sz="2000" dirty="0" smtClean="0"/>
              <a:t>, запаси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обмежені</a:t>
            </a:r>
            <a:r>
              <a:rPr lang="ru-RU" sz="2000" dirty="0" smtClean="0"/>
              <a:t> (по </a:t>
            </a:r>
            <a:r>
              <a:rPr lang="ru-RU" sz="2000" dirty="0" err="1" smtClean="0"/>
              <a:t>оцінках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вистачить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на 30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Спроба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замінити</a:t>
            </a:r>
            <a:r>
              <a:rPr lang="ru-RU" sz="2000" dirty="0" smtClean="0"/>
              <a:t> уран </a:t>
            </a:r>
            <a:r>
              <a:rPr lang="ru-RU" sz="2000" dirty="0" err="1" smtClean="0"/>
              <a:t>плутонієм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реакторів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швидких</a:t>
            </a:r>
            <a:r>
              <a:rPr lang="ru-RU" sz="2000" dirty="0" smtClean="0"/>
              <a:t> нейтронах </a:t>
            </a:r>
            <a:r>
              <a:rPr lang="ru-RU" sz="2000" dirty="0" err="1" smtClean="0"/>
              <a:t>зіштовхується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труднощами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породжує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плутоній</a:t>
            </a:r>
            <a:r>
              <a:rPr lang="ru-RU" sz="2000" dirty="0" smtClean="0"/>
              <a:t> -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зручний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 для нелегального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атомних</a:t>
            </a:r>
            <a:r>
              <a:rPr lang="ru-RU" sz="2000" dirty="0" smtClean="0"/>
              <a:t> бомб </a:t>
            </a:r>
            <a:r>
              <a:rPr lang="ru-RU" sz="2000" dirty="0" err="1" smtClean="0"/>
              <a:t>із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терору</a:t>
            </a:r>
            <a:r>
              <a:rPr lang="ru-RU" sz="2000" dirty="0" smtClean="0"/>
              <a:t> і шантажу. Саме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побоювання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змусили</a:t>
            </a:r>
            <a:r>
              <a:rPr lang="ru-RU" sz="2000" dirty="0" smtClean="0"/>
              <a:t> США </a:t>
            </a:r>
            <a:r>
              <a:rPr lang="ru-RU" sz="2000" dirty="0" err="1" smtClean="0"/>
              <a:t>відмовитися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плутонію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0</TotalTime>
  <Words>431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AF_GreenEarth</vt:lpstr>
      <vt:lpstr>Вплив ядерної енергетики на екологію</vt:lpstr>
      <vt:lpstr>Слайд 2</vt:lpstr>
      <vt:lpstr>Слайд 3</vt:lpstr>
      <vt:lpstr>Радіоактивні могильники</vt:lpstr>
      <vt:lpstr>Могильник радіоактивних відходів «Радон» (Київ)</vt:lpstr>
      <vt:lpstr>Слайд 6</vt:lpstr>
      <vt:lpstr>Мінуси АЕС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2014-04-08T18:52:13Z</dcterms:created>
  <dcterms:modified xsi:type="dcterms:W3CDTF">2014-04-08T19:59:40Z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