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9" r:id="rId3"/>
    <p:sldId id="258" r:id="rId4"/>
    <p:sldId id="297" r:id="rId5"/>
    <p:sldId id="298" r:id="rId6"/>
    <p:sldId id="259" r:id="rId7"/>
    <p:sldId id="262" r:id="rId8"/>
    <p:sldId id="305" r:id="rId9"/>
    <p:sldId id="300" r:id="rId10"/>
    <p:sldId id="301" r:id="rId11"/>
    <p:sldId id="302" r:id="rId12"/>
    <p:sldId id="303" r:id="rId13"/>
    <p:sldId id="304" r:id="rId14"/>
    <p:sldId id="293" r:id="rId15"/>
    <p:sldId id="306" r:id="rId16"/>
    <p:sldId id="294" r:id="rId17"/>
    <p:sldId id="307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F616-A954-448C-9E46-CDE7544148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051C-4319-498A-8814-8F64852C52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86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99EC-BF09-409D-A589-A0E7C760AF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4D83-CBEC-45B9-9D03-16E8AFC229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882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D639-098B-48CF-BE90-CBFFEB2451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79C5-7CAB-4F2B-8935-C3251D27DC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804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1F0D-9A63-49D3-88A2-7E340458AF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6B65-1BA7-4BE9-9C1E-A48BC2F599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549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2E52-D83E-49E2-92EF-10B4D60E5E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D8F1-6E16-4B39-855E-763B62A3A5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592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5C0B-DE92-45A2-BB95-08C66F4E29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AFA3-5096-4E10-852C-7F90F091FF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765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6E4D-998E-45F9-BB11-24345F9E07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62CC-3F05-4721-BB4D-E3CF2BB46D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15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BEE8-38CF-4832-A43A-3E00850A4E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1206-CC6F-4D5A-9C44-1F7C658603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10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4E33-7250-4B48-9284-8F67567C8D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A3AB-0961-4C2E-B08E-2AAF2229CA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181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79F4-0E65-462F-8DDA-2D4EB05D4B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ED12-E128-4AD2-BEB6-C1BAF0D7E7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63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0B3C-22DC-4446-A1BD-7D72D6BAB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18E6-E462-44F3-98CB-D93666AFE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416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1E6216-81FE-42E9-A1F8-DECCD1D16D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8FA5AE-445E-4526-8192-EA1C147F04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74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mg.radio.cz/pictures/c/tanec/balet_v_kine/bolsoj_teatr_labuti_jez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681078" cy="5013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cap="all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Російський  </a:t>
            </a:r>
          </a:p>
          <a:p>
            <a:pPr algn="ctr">
              <a:defRPr/>
            </a:pPr>
            <a:r>
              <a:rPr lang="uk-UA" sz="6000" b="1" cap="all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балет </a:t>
            </a:r>
            <a:endParaRPr lang="ru-RU" sz="6000" b="1" cap="all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5220072" y="5103674"/>
            <a:ext cx="3923928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prstClr val="black"/>
                </a:solidFill>
                <a:latin typeface="Monotype Corsiva" pitchFamily="66" charset="0"/>
              </a:rPr>
              <a:t>Виконала: </a:t>
            </a:r>
            <a:br>
              <a:rPr lang="uk-UA" sz="3600" b="1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uk-UA" sz="3600" b="1" dirty="0" err="1" smtClean="0">
                <a:solidFill>
                  <a:prstClr val="black"/>
                </a:solidFill>
                <a:latin typeface="Monotype Corsiva" pitchFamily="66" charset="0"/>
              </a:rPr>
              <a:t>ліцеїстка</a:t>
            </a:r>
            <a:r>
              <a:rPr lang="uk-UA" sz="3600" b="1" dirty="0" smtClean="0">
                <a:solidFill>
                  <a:prstClr val="black"/>
                </a:solidFill>
                <a:latin typeface="Monotype Corsiva" pitchFamily="66" charset="0"/>
              </a:rPr>
              <a:t> ІІІ-І курсу</a:t>
            </a:r>
            <a:br>
              <a:rPr lang="uk-UA" sz="3600" b="1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uk-UA" sz="3600" b="1" dirty="0" err="1" smtClean="0">
                <a:solidFill>
                  <a:prstClr val="black"/>
                </a:solidFill>
                <a:latin typeface="Monotype Corsiva" pitchFamily="66" charset="0"/>
              </a:rPr>
              <a:t>Гринюк</a:t>
            </a:r>
            <a:r>
              <a:rPr lang="uk-UA" sz="3600" b="1" dirty="0" smtClean="0">
                <a:solidFill>
                  <a:prstClr val="black"/>
                </a:solidFill>
                <a:latin typeface="Monotype Corsiva" pitchFamily="66" charset="0"/>
              </a:rPr>
              <a:t> Ольга</a:t>
            </a:r>
          </a:p>
        </p:txBody>
      </p:sp>
    </p:spTree>
    <p:extLst>
      <p:ext uri="{BB962C8B-B14F-4D97-AF65-F5344CB8AC3E}">
        <p14:creationId xmlns="" xmlns:p14="http://schemas.microsoft.com/office/powerpoint/2010/main" val="3917487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2. Балет </a:t>
            </a:r>
            <a:r>
              <a:rPr lang="ru-RU" sz="4400" b="1" dirty="0" err="1" smtClean="0">
                <a:latin typeface="Monotype Corsiva" pitchFamily="66" charset="0"/>
              </a:rPr>
              <a:t>був</a:t>
            </a:r>
            <a:r>
              <a:rPr lang="ru-RU" sz="4400" b="1" dirty="0" smtClean="0">
                <a:latin typeface="Monotype Corsiva" pitchFamily="66" charset="0"/>
              </a:rPr>
              <a:t> дивертисмент — </a:t>
            </a:r>
            <a:r>
              <a:rPr lang="ru-RU" sz="4400" b="1" dirty="0" err="1" smtClean="0">
                <a:latin typeface="Monotype Corsiva" pitchFamily="66" charset="0"/>
              </a:rPr>
              <a:t>ланцюг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танцювальних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номерів</a:t>
            </a:r>
            <a:r>
              <a:rPr lang="ru-RU" sz="4400" b="1" dirty="0" smtClean="0">
                <a:latin typeface="Monotype Corsiva" pitchFamily="66" charset="0"/>
              </a:rPr>
              <a:t>, часто </a:t>
            </a:r>
            <a:r>
              <a:rPr lang="ru-RU" sz="4400" b="1" dirty="0" err="1" smtClean="0">
                <a:latin typeface="Monotype Corsiva" pitchFamily="66" charset="0"/>
              </a:rPr>
              <a:t>вже</a:t>
            </a:r>
            <a:r>
              <a:rPr lang="ru-RU" sz="4400" b="1" dirty="0" smtClean="0">
                <a:latin typeface="Monotype Corsiva" pitchFamily="66" charset="0"/>
              </a:rPr>
              <a:t> не </a:t>
            </a:r>
            <a:r>
              <a:rPr lang="ru-RU" sz="4400" b="1" dirty="0" err="1" smtClean="0">
                <a:latin typeface="Monotype Corsiva" pitchFamily="66" charset="0"/>
              </a:rPr>
              <a:t>пов'язаних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змістом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ні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між</a:t>
            </a:r>
            <a:r>
              <a:rPr lang="ru-RU" sz="4400" b="1" dirty="0" smtClean="0">
                <a:latin typeface="Monotype Corsiva" pitchFamily="66" charset="0"/>
              </a:rPr>
              <a:t> собою, </a:t>
            </a:r>
            <a:r>
              <a:rPr lang="ru-RU" sz="4400" b="1" dirty="0" err="1" smtClean="0">
                <a:latin typeface="Monotype Corsiva" pitchFamily="66" charset="0"/>
              </a:rPr>
              <a:t>ні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з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Одеською</a:t>
            </a:r>
            <a:r>
              <a:rPr lang="ru-RU" sz="4400" b="1" dirty="0" smtClean="0">
                <a:latin typeface="Monotype Corsiva" pitchFamily="66" charset="0"/>
              </a:rPr>
              <a:t> оперною </a:t>
            </a:r>
            <a:r>
              <a:rPr lang="ru-RU" sz="4400" b="1" dirty="0" err="1" smtClean="0">
                <a:latin typeface="Monotype Corsiva" pitchFamily="66" charset="0"/>
              </a:rPr>
              <a:t>дією</a:t>
            </a:r>
            <a:r>
              <a:rPr lang="ru-RU" sz="4400" b="1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44034" name="Picture 2" descr="http://fakty.ictv.ua/public/images/gallery/2012/06/09/thumbnail-20120609185119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5096338" cy="4149081"/>
          </a:xfrm>
          <a:prstGeom prst="rect">
            <a:avLst/>
          </a:prstGeom>
          <a:noFill/>
        </p:spPr>
      </p:pic>
      <p:pic>
        <p:nvPicPr>
          <p:cNvPr id="44036" name="Picture 4" descr="http://fakty.ictv.ua/public/images/gallery/2012/11/06/thumbnail-20121106180159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52" y="2708921"/>
            <a:ext cx="5186348" cy="4149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3. Балет </a:t>
            </a:r>
            <a:r>
              <a:rPr lang="ru-RU" sz="4400" b="1" dirty="0" err="1" smtClean="0">
                <a:latin typeface="Monotype Corsiva" pitchFamily="66" charset="0"/>
              </a:rPr>
              <a:t>включався</a:t>
            </a:r>
            <a:r>
              <a:rPr lang="ru-RU" sz="4400" b="1" dirty="0" smtClean="0">
                <a:latin typeface="Monotype Corsiva" pitchFamily="66" charset="0"/>
              </a:rPr>
              <a:t> до опери на правах </a:t>
            </a:r>
            <a:r>
              <a:rPr lang="ru-RU" sz="4400" b="1" dirty="0" err="1" smtClean="0">
                <a:latin typeface="Monotype Corsiva" pitchFamily="66" charset="0"/>
              </a:rPr>
              <a:t>танцювальної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інтермедії</a:t>
            </a:r>
            <a:r>
              <a:rPr lang="ru-RU" sz="4400" b="1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43010" name="Picture 2" descr="http://s15.radikal.ru/i189/1012/12/070bda713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595440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4. Балет </a:t>
            </a:r>
            <a:r>
              <a:rPr lang="ru-RU" sz="4800" b="1" dirty="0" err="1" smtClean="0">
                <a:latin typeface="Monotype Corsiva" pitchFamily="66" charset="0"/>
              </a:rPr>
              <a:t>чи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</a:rPr>
              <a:t>пантоміма</a:t>
            </a:r>
            <a:r>
              <a:rPr lang="ru-RU" sz="4800" b="1" dirty="0" smtClean="0">
                <a:latin typeface="Monotype Corsiva" pitchFamily="66" charset="0"/>
              </a:rPr>
              <a:t> коротко </a:t>
            </a:r>
            <a:r>
              <a:rPr lang="ru-RU" sz="4800" b="1" dirty="0" err="1" smtClean="0">
                <a:latin typeface="Monotype Corsiva" pitchFamily="66" charset="0"/>
              </a:rPr>
              <a:t>повторювали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</a:rPr>
              <a:t>зміст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</a:rPr>
              <a:t>хіба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</a:rPr>
              <a:t>що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</a:rPr>
              <a:t>показаної</a:t>
            </a:r>
            <a:r>
              <a:rPr lang="ru-RU" sz="4800" b="1" dirty="0" smtClean="0">
                <a:latin typeface="Monotype Corsiva" pitchFamily="66" charset="0"/>
              </a:rPr>
              <a:t> опери.</a:t>
            </a:r>
          </a:p>
        </p:txBody>
      </p:sp>
      <p:pic>
        <p:nvPicPr>
          <p:cNvPr id="3" name="Picture 4" descr="http://4.bp.blogspot.com/-knyKNonPKCU/UNRH8E4AGNI/AAAAAAAACiw/xWLXhRKykwU/s1600/IMG_877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69458"/>
            <a:ext cx="6480720" cy="468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5. Балет </a:t>
            </a:r>
            <a:r>
              <a:rPr lang="ru-RU" sz="4800" b="1" dirty="0" err="1" smtClean="0">
                <a:latin typeface="Monotype Corsiva" pitchFamily="66" charset="0"/>
              </a:rPr>
              <a:t>ставився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</a:rPr>
              <a:t>поруч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</a:rPr>
              <a:t>із</a:t>
            </a:r>
            <a:r>
              <a:rPr lang="ru-RU" sz="4800" b="1" dirty="0" smtClean="0">
                <a:latin typeface="Monotype Corsiva" pitchFamily="66" charset="0"/>
              </a:rPr>
              <a:t> оперою.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0962" name="Picture 2" descr="http://tanci.org/wp-content/uploads/2012/10/%D0%BF%D0%B0%D0%B2%D1%96%D0%BB%D1%8C%D0%B9%D0%BB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021288" cy="602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0"/>
            <a:ext cx="64733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atin typeface="+mj-lt"/>
              </a:rPr>
              <a:t>  </a:t>
            </a:r>
            <a:r>
              <a:rPr lang="ru-RU" sz="6000" b="1" dirty="0" err="1" smtClean="0">
                <a:latin typeface="+mj-lt"/>
              </a:rPr>
              <a:t>Спеціальний</a:t>
            </a:r>
            <a:r>
              <a:rPr lang="ru-RU" sz="6000" b="1" dirty="0" smtClean="0">
                <a:latin typeface="+mj-lt"/>
              </a:rPr>
              <a:t> </a:t>
            </a:r>
            <a:r>
              <a:rPr lang="ru-RU" sz="6000" b="1" dirty="0" err="1" smtClean="0">
                <a:latin typeface="+mj-lt"/>
              </a:rPr>
              <a:t>одяг</a:t>
            </a:r>
            <a:endParaRPr lang="ru-RU" sz="60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196752"/>
            <a:ext cx="44279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i="1" u="sng" dirty="0" smtClean="0">
                <a:latin typeface="Constantia" pitchFamily="18" charset="0"/>
              </a:rPr>
              <a:t>Пачка - </a:t>
            </a:r>
            <a:r>
              <a:rPr lang="ru-RU" sz="4400" b="1" dirty="0" err="1" smtClean="0">
                <a:latin typeface="Constantia" pitchFamily="18" charset="0"/>
              </a:rPr>
              <a:t>жорстка</a:t>
            </a:r>
            <a:r>
              <a:rPr lang="ru-RU" sz="4400" b="1" dirty="0" smtClean="0">
                <a:latin typeface="Constantia" pitchFamily="18" charset="0"/>
              </a:rPr>
              <a:t> </a:t>
            </a:r>
            <a:r>
              <a:rPr lang="ru-RU" sz="4400" b="1" dirty="0" err="1" smtClean="0">
                <a:latin typeface="Constantia" pitchFamily="18" charset="0"/>
              </a:rPr>
              <a:t>спідниця</a:t>
            </a:r>
            <a:r>
              <a:rPr lang="ru-RU" sz="4400" b="1" dirty="0" smtClean="0">
                <a:latin typeface="Constantia" pitchFamily="18" charset="0"/>
              </a:rPr>
              <a:t>, </a:t>
            </a:r>
            <a:r>
              <a:rPr lang="ru-RU" sz="4400" b="1" dirty="0" err="1" smtClean="0">
                <a:latin typeface="Constantia" pitchFamily="18" charset="0"/>
              </a:rPr>
              <a:t>використову-вана</a:t>
            </a:r>
            <a:r>
              <a:rPr lang="ru-RU" sz="4400" b="1" dirty="0" smtClean="0">
                <a:latin typeface="Constantia" pitchFamily="18" charset="0"/>
              </a:rPr>
              <a:t> в </a:t>
            </a:r>
            <a:r>
              <a:rPr lang="ru-RU" sz="4400" b="1" dirty="0" err="1" smtClean="0">
                <a:latin typeface="Constantia" pitchFamily="18" charset="0"/>
              </a:rPr>
              <a:t>балеті</a:t>
            </a:r>
            <a:r>
              <a:rPr lang="ru-RU" sz="4400" b="1" dirty="0" smtClean="0">
                <a:latin typeface="Constantia" pitchFamily="18" charset="0"/>
              </a:rPr>
              <a:t> для </a:t>
            </a:r>
            <a:r>
              <a:rPr lang="ru-RU" sz="4400" b="1" dirty="0" err="1" smtClean="0">
                <a:latin typeface="Constantia" pitchFamily="18" charset="0"/>
              </a:rPr>
              <a:t>танцівниць</a:t>
            </a:r>
            <a:r>
              <a:rPr lang="ru-RU" sz="4400" b="1" dirty="0" smtClean="0">
                <a:latin typeface="Constantia" pitchFamily="18" charset="0"/>
              </a:rPr>
              <a:t>.</a:t>
            </a:r>
          </a:p>
        </p:txBody>
      </p:sp>
      <p:pic>
        <p:nvPicPr>
          <p:cNvPr id="4098" name="Picture 2" descr="http://st2-fashiony.ru/pic/style/pic/25794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762500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200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Constantia" pitchFamily="18" charset="0"/>
              </a:rPr>
              <a:t>Перша пачка </a:t>
            </a:r>
            <a:r>
              <a:rPr lang="ru-RU" sz="2800" b="1" dirty="0" err="1" smtClean="0">
                <a:latin typeface="Constantia" pitchFamily="18" charset="0"/>
              </a:rPr>
              <a:t>була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зроблена</a:t>
            </a:r>
            <a:r>
              <a:rPr lang="ru-RU" sz="2800" b="1" dirty="0" smtClean="0">
                <a:latin typeface="Constantia" pitchFamily="18" charset="0"/>
              </a:rPr>
              <a:t> в 1839 для </a:t>
            </a:r>
            <a:r>
              <a:rPr lang="ru-RU" sz="2800" b="1" dirty="0" err="1" smtClean="0">
                <a:latin typeface="Constantia" pitchFamily="18" charset="0"/>
              </a:rPr>
              <a:t>Марії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Тальоні</a:t>
            </a:r>
            <a:r>
              <a:rPr lang="ru-RU" sz="2800" b="1" dirty="0" smtClean="0">
                <a:latin typeface="Constantia" pitchFamily="18" charset="0"/>
              </a:rPr>
              <a:t> по </a:t>
            </a:r>
            <a:r>
              <a:rPr lang="ru-RU" sz="2800" b="1" dirty="0" err="1" smtClean="0">
                <a:latin typeface="Constantia" pitchFamily="18" charset="0"/>
              </a:rPr>
              <a:t>малюнку</a:t>
            </a:r>
            <a:r>
              <a:rPr lang="ru-RU" sz="2800" b="1" dirty="0" smtClean="0">
                <a:latin typeface="Constantia" pitchFamily="18" charset="0"/>
              </a:rPr>
              <a:t> художника Ежен </a:t>
            </a:r>
            <a:r>
              <a:rPr lang="ru-RU" sz="2800" b="1" dirty="0" err="1" smtClean="0">
                <a:latin typeface="Constantia" pitchFamily="18" charset="0"/>
              </a:rPr>
              <a:t>Ламі</a:t>
            </a:r>
            <a:r>
              <a:rPr lang="ru-RU" sz="2800" b="1" dirty="0" smtClean="0">
                <a:latin typeface="Constantia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Constantia" pitchFamily="18" charset="0"/>
              </a:rPr>
              <a:t>Стиль </a:t>
            </a:r>
            <a:r>
              <a:rPr lang="ru-RU" sz="2800" b="1" dirty="0" err="1" smtClean="0">
                <a:latin typeface="Constantia" pitchFamily="18" charset="0"/>
              </a:rPr>
              <a:t>і</a:t>
            </a:r>
            <a:r>
              <a:rPr lang="ru-RU" sz="2800" b="1" dirty="0" smtClean="0">
                <a:latin typeface="Constantia" pitchFamily="18" charset="0"/>
              </a:rPr>
              <a:t> форма пачки </a:t>
            </a:r>
            <a:r>
              <a:rPr lang="ru-RU" sz="2800" b="1" dirty="0" err="1" smtClean="0">
                <a:latin typeface="Constantia" pitchFamily="18" charset="0"/>
              </a:rPr>
              <a:t>з</a:t>
            </a:r>
            <a:r>
              <a:rPr lang="ru-RU" sz="2800" b="1" dirty="0" smtClean="0">
                <a:latin typeface="Constantia" pitchFamily="18" charset="0"/>
              </a:rPr>
              <a:t> часом </a:t>
            </a:r>
            <a:r>
              <a:rPr lang="ru-RU" sz="2800" b="1" dirty="0" err="1" smtClean="0">
                <a:latin typeface="Constantia" pitchFamily="18" charset="0"/>
              </a:rPr>
              <a:t>змінювалися</a:t>
            </a:r>
            <a:r>
              <a:rPr lang="ru-RU" sz="2800" b="1" dirty="0" smtClean="0">
                <a:latin typeface="Constantia" pitchFamily="18" charset="0"/>
              </a:rPr>
              <a:t>. В </a:t>
            </a:r>
            <a:r>
              <a:rPr lang="ru-RU" sz="2800" b="1" dirty="0" err="1" smtClean="0">
                <a:latin typeface="Constantia" pitchFamily="18" charset="0"/>
              </a:rPr>
              <a:t>кінці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en-US" sz="2800" b="1" dirty="0" smtClean="0">
                <a:latin typeface="Constantia" pitchFamily="18" charset="0"/>
              </a:rPr>
              <a:t>XIX </a:t>
            </a:r>
            <a:r>
              <a:rPr lang="ru-RU" sz="2800" b="1" dirty="0" err="1" smtClean="0">
                <a:latin typeface="Constantia" pitchFamily="18" charset="0"/>
              </a:rPr>
              <a:t>століття</a:t>
            </a:r>
            <a:r>
              <a:rPr lang="ru-RU" sz="2800" b="1" dirty="0" smtClean="0">
                <a:latin typeface="Constantia" pitchFamily="18" charset="0"/>
              </a:rPr>
              <a:t> пачка </a:t>
            </a:r>
            <a:r>
              <a:rPr lang="ru-RU" sz="2800" b="1" dirty="0" err="1" smtClean="0">
                <a:latin typeface="Constantia" pitchFamily="18" charset="0"/>
              </a:rPr>
              <a:t>Анни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Павлової</a:t>
            </a:r>
            <a:r>
              <a:rPr lang="ru-RU" sz="2800" b="1" dirty="0" smtClean="0">
                <a:latin typeface="Constantia" pitchFamily="18" charset="0"/>
              </a:rPr>
              <a:t> сильно </a:t>
            </a:r>
            <a:r>
              <a:rPr lang="ru-RU" sz="2800" b="1" dirty="0" err="1" smtClean="0">
                <a:latin typeface="Constantia" pitchFamily="18" charset="0"/>
              </a:rPr>
              <a:t>відрізнялася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від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сучасної</a:t>
            </a:r>
            <a:r>
              <a:rPr lang="ru-RU" sz="2800" b="1" dirty="0" smtClean="0">
                <a:latin typeface="Constantia" pitchFamily="18" charset="0"/>
              </a:rPr>
              <a:t>, вона </a:t>
            </a:r>
            <a:r>
              <a:rPr lang="ru-RU" sz="2800" b="1" dirty="0" err="1" smtClean="0">
                <a:latin typeface="Constantia" pitchFamily="18" charset="0"/>
              </a:rPr>
              <a:t>була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довшою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і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тоншою</a:t>
            </a:r>
            <a:r>
              <a:rPr lang="ru-RU" sz="2800" b="1" dirty="0" smtClean="0">
                <a:latin typeface="Constantia" pitchFamily="18" charset="0"/>
              </a:rPr>
              <a:t>. На початку 20 </a:t>
            </a:r>
            <a:r>
              <a:rPr lang="ru-RU" sz="2800" b="1" dirty="0" err="1" smtClean="0">
                <a:latin typeface="Constantia" pitchFamily="18" charset="0"/>
              </a:rPr>
              <a:t>століття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прийшла</a:t>
            </a:r>
            <a:r>
              <a:rPr lang="ru-RU" sz="2800" b="1" dirty="0" smtClean="0">
                <a:latin typeface="Constantia" pitchFamily="18" charset="0"/>
              </a:rPr>
              <a:t> мода на пачки, </a:t>
            </a:r>
            <a:r>
              <a:rPr lang="ru-RU" sz="2800" b="1" dirty="0" err="1" smtClean="0">
                <a:latin typeface="Constantia" pitchFamily="18" charset="0"/>
              </a:rPr>
              <a:t>прикрашені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пір'ям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і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коштовним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камінням</a:t>
            </a:r>
            <a:r>
              <a:rPr lang="ru-RU" sz="2800" b="1" dirty="0" smtClean="0">
                <a:latin typeface="Constantia" pitchFamily="18" charset="0"/>
              </a:rPr>
              <a:t>. У </a:t>
            </a:r>
            <a:r>
              <a:rPr lang="ru-RU" sz="2800" b="1" dirty="0" err="1" smtClean="0">
                <a:latin typeface="Constantia" pitchFamily="18" charset="0"/>
              </a:rPr>
              <a:t>радянський</a:t>
            </a:r>
            <a:r>
              <a:rPr lang="ru-RU" sz="2800" b="1" dirty="0" smtClean="0">
                <a:latin typeface="Constantia" pitchFamily="18" charset="0"/>
              </a:rPr>
              <a:t> час пачка стала короткою </a:t>
            </a:r>
            <a:r>
              <a:rPr lang="ru-RU" sz="2800" b="1" dirty="0" err="1" smtClean="0">
                <a:latin typeface="Constantia" pitchFamily="18" charset="0"/>
              </a:rPr>
              <a:t>і</a:t>
            </a:r>
            <a:r>
              <a:rPr lang="ru-RU" sz="2800" b="1" dirty="0" smtClean="0">
                <a:latin typeface="Constantia" pitchFamily="18" charset="0"/>
              </a:rPr>
              <a:t> широкою.</a:t>
            </a:r>
          </a:p>
        </p:txBody>
      </p:sp>
      <p:pic>
        <p:nvPicPr>
          <p:cNvPr id="47106" name="Picture 2" descr="http://balet-v-teatre.ru/uploads/baletnaja-pachka/foto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5" y="836712"/>
            <a:ext cx="3933825" cy="5334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42852"/>
            <a:ext cx="8245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onstantia" pitchFamily="18" charset="0"/>
              </a:rPr>
              <a:t> </a:t>
            </a:r>
            <a:r>
              <a:rPr lang="ru-RU" sz="4400" b="1" dirty="0" err="1" smtClean="0">
                <a:latin typeface="Constantia" pitchFamily="18" charset="0"/>
              </a:rPr>
              <a:t>Спеціальне</a:t>
            </a:r>
            <a:r>
              <a:rPr lang="ru-RU" sz="4400" b="1" dirty="0" smtClean="0">
                <a:latin typeface="Constantia" pitchFamily="18" charset="0"/>
              </a:rPr>
              <a:t> </a:t>
            </a:r>
            <a:r>
              <a:rPr lang="ru-RU" sz="4400" b="1" dirty="0" err="1" smtClean="0">
                <a:latin typeface="Constantia" pitchFamily="18" charset="0"/>
              </a:rPr>
              <a:t>взуття</a:t>
            </a:r>
            <a:r>
              <a:rPr lang="ru-RU" sz="4400" b="1" dirty="0" smtClean="0">
                <a:latin typeface="Constantia" pitchFamily="18" charset="0"/>
              </a:rPr>
              <a:t> </a:t>
            </a:r>
            <a:r>
              <a:rPr lang="ru-RU" sz="4400" b="1" dirty="0" err="1" smtClean="0">
                <a:latin typeface="Constantia" pitchFamily="18" charset="0"/>
              </a:rPr>
              <a:t>балерини</a:t>
            </a:r>
            <a:endParaRPr lang="ru-RU" sz="4400" b="1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5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 smtClean="0">
                <a:latin typeface="Constantia" pitchFamily="18" charset="0"/>
              </a:rPr>
              <a:t>Пуанти</a:t>
            </a:r>
            <a:r>
              <a:rPr lang="ru-RU" sz="3600" b="1" dirty="0" smtClean="0">
                <a:latin typeface="Constantia" pitchFamily="18" charset="0"/>
              </a:rPr>
              <a:t> </a:t>
            </a:r>
            <a:r>
              <a:rPr lang="ru-RU" sz="2800" dirty="0" smtClean="0">
                <a:latin typeface="Constantia" pitchFamily="18" charset="0"/>
              </a:rPr>
              <a:t>- </a:t>
            </a:r>
            <a:r>
              <a:rPr lang="ru-RU" sz="2800" dirty="0" err="1" smtClean="0">
                <a:latin typeface="Constantia" pitchFamily="18" charset="0"/>
              </a:rPr>
              <a:t>спеціальне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взуття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балерини</a:t>
            </a:r>
            <a:r>
              <a:rPr lang="ru-RU" sz="2800" dirty="0" smtClean="0">
                <a:latin typeface="Constantia" pitchFamily="18" charset="0"/>
              </a:rPr>
              <a:t>, яка </a:t>
            </a:r>
            <a:r>
              <a:rPr lang="ru-RU" sz="2800" dirty="0" err="1" smtClean="0">
                <a:latin typeface="Constantia" pitchFamily="18" charset="0"/>
              </a:rPr>
              <a:t>дозволяє</a:t>
            </a:r>
            <a:r>
              <a:rPr lang="ru-RU" sz="2800" dirty="0" smtClean="0">
                <a:latin typeface="Constantia" pitchFamily="18" charset="0"/>
              </a:rPr>
              <a:t> стати на </a:t>
            </a:r>
            <a:r>
              <a:rPr lang="ru-RU" sz="2800" dirty="0" err="1" smtClean="0">
                <a:latin typeface="Constantia" pitchFamily="18" charset="0"/>
              </a:rPr>
              <a:t>полупальци</a:t>
            </a:r>
            <a:r>
              <a:rPr lang="ru-RU" sz="2800" dirty="0" smtClean="0">
                <a:latin typeface="Constantia" pitchFamily="18" charset="0"/>
              </a:rPr>
              <a:t>, походить </a:t>
            </a:r>
            <a:r>
              <a:rPr lang="ru-RU" sz="2800" dirty="0" err="1" smtClean="0">
                <a:latin typeface="Constantia" pitchFamily="18" charset="0"/>
              </a:rPr>
              <a:t>від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французького</a:t>
            </a:r>
            <a:r>
              <a:rPr lang="ru-RU" sz="2800" dirty="0" smtClean="0">
                <a:latin typeface="Constantia" pitchFamily="18" charset="0"/>
              </a:rPr>
              <a:t> «</a:t>
            </a:r>
            <a:r>
              <a:rPr lang="ru-RU" sz="2800" dirty="0" err="1" smtClean="0">
                <a:latin typeface="Constantia" pitchFamily="18" charset="0"/>
              </a:rPr>
              <a:t>кінчик</a:t>
            </a:r>
            <a:r>
              <a:rPr lang="ru-RU" sz="2800" dirty="0" smtClean="0">
                <a:latin typeface="Constantia" pitchFamily="18" charset="0"/>
              </a:rPr>
              <a:t>». </a:t>
            </a:r>
          </a:p>
        </p:txBody>
      </p:sp>
      <p:pic>
        <p:nvPicPr>
          <p:cNvPr id="4098" name="Picture 2" descr="http://probalet.info/wp-content/uploads/2010/06/x_3a3b33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79"/>
            <a:ext cx="6012160" cy="450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48142"/>
            <a:ext cx="3275856" cy="490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0"/>
            <a:ext cx="47880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err="1" smtClean="0">
                <a:latin typeface="Constantia" pitchFamily="18" charset="0"/>
              </a:rPr>
              <a:t>Французькі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балерини</a:t>
            </a:r>
            <a:r>
              <a:rPr lang="ru-RU" sz="3200" b="1" dirty="0" smtClean="0">
                <a:latin typeface="Constantia" pitchFamily="18" charset="0"/>
              </a:rPr>
              <a:t> могли </a:t>
            </a:r>
            <a:r>
              <a:rPr lang="ru-RU" sz="3200" b="1" dirty="0" err="1" smtClean="0">
                <a:latin typeface="Constantia" pitchFamily="18" charset="0"/>
              </a:rPr>
              <a:t>похвалитися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тим</a:t>
            </a:r>
            <a:r>
              <a:rPr lang="ru-RU" sz="3200" b="1" dirty="0" smtClean="0">
                <a:latin typeface="Constantia" pitchFamily="18" charset="0"/>
              </a:rPr>
              <a:t>, </a:t>
            </a:r>
            <a:r>
              <a:rPr lang="ru-RU" sz="3200" b="1" dirty="0" err="1" smtClean="0">
                <a:latin typeface="Constantia" pitchFamily="18" charset="0"/>
              </a:rPr>
              <a:t>що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вміли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ставати</a:t>
            </a:r>
            <a:r>
              <a:rPr lang="ru-RU" sz="3200" b="1" dirty="0" smtClean="0">
                <a:latin typeface="Constantia" pitchFamily="18" charset="0"/>
              </a:rPr>
              <a:t> на </a:t>
            </a:r>
            <a:r>
              <a:rPr lang="ru-RU" sz="3200" b="1" dirty="0" err="1" smtClean="0">
                <a:latin typeface="Constantia" pitchFamily="18" charset="0"/>
              </a:rPr>
              <a:t>кінчики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пальців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і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виконувати</a:t>
            </a:r>
            <a:r>
              <a:rPr lang="ru-RU" sz="3200" b="1" dirty="0" smtClean="0">
                <a:latin typeface="Constantia" pitchFamily="18" charset="0"/>
              </a:rPr>
              <a:t> при </a:t>
            </a:r>
            <a:r>
              <a:rPr lang="ru-RU" sz="3200" b="1" dirty="0" err="1" smtClean="0">
                <a:latin typeface="Constantia" pitchFamily="18" charset="0"/>
              </a:rPr>
              <a:t>цьому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складні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елементи</a:t>
            </a:r>
            <a:r>
              <a:rPr lang="ru-RU" sz="3200" b="1" dirty="0" smtClean="0">
                <a:latin typeface="Constantia" pitchFamily="18" charset="0"/>
              </a:rPr>
              <a:t>. Для </a:t>
            </a:r>
            <a:r>
              <a:rPr lang="ru-RU" sz="3200" b="1" dirty="0" err="1" smtClean="0">
                <a:latin typeface="Constantia" pitchFamily="18" charset="0"/>
              </a:rPr>
              <a:t>полегшення</a:t>
            </a:r>
            <a:r>
              <a:rPr lang="ru-RU" sz="3200" b="1" dirty="0" smtClean="0">
                <a:latin typeface="Constantia" pitchFamily="18" charset="0"/>
              </a:rPr>
              <a:t> такого </a:t>
            </a:r>
            <a:r>
              <a:rPr lang="ru-RU" sz="3200" b="1" dirty="0" err="1" smtClean="0">
                <a:latin typeface="Constantia" pitchFamily="18" charset="0"/>
              </a:rPr>
              <a:t>танцю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і</a:t>
            </a:r>
            <a:r>
              <a:rPr lang="ru-RU" sz="3200" b="1" dirty="0" smtClean="0">
                <a:latin typeface="Constantia" pitchFamily="18" charset="0"/>
              </a:rPr>
              <a:t> стали </a:t>
            </a:r>
            <a:r>
              <a:rPr lang="ru-RU" sz="3200" b="1" dirty="0" err="1" smtClean="0">
                <a:latin typeface="Constantia" pitchFamily="18" charset="0"/>
              </a:rPr>
              <a:t>використовуватися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пуанти</a:t>
            </a:r>
            <a:r>
              <a:rPr lang="ru-RU" sz="3200" b="1" dirty="0" smtClean="0">
                <a:latin typeface="Constantia" pitchFamily="18" charset="0"/>
              </a:rPr>
              <a:t>, </a:t>
            </a:r>
            <a:r>
              <a:rPr lang="ru-RU" sz="3200" b="1" dirty="0" err="1" smtClean="0">
                <a:latin typeface="Constantia" pitchFamily="18" charset="0"/>
              </a:rPr>
              <a:t>які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закріплювали</a:t>
            </a:r>
            <a:r>
              <a:rPr lang="ru-RU" sz="3200" b="1" dirty="0" smtClean="0">
                <a:latin typeface="Constantia" pitchFamily="18" charset="0"/>
              </a:rPr>
              <a:t> ногу </a:t>
            </a:r>
            <a:r>
              <a:rPr lang="ru-RU" sz="3200" b="1" dirty="0" err="1" smtClean="0">
                <a:latin typeface="Constantia" pitchFamily="18" charset="0"/>
              </a:rPr>
              <a:t>і</a:t>
            </a:r>
            <a:r>
              <a:rPr lang="ru-RU" sz="3200" b="1" dirty="0" smtClean="0">
                <a:latin typeface="Constantia" pitchFamily="18" charset="0"/>
              </a:rPr>
              <a:t> дозволяли </a:t>
            </a:r>
            <a:r>
              <a:rPr lang="ru-RU" sz="3200" b="1" dirty="0" err="1" smtClean="0">
                <a:latin typeface="Constantia" pitchFamily="18" charset="0"/>
              </a:rPr>
              <a:t>балерині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зберігати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latin typeface="Constantia" pitchFamily="18" charset="0"/>
              </a:rPr>
              <a:t>рівновагу</a:t>
            </a:r>
            <a:r>
              <a:rPr lang="ru-RU" sz="3200" dirty="0" smtClean="0">
                <a:latin typeface="Constantia" pitchFamily="18" charset="0"/>
              </a:rPr>
              <a:t>.</a:t>
            </a:r>
            <a:endParaRPr lang="ru-RU" sz="3200" dirty="0"/>
          </a:p>
        </p:txBody>
      </p:sp>
      <p:pic>
        <p:nvPicPr>
          <p:cNvPr id="1026" name="Picture 2" descr="http://svtbal.ru/wp-content/uploads/2011/12/9ce9d16ef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Через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терни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зірок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052736"/>
            <a:ext cx="41433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Constantia" pitchFamily="18" charset="0"/>
              </a:rPr>
              <a:t>Балет </a:t>
            </a:r>
            <a:r>
              <a:rPr lang="ru-RU" sz="2400" b="1" dirty="0" err="1" smtClean="0">
                <a:latin typeface="Constantia" pitchFamily="18" charset="0"/>
              </a:rPr>
              <a:t>красивий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і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складний</a:t>
            </a:r>
            <a:r>
              <a:rPr lang="ru-RU" sz="2400" b="1" dirty="0" smtClean="0">
                <a:latin typeface="Constantia" pitchFamily="18" charset="0"/>
              </a:rPr>
              <a:t> вид </a:t>
            </a:r>
            <a:r>
              <a:rPr lang="ru-RU" sz="2400" b="1" dirty="0" err="1" smtClean="0">
                <a:latin typeface="Constantia" pitchFamily="18" charset="0"/>
              </a:rPr>
              <a:t>мистецтва</a:t>
            </a:r>
            <a:r>
              <a:rPr lang="ru-RU" sz="2400" b="1" dirty="0" smtClean="0">
                <a:latin typeface="Constantia" pitchFamily="18" charset="0"/>
              </a:rPr>
              <a:t>, </a:t>
            </a:r>
            <a:r>
              <a:rPr lang="ru-RU" sz="2400" b="1" dirty="0" err="1" smtClean="0">
                <a:latin typeface="Constantia" pitchFamily="18" charset="0"/>
              </a:rPr>
              <a:t>який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вимагає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від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артистів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величезно</a:t>
            </a:r>
            <a:r>
              <a:rPr lang="uk-UA" sz="2400" b="1" dirty="0" smtClean="0">
                <a:latin typeface="Constantia" pitchFamily="18" charset="0"/>
              </a:rPr>
              <a:t>ї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титанічної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і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наполегливої</a:t>
            </a:r>
            <a:r>
              <a:rPr lang="ru-RU" sz="2400" b="1" dirty="0" smtClean="0">
                <a:latin typeface="Constantia" pitchFamily="18" charset="0"/>
              </a:rPr>
              <a:t> ​​</a:t>
            </a:r>
            <a:r>
              <a:rPr lang="ru-RU" sz="2400" b="1" dirty="0" err="1" smtClean="0">
                <a:latin typeface="Constantia" pitchFamily="18" charset="0"/>
              </a:rPr>
              <a:t>праці</a:t>
            </a:r>
            <a:r>
              <a:rPr lang="ru-RU" sz="2400" b="1" dirty="0" smtClean="0">
                <a:latin typeface="Constantia" pitchFamily="18" charset="0"/>
              </a:rPr>
              <a:t>. </a:t>
            </a:r>
            <a:r>
              <a:rPr lang="ru-RU" sz="2400" b="1" dirty="0" err="1" smtClean="0">
                <a:latin typeface="Constantia" pitchFamily="18" charset="0"/>
              </a:rPr>
              <a:t>Займатися</a:t>
            </a:r>
            <a:r>
              <a:rPr lang="ru-RU" sz="2400" b="1" dirty="0" smtClean="0">
                <a:latin typeface="Constantia" pitchFamily="18" charset="0"/>
              </a:rPr>
              <a:t> балетом </a:t>
            </a:r>
            <a:r>
              <a:rPr lang="ru-RU" sz="2400" b="1" dirty="0" err="1" smtClean="0">
                <a:latin typeface="Constantia" pitchFamily="18" charset="0"/>
              </a:rPr>
              <a:t>починають</a:t>
            </a:r>
            <a:r>
              <a:rPr lang="ru-RU" sz="2400" b="1" dirty="0" smtClean="0">
                <a:latin typeface="Constantia" pitchFamily="18" charset="0"/>
              </a:rPr>
              <a:t> з </a:t>
            </a:r>
            <a:r>
              <a:rPr lang="ru-RU" sz="2400" b="1" dirty="0" err="1" smtClean="0">
                <a:latin typeface="Constantia" pitchFamily="18" charset="0"/>
              </a:rPr>
              <a:t>дитинства</a:t>
            </a:r>
            <a:r>
              <a:rPr lang="ru-RU" sz="2400" b="1" dirty="0" smtClean="0">
                <a:latin typeface="Constantia" pitchFamily="18" charset="0"/>
              </a:rPr>
              <a:t>.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8" name="Рисунок 7" descr="j02022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08720"/>
            <a:ext cx="469143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413995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005064"/>
            <a:ext cx="5076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>
                <a:latin typeface="Constantia" pitchFamily="18" charset="0"/>
              </a:rPr>
              <a:t>Щоденні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репетиції</a:t>
            </a:r>
            <a:r>
              <a:rPr lang="ru-RU" sz="2800" b="1" dirty="0" smtClean="0">
                <a:latin typeface="Constantia" pitchFamily="18" charset="0"/>
              </a:rPr>
              <a:t>, </a:t>
            </a:r>
            <a:r>
              <a:rPr lang="ru-RU" sz="2800" b="1" dirty="0" err="1" smtClean="0">
                <a:latin typeface="Constantia" pitchFamily="18" charset="0"/>
              </a:rPr>
              <a:t>вправи</a:t>
            </a:r>
            <a:r>
              <a:rPr lang="ru-RU" sz="2800" b="1" dirty="0" smtClean="0">
                <a:latin typeface="Constantia" pitchFamily="18" charset="0"/>
              </a:rPr>
              <a:t> на </a:t>
            </a:r>
            <a:r>
              <a:rPr lang="ru-RU" sz="2800" b="1" dirty="0" err="1" smtClean="0">
                <a:latin typeface="Constantia" pitchFamily="18" charset="0"/>
              </a:rPr>
              <a:t>розтяжку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забирають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багато</a:t>
            </a:r>
            <a:r>
              <a:rPr lang="ru-RU" sz="2800" b="1" dirty="0" smtClean="0">
                <a:latin typeface="Constantia" pitchFamily="18" charset="0"/>
              </a:rPr>
              <a:t> часу. </a:t>
            </a:r>
            <a:r>
              <a:rPr lang="ru-RU" sz="2800" b="1" dirty="0" err="1" smtClean="0">
                <a:latin typeface="Constantia" pitchFamily="18" charset="0"/>
              </a:rPr>
              <a:t>Ті</a:t>
            </a:r>
            <a:r>
              <a:rPr lang="ru-RU" sz="2800" b="1" dirty="0" smtClean="0">
                <a:latin typeface="Constantia" pitchFamily="18" charset="0"/>
              </a:rPr>
              <a:t>, </a:t>
            </a:r>
            <a:r>
              <a:rPr lang="ru-RU" sz="2800" b="1" dirty="0" err="1" smtClean="0">
                <a:latin typeface="Constantia" pitchFamily="18" charset="0"/>
              </a:rPr>
              <a:t>хто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прирікає</a:t>
            </a:r>
            <a:r>
              <a:rPr lang="ru-RU" sz="2800" b="1" dirty="0" smtClean="0">
                <a:latin typeface="Constantia" pitchFamily="18" charset="0"/>
              </a:rPr>
              <a:t> себе на </a:t>
            </a:r>
            <a:r>
              <a:rPr lang="ru-RU" sz="2800" b="1" dirty="0" err="1" smtClean="0">
                <a:latin typeface="Constantia" pitchFamily="18" charset="0"/>
              </a:rPr>
              <a:t>таку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працю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присвячують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цій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справі</a:t>
            </a:r>
            <a:r>
              <a:rPr lang="ru-RU" sz="2800" b="1" dirty="0" smtClean="0">
                <a:latin typeface="Constantia" pitchFamily="18" charset="0"/>
              </a:rPr>
              <a:t> все </a:t>
            </a:r>
            <a:r>
              <a:rPr lang="ru-RU" sz="2800" b="1" dirty="0" err="1" smtClean="0">
                <a:latin typeface="Constantia" pitchFamily="18" charset="0"/>
              </a:rPr>
              <a:t>своє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життя</a:t>
            </a:r>
            <a:r>
              <a:rPr lang="ru-RU" sz="2800" b="1" dirty="0" smtClean="0">
                <a:latin typeface="Constantia" pitchFamily="18" charset="0"/>
              </a:rPr>
              <a:t>.</a:t>
            </a:r>
            <a:endParaRPr lang="ru-RU" sz="2800" b="1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980728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</a:t>
            </a:r>
          </a:p>
          <a:p>
            <a:pPr algn="ctr"/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увагу!!! </a:t>
            </a:r>
          </a:p>
          <a:p>
            <a:pPr algn="ctr"/>
            <a:r>
              <a:rPr lang="uk-UA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☻☻☻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75963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Балет —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натхненна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пластика,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втілення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думки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русі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духовного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тілесному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9940" name="Picture 4" descr="http://s1.ipicture.ru/uploads/20121008/hs2yWLP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90724"/>
            <a:ext cx="7153275" cy="4867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1714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БАЛЕТ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(від </a:t>
            </a:r>
            <a:r>
              <a:rPr lang="uk-UA" sz="2400" b="1" dirty="0" err="1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фр</a:t>
            </a:r>
            <a:r>
              <a:rPr lang="uk-UA" sz="2400" b="1" dirty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uk-UA" sz="2400" b="1" i="1" dirty="0" err="1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balleto</a:t>
            </a:r>
            <a:r>
              <a:rPr lang="uk-UA" sz="2400" b="1" dirty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і лат. </a:t>
            </a:r>
            <a:r>
              <a:rPr lang="uk-UA" sz="2400" b="1" i="1" dirty="0" err="1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ballo</a:t>
            </a:r>
            <a:r>
              <a:rPr lang="uk-UA" sz="2400" b="1" dirty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– танцюю)  </a:t>
            </a:r>
            <a:r>
              <a:rPr lang="uk-UA" sz="2400" b="1" dirty="0">
                <a:solidFill>
                  <a:prstClr val="black"/>
                </a:solidFill>
                <a:latin typeface="+mj-lt"/>
                <a:ea typeface="Times New Roman" pitchFamily="18" charset="0"/>
                <a:cs typeface="Calibri"/>
              </a:rPr>
              <a:t>̶</a:t>
            </a:r>
            <a:r>
              <a:rPr lang="uk-UA" sz="2400" b="1" dirty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 вид театрально-музичного мистецтва, де художній образ створюється за допомогою хореографії, танцювально-пластичної мови. </a:t>
            </a:r>
          </a:p>
        </p:txBody>
      </p:sp>
      <p:pic>
        <p:nvPicPr>
          <p:cNvPr id="23554" name="Picture 2" descr="http://selfire.com/wp-content/uploads/2008/05/balle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03251"/>
            <a:ext cx="6840760" cy="5054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231310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0"/>
            <a:ext cx="4932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prstClr val="black"/>
                </a:solidFill>
                <a:latin typeface="+mj-lt"/>
              </a:rPr>
              <a:t>Виник  у Північній Італії в епоху Відродження (XVI ст.). Першим балетним спектаклем-виставою став комедійний балет королеви Катерини Медичі «</a:t>
            </a:r>
            <a:r>
              <a:rPr lang="uk-UA" sz="2400" b="1" dirty="0" err="1" smtClean="0">
                <a:solidFill>
                  <a:prstClr val="black"/>
                </a:solidFill>
                <a:latin typeface="+mj-lt"/>
              </a:rPr>
              <a:t>Цирцея</a:t>
            </a:r>
            <a:r>
              <a:rPr lang="uk-UA" sz="2400" b="1" dirty="0" smtClean="0">
                <a:solidFill>
                  <a:prstClr val="black"/>
                </a:solidFill>
                <a:latin typeface="+mj-lt"/>
              </a:rPr>
              <a:t>»,  поставлений італійським балетмейстером </a:t>
            </a:r>
            <a:r>
              <a:rPr lang="uk-UA" sz="2400" b="1" dirty="0" err="1" smtClean="0">
                <a:solidFill>
                  <a:prstClr val="black"/>
                </a:solidFill>
                <a:latin typeface="+mj-lt"/>
              </a:rPr>
              <a:t>Бальтазаріні</a:t>
            </a:r>
            <a:r>
              <a:rPr lang="uk-UA" sz="24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400" b="1" dirty="0" err="1" smtClean="0">
                <a:solidFill>
                  <a:prstClr val="black"/>
                </a:solidFill>
                <a:latin typeface="+mj-lt"/>
              </a:rPr>
              <a:t>ді</a:t>
            </a:r>
            <a:r>
              <a:rPr lang="uk-UA" sz="24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400" b="1" dirty="0" err="1" smtClean="0">
                <a:solidFill>
                  <a:prstClr val="black"/>
                </a:solidFill>
                <a:latin typeface="+mj-lt"/>
              </a:rPr>
              <a:t>Бельджойозо</a:t>
            </a:r>
            <a:r>
              <a:rPr lang="uk-UA" sz="2400" b="1" dirty="0" smtClean="0">
                <a:solidFill>
                  <a:prstClr val="black"/>
                </a:solidFill>
                <a:latin typeface="+mj-lt"/>
              </a:rPr>
              <a:t>  в 1581 р. у Франції.</a:t>
            </a:r>
            <a:endParaRPr lang="ru-RU" sz="24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8916" name="Picture 4" descr="http://vinertyno.com/thumbs/2011_03_10_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5004048" cy="3573016"/>
          </a:xfrm>
          <a:prstGeom prst="rect">
            <a:avLst/>
          </a:prstGeom>
          <a:noFill/>
        </p:spPr>
      </p:pic>
      <p:pic>
        <p:nvPicPr>
          <p:cNvPr id="38918" name="Picture 6" descr="http://masters.donntu.edu.ua/2011/fimm/pavlovskaya/ind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48472" cy="69582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У 1661 році Людовік XIV на прізвисько Король-Сонце створив Королівську академію музики й танцю, а через 10 років  </a:t>
            </a:r>
            <a:r>
              <a:rPr lang="uk-UA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 pitchFamily="18" charset="0"/>
                <a:cs typeface="Calibri"/>
              </a:rPr>
              <a:t>̶</a:t>
            </a:r>
            <a:r>
              <a:rPr lang="uk-UA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Королівську академію музики. Директор академії, королівський учитель танців П’єр </a:t>
            </a:r>
            <a:r>
              <a:rPr lang="uk-UA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Бошан</a:t>
            </a:r>
            <a:r>
              <a:rPr lang="uk-UA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, визначив п’ять основних позицій класичного танцю.</a:t>
            </a:r>
            <a:endParaRPr lang="uk-UA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" descr="http://journal-parter.blog.tut.by/files/2011/10/IMG_6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09775"/>
            <a:ext cx="6948264" cy="4848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latin typeface="+mj-lt"/>
              </a:rPr>
              <a:t>Балет у Росії виник як придворне мистецтво за царя Олексія  Михайловича.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latin typeface="+mj-lt"/>
              </a:rPr>
              <a:t>8 лютого 1673 року була поставлена перша балетна вистава  </a:t>
            </a:r>
            <a:r>
              <a:rPr lang="uk-UA" sz="2400" b="1" dirty="0">
                <a:latin typeface="+mj-lt"/>
                <a:cs typeface="Calibri" pitchFamily="34" charset="0"/>
              </a:rPr>
              <a:t>̶</a:t>
            </a:r>
            <a:r>
              <a:rPr lang="uk-UA" sz="2400" b="1" dirty="0">
                <a:latin typeface="+mj-lt"/>
              </a:rPr>
              <a:t> «Балет про Орфея і </a:t>
            </a:r>
            <a:r>
              <a:rPr lang="uk-UA" sz="2400" b="1" dirty="0" err="1">
                <a:latin typeface="+mj-lt"/>
              </a:rPr>
              <a:t>Евридику</a:t>
            </a:r>
            <a:r>
              <a:rPr lang="uk-UA" sz="2400" b="1" dirty="0">
                <a:latin typeface="+mj-lt"/>
              </a:rPr>
              <a:t>». Це була лише чергова царська «забава», але він першим із </a:t>
            </a:r>
            <a:r>
              <a:rPr lang="uk-UA" sz="2400" b="1" dirty="0" smtClean="0">
                <a:latin typeface="+mj-lt"/>
              </a:rPr>
              <a:t>російських  </a:t>
            </a:r>
            <a:r>
              <a:rPr lang="uk-UA" sz="2400" b="1" dirty="0">
                <a:latin typeface="+mj-lt"/>
              </a:rPr>
              <a:t>царів увів </a:t>
            </a:r>
            <a:r>
              <a:rPr lang="uk-UA" sz="2400" b="1" dirty="0" smtClean="0">
                <a:latin typeface="+mj-lt"/>
              </a:rPr>
              <a:t>у </a:t>
            </a:r>
            <a:r>
              <a:rPr lang="uk-UA" sz="2400" b="1" dirty="0">
                <a:latin typeface="+mj-lt"/>
              </a:rPr>
              <a:t>штат свого двору нову посаду танцюриста. 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2739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91836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latin typeface="+mj-lt"/>
                <a:ea typeface="Calibri" pitchFamily="34" charset="0"/>
                <a:cs typeface="Times New Roman" pitchFamily="18" charset="0"/>
              </a:rPr>
              <a:t>У балетах минулого існувала ціла система умовних позначок. Якщо артист, приміром, проводив по своєму чолу ребром долоні, припускаючи, що в нього на голові корона, це означало «король»; склав хрестоподібно руки на грудях, виходить, «помер»; указав на підмізинний палець руки, де зазвичай носять обручку ̶ «прагну одружитися» або «одружений»; став робити руками хвилеподібні рухи, виходить, «приплив на кораблі» і так далі. Звісно, усі ці жести були зрозумілі лише балетмейстерам, артистам і купці балетоманів ̶ постійних відвідувачів балетів. </a:t>
            </a:r>
          </a:p>
        </p:txBody>
      </p:sp>
    </p:spTree>
    <p:extLst>
      <p:ext uri="{BB962C8B-B14F-4D97-AF65-F5344CB8AC3E}">
        <p14:creationId xmlns="" xmlns:p14="http://schemas.microsoft.com/office/powerpoint/2010/main" val="19676726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 18 </a:t>
            </a:r>
            <a:r>
              <a:rPr lang="ru-RU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сторіччі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балет </a:t>
            </a:r>
            <a:r>
              <a:rPr lang="ru-RU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існував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при </a:t>
            </a:r>
            <a:r>
              <a:rPr lang="ru-RU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опері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Але </a:t>
            </a:r>
            <a:r>
              <a:rPr lang="ru-RU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залежав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він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опери </a:t>
            </a:r>
            <a:r>
              <a:rPr lang="ru-RU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по-різному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</p:txBody>
      </p:sp>
      <p:pic>
        <p:nvPicPr>
          <p:cNvPr id="46082" name="Picture 2" descr="http://opera.odessa.ua/images/galleries/maxi/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15158"/>
            <a:ext cx="8136904" cy="534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1. </a:t>
            </a:r>
            <a:r>
              <a:rPr lang="ru-RU" sz="4400" b="1" dirty="0" err="1" smtClean="0">
                <a:latin typeface="Monotype Corsiva" pitchFamily="66" charset="0"/>
              </a:rPr>
              <a:t>Танцювальні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епізоди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продовжували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дію</a:t>
            </a:r>
            <a:r>
              <a:rPr lang="ru-RU" sz="4400" b="1" dirty="0" smtClean="0">
                <a:latin typeface="Monotype Corsiva" pitchFamily="66" charset="0"/>
              </a:rPr>
              <a:t> оперного спектаклю, </a:t>
            </a:r>
            <a:r>
              <a:rPr lang="ru-RU" sz="4400" b="1" dirty="0" err="1" smtClean="0">
                <a:latin typeface="Monotype Corsiva" pitchFamily="66" charset="0"/>
              </a:rPr>
              <a:t>були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складовою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цієї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дії</a:t>
            </a:r>
            <a:r>
              <a:rPr lang="ru-RU" sz="4400" b="1" dirty="0" smtClean="0">
                <a:latin typeface="Monotype Corsiva" pitchFamily="66" charset="0"/>
              </a:rPr>
              <a:t>, </a:t>
            </a:r>
            <a:r>
              <a:rPr lang="ru-RU" sz="4400" b="1" dirty="0" err="1" smtClean="0">
                <a:latin typeface="Monotype Corsiva" pitchFamily="66" charset="0"/>
              </a:rPr>
              <a:t>хоча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виконувалися</a:t>
            </a:r>
            <a:r>
              <a:rPr lang="ru-RU" sz="4400" b="1" dirty="0" smtClean="0">
                <a:latin typeface="Monotype Corsiva" pitchFamily="66" charset="0"/>
              </a:rPr>
              <a:t> не </a:t>
            </a:r>
            <a:r>
              <a:rPr lang="ru-RU" sz="4400" b="1" dirty="0" err="1" smtClean="0">
                <a:latin typeface="Monotype Corsiva" pitchFamily="66" charset="0"/>
              </a:rPr>
              <a:t>оперними</a:t>
            </a:r>
            <a:r>
              <a:rPr lang="ru-RU" sz="4400" b="1" dirty="0" smtClean="0">
                <a:latin typeface="Monotype Corsiva" pitchFamily="66" charset="0"/>
              </a:rPr>
              <a:t>, а </a:t>
            </a:r>
            <a:r>
              <a:rPr lang="ru-RU" sz="4400" b="1" dirty="0" err="1" smtClean="0">
                <a:latin typeface="Monotype Corsiva" pitchFamily="66" charset="0"/>
              </a:rPr>
              <a:t>балетними</a:t>
            </a:r>
            <a:r>
              <a:rPr lang="ru-RU" sz="4400" b="1" dirty="0" smtClean="0">
                <a:latin typeface="Monotype Corsiva" pitchFamily="66" charset="0"/>
              </a:rPr>
              <a:t> артистами. </a:t>
            </a:r>
          </a:p>
        </p:txBody>
      </p:sp>
      <p:pic>
        <p:nvPicPr>
          <p:cNvPr id="45060" name="Picture 4" descr="http://www.day.kiev.ua/sites/default/files/lebedine_ozero3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632" y="3284984"/>
            <a:ext cx="6090368" cy="3573016"/>
          </a:xfrm>
          <a:prstGeom prst="rect">
            <a:avLst/>
          </a:prstGeom>
          <a:noFill/>
        </p:spPr>
      </p:pic>
      <p:pic>
        <p:nvPicPr>
          <p:cNvPr id="45058" name="Picture 2" descr="http://4.bp.blogspot.com/-knyKNonPKCU/UNRH8E4AGNI/AAAAAAAACiw/xWLXhRKykwU/s1600/IMG_877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6383"/>
            <a:ext cx="4978321" cy="36016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560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2012-06-03T18:51:30Z</dcterms:created>
  <dcterms:modified xsi:type="dcterms:W3CDTF">2014-04-19T20:17:17Z</dcterms:modified>
</cp:coreProperties>
</file>