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58762C0-EE54-4E31-90C5-A15FF89E7DED}" type="datetimeFigureOut">
              <a:rPr lang="ru-RU" smtClean="0"/>
              <a:pPr/>
              <a:t>12.12.2013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9652A60-352B-438F-84CE-A9E8C57763F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1643050"/>
            <a:ext cx="5357850" cy="2868168"/>
          </a:xfrm>
        </p:spPr>
        <p:txBody>
          <a:bodyPr/>
          <a:lstStyle/>
          <a:p>
            <a:r>
              <a:rPr lang="ru-RU" sz="5400" dirty="0" smtClean="0"/>
              <a:t>В</a:t>
            </a:r>
            <a:r>
              <a:rPr lang="uk-UA" dirty="0" smtClean="0"/>
              <a:t>ідповідальність за окремі види злочинів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357298"/>
          <a:ext cx="8143899" cy="41805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життя та здоров</a:t>
                      </a:r>
                      <a:r>
                        <a:rPr lang="en-US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’</a:t>
                      </a:r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я особи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Умисне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заподіяння тілесних ушкоджень:</a:t>
                      </a:r>
                    </a:p>
                    <a:p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- тяжкі(втрата  слуху,зору тощо);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Легкі(синець)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 5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до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10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років</a:t>
                      </a:r>
                    </a:p>
                    <a:p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Штраф 50 неоподаткованих мінімумів доходів</a:t>
                      </a:r>
                    </a:p>
                    <a:p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200 годин громадських робіт</a:t>
                      </a:r>
                    </a:p>
                    <a:p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Виправні роботи до 1 року-обмеження волі до двох років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357298"/>
          <a:ext cx="8143899" cy="288461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життя та здоров</a:t>
                      </a:r>
                      <a:r>
                        <a:rPr lang="en-US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’</a:t>
                      </a:r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я особи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Побої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і мордування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Штраф 50 неоподаткованих мінімумів доходів</a:t>
                      </a:r>
                    </a:p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або обмеження  волі на строк 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до 5 років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571612"/>
          <a:ext cx="8143899" cy="288461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життя та здоров</a:t>
                      </a:r>
                      <a:r>
                        <a:rPr lang="en-US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’</a:t>
                      </a:r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я особи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катування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 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від  2 до 7  років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2420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Злочини скоєні проти волі,честі й гідності особи: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2000240"/>
          <a:ext cx="8143899" cy="288461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волі,честі й гідності особи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Торгівля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людьми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волі на строк  від 3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до 15 років з конфіскацією майна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357298"/>
          <a:ext cx="8143899" cy="288461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волі,честі й гідності особи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Викрадення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людини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обмеження 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волі на строк 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до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3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років-позбавлення волі на строк  від 3 до 10 років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643050"/>
          <a:ext cx="8143899" cy="288461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волі,честі й гідності особи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Експлуатація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дітей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Арешт до 6 місяців-Позбавлення 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волі на строк 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до 5 років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420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Злочини скоєні проти власності: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714488"/>
          <a:ext cx="8143899" cy="433483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500198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власності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крадіжка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Штраф 50 неоподаткованих мінімумів доходів-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 до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12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років з конфіскацією майна</a:t>
                      </a: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357298"/>
          <a:ext cx="8143899" cy="390621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власності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грабіж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Штраф 50 неоподаткованих мінімумів доходів-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 до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13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років з конфіскацією майна</a:t>
                      </a: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428736"/>
          <a:ext cx="8143899" cy="363189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власності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крадіжка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 від 3 років-позбавлення волі на строк до 15 років з конфіскацією майна</a:t>
                      </a: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285860"/>
          <a:ext cx="8143899" cy="363189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власності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вимагання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 від 5 років-позбавлення волі на строк до 12 років з конфіскацією майна</a:t>
                      </a: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-1" y="2071678"/>
          <a:ext cx="8143902" cy="26432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4"/>
                <a:gridCol w="2714634"/>
                <a:gridCol w="2714634"/>
              </a:tblGrid>
              <a:tr h="1493986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149220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</a:t>
                      </a:r>
                      <a:r>
                        <a:rPr lang="uk-UA" sz="2400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ДЕРЖАВИ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Державна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зрада</a:t>
                      </a:r>
                      <a:endParaRPr lang="ru-RU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 10-15 років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72420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Злочини  скоєні проти держави: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571612"/>
          <a:ext cx="8143899" cy="390621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власності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шахрайство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Штраф 50 неоподаткованих мінімумів доходів-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 до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12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років з конфіскацією майна</a:t>
                      </a: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643050"/>
          <a:ext cx="8143899" cy="33575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власності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Знищення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чи пошкодження чужого майна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Штраф 50 неоподаткованих мінімумів доходів-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 до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10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років </a:t>
                      </a: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643050"/>
          <a:ext cx="8143899" cy="47291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власності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Ухилення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від сплати податків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Штраф 300 неоподаткованих мінімумів доходів-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 до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10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позбавлення права обіймати певну посаду  на строк до 3 років  років з конфіскацією майна</a:t>
                      </a: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42048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Злочини скоєні проти громадського порядку і моральності: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714488"/>
          <a:ext cx="8143899" cy="30832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громадського порядку і моральності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хуліганство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Штраф 500 неоподаткованих мінімумів доходів-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 до 7 років</a:t>
                      </a: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785926"/>
          <a:ext cx="8143899" cy="30832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громадського порядку і моральності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Умисне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знищення,зруйнування чи зіпсування пам</a:t>
                      </a:r>
                      <a:r>
                        <a:rPr lang="en-US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’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яток історії і культури,взятих під охорону держави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Штраф 100 неоподаткованих мінімумів доходів-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 до 8 років</a:t>
                      </a: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857364"/>
          <a:ext cx="8143899" cy="30832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громадського порядку і моральності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Втягнення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неповнолітніх у злочинну діяльність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Обмеження волі на строк до 5 років,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 до 5 років</a:t>
                      </a: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uk-UA" b="1" cap="all" spc="0" baseline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14488"/>
            <a:ext cx="7242048" cy="2428892"/>
          </a:xfrm>
        </p:spPr>
        <p:txBody>
          <a:bodyPr>
            <a:normAutofit/>
          </a:bodyPr>
          <a:lstStyle/>
          <a:p>
            <a:pPr algn="ctr"/>
            <a:r>
              <a:rPr lang="ru-RU" sz="8000" cap="none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</a:t>
            </a:r>
            <a:r>
              <a:rPr lang="ru-RU" cap="none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ам</a:t>
            </a:r>
            <a:r>
              <a:rPr lang="en-US" cap="none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’</a:t>
            </a:r>
            <a:r>
              <a:rPr lang="uk-UA" cap="none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ятайте</a:t>
            </a:r>
            <a:r>
              <a:rPr lang="uk-UA" cap="none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  <a:r>
              <a:rPr lang="en-US" cap="none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”</a:t>
            </a:r>
            <a:r>
              <a:rPr lang="uk-UA" sz="8000" cap="none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</a:t>
            </a:r>
            <a:r>
              <a:rPr lang="uk-UA" cap="none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езнання закону не звільняє від відповідальності</a:t>
            </a:r>
            <a:r>
              <a:rPr lang="en-US" cap="none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”</a:t>
            </a:r>
            <a:endParaRPr lang="ru-RU" cap="none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85728"/>
          <a:ext cx="8143899" cy="631582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357421"/>
                <a:gridCol w="3071845"/>
                <a:gridCol w="2714633"/>
              </a:tblGrid>
              <a:tr h="642918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5672908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</a:t>
                      </a:r>
                      <a:r>
                        <a:rPr lang="uk-UA" sz="2400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ДЕРЖАВИ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Насильницька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зміна конституційного ладу,захоплення державної влади,посягання на територіальну цілісність і недоторканість України.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Диверсія(навмисні підривні дії проти економічних або військових об'єктів для досягнення певних (часто політичні) цілей, або з метою ослаблення держави в цілому)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Шпигунство</a:t>
                      </a:r>
                      <a:endParaRPr lang="ru-RU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обмеження волі до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3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років</a:t>
                      </a:r>
                    </a:p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 5-10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років</a:t>
                      </a:r>
                      <a:endParaRPr lang="uk-UA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1" y="1571612"/>
          <a:ext cx="8143902" cy="400052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4"/>
                <a:gridCol w="2714634"/>
                <a:gridCol w="2714634"/>
              </a:tblGrid>
              <a:tr h="126846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2732068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</a:t>
                      </a:r>
                      <a:r>
                        <a:rPr lang="uk-UA" sz="2400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ДЕРЖАВИ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Посягання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на життя державного чи громадського діяча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 18-15 років</a:t>
                      </a:r>
                    </a:p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волі  на строк до 3 років-довічне позбавлення волі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397000"/>
          <a:ext cx="8143899" cy="317500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289847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85161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</a:t>
                      </a:r>
                      <a:r>
                        <a:rPr lang="uk-UA" sz="2400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ДЕРЖАВИ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Ухилення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від призову на строкову військову службу</a:t>
                      </a:r>
                      <a:endParaRPr lang="ru-RU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  <a:p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Обмеження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волі на строк до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3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років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643050"/>
          <a:ext cx="8143899" cy="328614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473101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</a:t>
                      </a:r>
                      <a:r>
                        <a:rPr lang="uk-UA" sz="2400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ДЕРЖАВИ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бандитизм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 5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до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15 років,з конфіскацією майна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928670"/>
          <a:ext cx="8143899" cy="521497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279144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3935830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</a:t>
                      </a:r>
                      <a:r>
                        <a:rPr lang="uk-UA" sz="2400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ДЕРЖАВИ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Виготовлення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або збут підроблених грошей чи цінних паперів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 від  3 до 10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років,з конфіскацією майна</a:t>
                      </a:r>
                    </a:p>
                    <a:p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 від 10 до 15 років,з конфіскацією майна</a:t>
                      </a:r>
                    </a:p>
                    <a:p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2420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Злочини скоєні проти життя та здоров</a:t>
            </a:r>
            <a:r>
              <a:rPr lang="en-US" dirty="0" smtClean="0"/>
              <a:t>’</a:t>
            </a:r>
            <a:r>
              <a:rPr lang="uk-UA" dirty="0" smtClean="0"/>
              <a:t>я особи: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571612"/>
          <a:ext cx="8143899" cy="33575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життя та здоров</a:t>
                      </a:r>
                      <a:r>
                        <a:rPr lang="en-US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’</a:t>
                      </a:r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я особи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Умисне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вбивство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 7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до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15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років</a:t>
                      </a:r>
                    </a:p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  від 10 до 15 років</a:t>
                      </a:r>
                    </a:p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Довічне  позбавлення волі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500174"/>
          <a:ext cx="8143899" cy="30832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14633"/>
                <a:gridCol w="2714633"/>
                <a:gridCol w="2714633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Вид злочину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Можливі покарання за злочинні діяння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  <a:tr h="1813047">
                <a:tc>
                  <a:txBody>
                    <a:bodyPr/>
                    <a:lstStyle/>
                    <a:p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проти життя та здоров</a:t>
                      </a:r>
                      <a:r>
                        <a:rPr lang="en-US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’</a:t>
                      </a:r>
                      <a:r>
                        <a:rPr lang="uk-UA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я особи</a:t>
                      </a:r>
                      <a:endParaRPr lang="ru-RU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Вбивство через необережність</a:t>
                      </a:r>
                      <a:endParaRPr lang="ru-RU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Обмеження або Позбавлення волі на строк 3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до </a:t>
                      </a:r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5</a:t>
                      </a:r>
                      <a:r>
                        <a:rPr lang="uk-UA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років</a:t>
                      </a:r>
                    </a:p>
                    <a:p>
                      <a:r>
                        <a:rPr lang="uk-UA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Позбавлення волі на строк  від 5 до 8 років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105</TotalTime>
  <Words>825</Words>
  <Application>Microsoft Office PowerPoint</Application>
  <PresentationFormat>Экран (4:3)</PresentationFormat>
  <Paragraphs>165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Изящная</vt:lpstr>
      <vt:lpstr>Відповідальність за окремі види злочинів</vt:lpstr>
      <vt:lpstr>Злочини  скоєні проти держави:</vt:lpstr>
      <vt:lpstr>Слайд 3</vt:lpstr>
      <vt:lpstr>Слайд 4</vt:lpstr>
      <vt:lpstr>Слайд 5</vt:lpstr>
      <vt:lpstr>Слайд 6</vt:lpstr>
      <vt:lpstr>Слайд 7</vt:lpstr>
      <vt:lpstr>Злочини скоєні проти життя та здоров’я особи:</vt:lpstr>
      <vt:lpstr>Слайд 9</vt:lpstr>
      <vt:lpstr>Слайд 10</vt:lpstr>
      <vt:lpstr>Слайд 11</vt:lpstr>
      <vt:lpstr>Слайд 12</vt:lpstr>
      <vt:lpstr>Злочини скоєні проти волі,честі й гідності особи:</vt:lpstr>
      <vt:lpstr>Слайд 14</vt:lpstr>
      <vt:lpstr>Слайд 15</vt:lpstr>
      <vt:lpstr>Злочини скоєні проти власності:</vt:lpstr>
      <vt:lpstr>Слайд 17</vt:lpstr>
      <vt:lpstr>Слайд 18</vt:lpstr>
      <vt:lpstr>Слайд 19</vt:lpstr>
      <vt:lpstr>Слайд 20</vt:lpstr>
      <vt:lpstr>Слайд 21</vt:lpstr>
      <vt:lpstr>Слайд 22</vt:lpstr>
      <vt:lpstr>Злочини скоєні проти громадського порядку і моральності:</vt:lpstr>
      <vt:lpstr>Слайд 24</vt:lpstr>
      <vt:lpstr>Слайд 25</vt:lpstr>
      <vt:lpstr>Пам’ятайте:”незнання закону не звільняє від відповідальності”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2013-12-11T21:14:30Z</dcterms:created>
  <dcterms:modified xsi:type="dcterms:W3CDTF">2013-12-11T23:03:46Z</dcterms:modified>
</cp:coreProperties>
</file>