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72" r:id="rId11"/>
    <p:sldId id="273" r:id="rId12"/>
    <p:sldId id="274" r:id="rId13"/>
    <p:sldId id="275" r:id="rId14"/>
    <p:sldId id="288" r:id="rId15"/>
    <p:sldId id="289" r:id="rId16"/>
    <p:sldId id="290" r:id="rId17"/>
    <p:sldId id="292" r:id="rId18"/>
    <p:sldId id="304" r:id="rId19"/>
    <p:sldId id="306" r:id="rId20"/>
    <p:sldId id="308" r:id="rId21"/>
    <p:sldId id="311" r:id="rId22"/>
    <p:sldId id="312" r:id="rId23"/>
    <p:sldId id="314" r:id="rId24"/>
    <p:sldId id="31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0000"/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uk.wikipedia.org/wiki/%D0%A4%D0%B0%D0%B9%D0%BB:%D0%AE%D1%80%D0%B0_%D0%93%D0%BD%D0%B0%D1%82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uk.wikipedia.org/wiki/%D0%A4%D0%B0%D0%B9%D0%BB:Dovzhenko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wiki.kspu.kr.ua/images/e/ee/Kino-shedev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>
            <a:noAutofit/>
          </a:bodyPr>
          <a:lstStyle/>
          <a:p>
            <a:r>
              <a:rPr lang="uk-UA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Світове кіномистецтво</a:t>
            </a:r>
            <a:endParaRPr lang="ru-RU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0072" y="5473005"/>
            <a:ext cx="3923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800" dirty="0" smtClean="0"/>
              <a:t>Виконала: </a:t>
            </a:r>
          </a:p>
          <a:p>
            <a:pPr algn="r"/>
            <a:r>
              <a:rPr lang="uk-UA" sz="2800" dirty="0" err="1" smtClean="0"/>
              <a:t>ліцеїстка</a:t>
            </a:r>
            <a:r>
              <a:rPr lang="uk-UA" sz="2800" dirty="0" smtClean="0"/>
              <a:t> ІІІ-І курсу</a:t>
            </a:r>
            <a:br>
              <a:rPr lang="uk-UA" sz="2800" dirty="0" smtClean="0"/>
            </a:br>
            <a:r>
              <a:rPr lang="uk-UA" sz="2800" dirty="0" err="1" smtClean="0"/>
              <a:t>Гринюк</a:t>
            </a:r>
            <a:r>
              <a:rPr lang="uk-UA" sz="2800" dirty="0" smtClean="0"/>
              <a:t> Ольга</a:t>
            </a:r>
            <a:endParaRPr lang="ru-RU" sz="28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3.bp.blogspot.com/-IJWOf3QYf4E/UQWZ8NZpmJI/AAAAAAAAAAo/YqQthOvmYpc/s1600/i283394260_935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uk-UA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Класифікація фільмів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11760" y="980729"/>
            <a:ext cx="3960440" cy="1584175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lvl="0" algn="ctr"/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</a:rPr>
              <a:t>трагедія</a:t>
            </a:r>
            <a:endParaRPr lang="ru-RU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algn="ctr"/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</a:rPr>
              <a:t>комедія</a:t>
            </a:r>
            <a:endParaRPr lang="ru-RU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</a:rPr>
              <a:t>трагікомедія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s018.radikal.ru/i520/1303/fb/28c0c95b1fc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616078"/>
            <a:ext cx="4283968" cy="324192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076056" cy="6858000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Трагікомедія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 — вид драматичних творів, який має ознаки як трагедії, так і комедії.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algn="ctr">
              <a:buNone/>
            </a:pP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Трагікомічне світобачення, що лежить в основі трагікомедії, пов'язане з відчуттям відносності існуючих критеріїв життя, абсурдності буття, відмовою від моральних </a:t>
            </a:r>
            <a:r>
              <a:rPr lang="uk-UA" dirty="0" err="1" smtClean="0">
                <a:solidFill>
                  <a:schemeClr val="tx2">
                    <a:lumMod val="75000"/>
                  </a:schemeClr>
                </a:solidFill>
              </a:rPr>
              <a:t>абсолютів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, непевності в духовних цінностях.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Picture 4" descr="http://upload.wikimedia.org/wikipedia/commons/0/0e/16-mm_b%26w_reversal_foot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0"/>
            <a:ext cx="4139952" cy="27617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poznaimir.net/wp-content/uploads/2012/09/%D0%A1%D0%BC%D0%B0%D0%B9%D0%BB%D0%B8%D0%B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4272" y="2852936"/>
            <a:ext cx="4409728" cy="379726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686800" cy="6126163"/>
          </a:xfrm>
        </p:spPr>
        <p:txBody>
          <a:bodyPr/>
          <a:lstStyle/>
          <a:p>
            <a:pPr algn="ctr">
              <a:buNone/>
            </a:pP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Комедія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uk-UA" u="sng" dirty="0" err="1" smtClean="0">
                <a:solidFill>
                  <a:schemeClr val="tx2">
                    <a:lumMod val="75000"/>
                  </a:schemeClr>
                </a:solidFill>
              </a:rPr>
              <a:t>грец</a:t>
            </a:r>
            <a:r>
              <a:rPr lang="uk-UA" u="sng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i="1" dirty="0" smtClean="0">
                <a:solidFill>
                  <a:schemeClr val="tx2">
                    <a:lumMod val="75000"/>
                  </a:schemeClr>
                </a:solidFill>
              </a:rPr>
              <a:t>komodia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, від </a:t>
            </a:r>
            <a:r>
              <a:rPr lang="uk-UA" dirty="0" err="1" smtClean="0">
                <a:solidFill>
                  <a:schemeClr val="tx2">
                    <a:lumMod val="75000"/>
                  </a:schemeClr>
                </a:solidFill>
              </a:rPr>
              <a:t>komos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 — весела процесія і </a:t>
            </a:r>
            <a:r>
              <a:rPr lang="uk-UA" dirty="0" err="1" smtClean="0">
                <a:solidFill>
                  <a:schemeClr val="tx2">
                    <a:lumMod val="75000"/>
                  </a:schemeClr>
                </a:solidFill>
              </a:rPr>
              <a:t>ode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 — пісня) — драматичний твір, у якому засобами гумору та сатири викриваються негативні суспільні та побутові явища, розкривається смішне в навколишній дійсності чи людині.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28676" name="Picture 4" descr="http://s44.radikal.ru/i106/0811/29/831758b0039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24707"/>
            <a:ext cx="4839951" cy="403329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5937523"/>
          </a:xfrm>
        </p:spPr>
        <p:txBody>
          <a:bodyPr/>
          <a:lstStyle/>
          <a:p>
            <a:pPr algn="ctr">
              <a:buNone/>
            </a:pPr>
            <a:r>
              <a:rPr lang="vi-VN" b="1" dirty="0" smtClean="0">
                <a:solidFill>
                  <a:schemeClr val="tx2">
                    <a:lumMod val="75000"/>
                  </a:schemeClr>
                </a:solidFill>
              </a:rPr>
              <a:t>Трагедія</a:t>
            </a:r>
            <a:r>
              <a:rPr lang="vi-VN" dirty="0" smtClean="0">
                <a:solidFill>
                  <a:schemeClr val="tx2">
                    <a:lumMod val="75000"/>
                  </a:schemeClr>
                </a:solidFill>
              </a:rPr>
              <a:t> (грец.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</a:rPr>
              <a:t>tragoedia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vi-VN" dirty="0" smtClean="0">
                <a:solidFill>
                  <a:schemeClr val="tx2">
                    <a:lumMod val="75000"/>
                  </a:schemeClr>
                </a:solidFill>
              </a:rPr>
              <a:t>буквально: козлина пісня) — драматичний твір, який ґрунтується на гострому, непримиренному конфлікті особистості, що прагне максимально втілити свої творчі потенції, з об'єктивною неможливістю їх реалізації.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7650" name="Picture 2" descr="http://cs306402.vk.me/v306402518/83ea/aVx3M5RLzU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980228"/>
            <a:ext cx="3851920" cy="3877772"/>
          </a:xfrm>
          <a:prstGeom prst="rect">
            <a:avLst/>
          </a:prstGeom>
          <a:noFill/>
        </p:spPr>
      </p:pic>
      <p:pic>
        <p:nvPicPr>
          <p:cNvPr id="27652" name="Picture 4" descr="http://www.pandaland.kz/assets/user_images/491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006079"/>
            <a:ext cx="3851920" cy="385192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oskar_russisches_t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0"/>
            <a:ext cx="627646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6300192" cy="579350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«Оскар»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 — найпрестижніша нагорода в кінематографі США та щорічний приз із багатьма номінаціями. Вручається з 1929 року Американською академією кіномистецтва (англ.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Academy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of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Motion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Picture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Arts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and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Sciences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), створеною Луїсом </a:t>
            </a:r>
            <a:r>
              <a:rPr lang="uk-UA" dirty="0" err="1" smtClean="0">
                <a:solidFill>
                  <a:schemeClr val="tx2">
                    <a:lumMod val="75000"/>
                  </a:schemeClr>
                </a:solidFill>
              </a:rPr>
              <a:t>Маєром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 з кіностудії </a:t>
            </a:r>
            <a:r>
              <a:rPr lang="uk-UA" i="1" dirty="0" smtClean="0">
                <a:solidFill>
                  <a:schemeClr val="tx2">
                    <a:lumMod val="75000"/>
                  </a:schemeClr>
                </a:solidFill>
              </a:rPr>
              <a:t>Metro-Goldwyn-Mayer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 у 1927. Сам приз — позолочена статуетка, знана з 1939 як «Оскар».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-243408"/>
            <a:ext cx="61561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Оскар (премія)</a:t>
            </a:r>
            <a:endParaRPr lang="ru-RU" sz="72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0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0"/>
            <a:ext cx="471601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932040" cy="68580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Найперша статуетка дісталася Емілю Яннінгсу, який був визнаний найкращим актором за ролі у фільмах «Останній наказ» (англ.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Last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Command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, 1928) та «Шлях усякої плоті» (англ.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Way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Of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All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Flesh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, 1927). Цього 1929 року було видано 15 статуеток, і всі, крім однієї, дісталися чоловікам.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84168" y="0"/>
            <a:ext cx="3059832" cy="68580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Рекорд за кількість номінацій належить компанії </a:t>
            </a:r>
            <a:r>
              <a:rPr lang="uk-UA" dirty="0" err="1" smtClean="0">
                <a:solidFill>
                  <a:schemeClr val="tx2">
                    <a:lumMod val="75000"/>
                  </a:schemeClr>
                </a:solidFill>
              </a:rPr>
              <a:t>Волта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tx2">
                    <a:lumMod val="75000"/>
                  </a:schemeClr>
                </a:solidFill>
              </a:rPr>
              <a:t>Діснея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  — 64 рази, ця ж компанія є лідером за кількістю отриманих нагород — 26 «Оскарів».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6386" name="Picture 2" descr="http://tv.akado.ru/images/data/akadotv/picture/imgbig/4032397/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518471" cy="3356992"/>
          </a:xfrm>
          <a:prstGeom prst="rect">
            <a:avLst/>
          </a:prstGeom>
          <a:noFill/>
        </p:spPr>
      </p:pic>
      <p:pic>
        <p:nvPicPr>
          <p:cNvPr id="16390" name="Picture 6" descr="http://img0.liveinternet.ru/images/attach/c/0/33/49/33049657_waltdisn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6992"/>
            <a:ext cx="6516216" cy="35010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009531"/>
          </a:xfrm>
        </p:spPr>
        <p:txBody>
          <a:bodyPr/>
          <a:lstStyle/>
          <a:p>
            <a:pPr algn="ctr">
              <a:buNone/>
            </a:pP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З акторів рекордсменами є </a:t>
            </a:r>
            <a:r>
              <a:rPr lang="uk-UA" dirty="0" err="1" smtClean="0">
                <a:solidFill>
                  <a:schemeClr val="tx2">
                    <a:lumMod val="75000"/>
                  </a:schemeClr>
                </a:solidFill>
              </a:rPr>
              <a:t>Кетрін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 Хепберн та </a:t>
            </a:r>
            <a:r>
              <a:rPr lang="uk-UA" dirty="0" err="1" smtClean="0">
                <a:solidFill>
                  <a:schemeClr val="tx2">
                    <a:lumMod val="75000"/>
                  </a:schemeClr>
                </a:solidFill>
              </a:rPr>
              <a:t>Меріл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tx2">
                    <a:lumMod val="75000"/>
                  </a:schemeClr>
                </a:solidFill>
              </a:rPr>
              <a:t>Стріп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 у кожної по 12 номінацій.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 descr="мэрил_стрип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005841"/>
            <a:ext cx="4572000" cy="5852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082263db88585bcf5b6b35123718adf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52736"/>
            <a:ext cx="5141934" cy="5805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-99392"/>
            <a:ext cx="4427984" cy="58326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7200" b="1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Видатні</a:t>
            </a:r>
            <a:r>
              <a:rPr lang="ru-RU" sz="7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</a:t>
            </a:r>
            <a:r>
              <a:rPr lang="ru-RU" sz="7200" b="1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актори</a:t>
            </a:r>
            <a:r>
              <a:rPr lang="ru-RU" sz="7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7200" b="1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Укаїни</a:t>
            </a:r>
            <a:r>
              <a:rPr lang="ru-RU" sz="7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</a:p>
          <a:p>
            <a:pPr algn="ctr">
              <a:buNone/>
            </a:pPr>
            <a:r>
              <a:rPr lang="ru-RU" sz="7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ХХ </a:t>
            </a:r>
            <a:r>
              <a:rPr lang="ru-RU" sz="7200" b="1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столітя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2290" name="Picture 2" descr="http://upload.wikimedia.org/wikipedia/commons/d/d9/Ukrainian_related_actors_actr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-64292"/>
            <a:ext cx="4427984" cy="69222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5879"/>
            <a:ext cx="4211960" cy="6501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4788024" cy="65403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Марія Заньковецька </a:t>
            </a:r>
            <a:br>
              <a:rPr lang="uk-UA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( 1854 – 1934 )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0"/>
            <a:ext cx="4211959" cy="573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5004048" y="5877272"/>
            <a:ext cx="3888432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Леонід Биков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( 1928 – 1979 )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785395"/>
          </a:xfrm>
        </p:spPr>
        <p:txBody>
          <a:bodyPr/>
          <a:lstStyle/>
          <a:p>
            <a:pPr algn="ctr">
              <a:buNone/>
            </a:pP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</a:rPr>
              <a:t>Кіномистецтво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- вид 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</a:rPr>
              <a:t>мистецтва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, твори 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</a:rPr>
              <a:t>якого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</a:rPr>
              <a:t>створюються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за 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</a:rPr>
              <a:t>допомогою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</a:rPr>
              <a:t>кінозйомки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</a:rPr>
              <a:t>реальних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</a:rPr>
              <a:t>спеціально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</a:rPr>
              <a:t>інсценованих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</a:rPr>
              <a:t>або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</a:rPr>
              <a:t>відтворених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</a:rPr>
              <a:t>засобами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</a:rPr>
              <a:t>мультиплікації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</a:rPr>
              <a:t>подій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</a:rPr>
              <a:t>дійсності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8130" name="Picture 2" descr="http://zaxid.net/resources/photos/news/450_DIR/201209/12649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68961"/>
            <a:ext cx="5059548" cy="3789040"/>
          </a:xfrm>
          <a:prstGeom prst="rect">
            <a:avLst/>
          </a:prstGeom>
          <a:noFill/>
        </p:spPr>
      </p:pic>
      <p:pic>
        <p:nvPicPr>
          <p:cNvPr id="48132" name="Picture 4" descr="http://mydim.ua/pub/images/f87e17d59c582d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086099"/>
            <a:ext cx="4724400" cy="37719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661248"/>
            <a:ext cx="3419872" cy="65403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Гнат Юра </a:t>
            </a:r>
            <a:b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( 1888 – 1966 )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Юра Гнат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139952" cy="544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566526"/>
            <a:ext cx="4139952" cy="6291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5148064" y="0"/>
            <a:ext cx="345363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Богдан Ступка </a:t>
            </a:r>
          </a:p>
          <a:p>
            <a:pPr algn="ctr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(1941 - 2012 )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hurtom.com/portal/wp-content/uploads/2013/03/%D1%83%D0%BA%D1%80-%D0%BA%D1%96%D0%BD%D0%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2053590"/>
          </a:xfrm>
        </p:spPr>
        <p:txBody>
          <a:bodyPr>
            <a:noAutofit/>
          </a:bodyPr>
          <a:lstStyle/>
          <a:p>
            <a:pPr algn="ctr"/>
            <a:r>
              <a:rPr lang="ru-RU" sz="8800" i="1" dirty="0" smtClean="0">
                <a:latin typeface="Monotype Corsiva" pitchFamily="66" charset="0"/>
              </a:rPr>
              <a:t>Видатні  </a:t>
            </a:r>
            <a:r>
              <a:rPr lang="ru-RU" sz="8800" i="1" dirty="0" err="1" smtClean="0">
                <a:latin typeface="Monotype Corsiva" pitchFamily="66" charset="0"/>
              </a:rPr>
              <a:t>кінорежисери</a:t>
            </a:r>
            <a:r>
              <a:rPr lang="ru-RU" sz="8800" i="1" dirty="0" smtClean="0">
                <a:latin typeface="Monotype Corsiva" pitchFamily="66" charset="0"/>
              </a:rPr>
              <a:t> </a:t>
            </a:r>
            <a:r>
              <a:rPr lang="ru-RU" sz="8800" i="1" dirty="0" err="1" smtClean="0">
                <a:latin typeface="Monotype Corsiva" pitchFamily="66" charset="0"/>
              </a:rPr>
              <a:t>України</a:t>
            </a:r>
            <a:endParaRPr lang="ru-RU" sz="8800" i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491880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Довженко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Олександр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( 1894 – 1956 )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 descr="Dovzhenko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491880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5220072" y="5517232"/>
            <a:ext cx="3528392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Іван Кавалерідзе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( 1887 – 1978 )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http://maloros.org/images/stories/Tradiciya/Znamenitosti/ikav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0"/>
            <a:ext cx="3707904" cy="49238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052736" y="5517232"/>
            <a:ext cx="7467600" cy="72547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Лесь Курбас </a:t>
            </a:r>
            <a:b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( 1887 – 1937 )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C:\Documents and Settings\Admin\Рабочий стол\Портфель\4wcz3hnj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327505" cy="5249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C:\Documents and Settings\Admin\Рабочий стол\Портфель\zv1ykj99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37028"/>
            <a:ext cx="3923928" cy="6420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2339752" y="188640"/>
            <a:ext cx="7467600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Сергій Параджанов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( 1924 – 1990 )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Дякую</a:t>
            </a:r>
            <a:r>
              <a:rPr lang="ru-RU" sz="9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9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9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за </a:t>
            </a:r>
            <a:r>
              <a:rPr lang="ru-RU" sz="9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увагу</a:t>
            </a:r>
            <a:r>
              <a:rPr lang="ru-RU" sz="9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!!!</a:t>
            </a:r>
            <a:endParaRPr lang="ru-RU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5058" name="Picture 2" descr="http://upload.wikimedia.org/wikipedia/commons/thumb/8/85/Smiley.svg/800px-Smiley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465511"/>
            <a:ext cx="4392488" cy="439248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4211960" cy="764704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Історія </a:t>
            </a:r>
            <a:br>
              <a:rPr lang="uk-UA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</a:br>
            <a:r>
              <a:rPr lang="uk-UA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розвитку </a:t>
            </a:r>
            <a:br>
              <a:rPr lang="uk-UA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</a:br>
            <a:r>
              <a:rPr lang="uk-UA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світового  кіно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025908"/>
            <a:ext cx="37799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На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першому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в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світі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публічному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кіносеансі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в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Парижі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у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грудні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1895 р.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демонстрували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фільм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"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Вихід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із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заводу":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з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воріт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виходили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чоловіки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й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жінки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потім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виїжджали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в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екіпажі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хазяї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сторож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замикав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за ними ворота. Ось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вся "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кінокартина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".</a:t>
            </a:r>
            <a:endParaRPr lang="ru-RU" sz="2800" dirty="0"/>
          </a:p>
        </p:txBody>
      </p:sp>
      <p:pic>
        <p:nvPicPr>
          <p:cNvPr id="47106" name="Picture 2" descr="http://www.univer.omsk.su/omsk/socstuds/cinema/tr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443475"/>
            <a:ext cx="5076056" cy="3414526"/>
          </a:xfrm>
          <a:prstGeom prst="rect">
            <a:avLst/>
          </a:prstGeom>
          <a:noFill/>
        </p:spPr>
      </p:pic>
      <p:pic>
        <p:nvPicPr>
          <p:cNvPr id="47108" name="Picture 4" descr="http://dmitrfrolov.narod.ru/facto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2055" y="0"/>
            <a:ext cx="5061946" cy="372201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572000" cy="42210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Показували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тоді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"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кінокомедію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":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садівник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поливає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з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шланга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квіти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; хлопчик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непомітно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наступає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ногою на шланг,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вода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перестає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текти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Садівник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гадаючи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що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шланг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забився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заглядає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в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отвір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тоді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хлопчик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прибирає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ногу,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вода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б'є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в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обличчя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садівникові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Ця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"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художня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" картина - "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Политий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поливальник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" -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викликала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особливе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захоплення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у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публіки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5058" name="Picture 2" descr="http://cs4650.vk.me/u10454433/video/l_e14e9d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-1"/>
            <a:ext cx="4572000" cy="3429001"/>
          </a:xfrm>
          <a:prstGeom prst="rect">
            <a:avLst/>
          </a:prstGeom>
          <a:noFill/>
        </p:spPr>
      </p:pic>
      <p:pic>
        <p:nvPicPr>
          <p:cNvPr id="6" name="Picture 4" descr="http://frame8.loadup.ru/41/46/1847581.3.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85594"/>
            <a:ext cx="4572001" cy="34724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4544" y="0"/>
            <a:ext cx="5400600" cy="619817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         Для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глядача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було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новим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незвичним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що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фотографії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"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оживають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",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рухаються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. У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ті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роки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знімання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було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дуже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просте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Знімальний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апарат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встановлювали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нерухомо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все,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що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відбувалося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перед ним,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фіксувалося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на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плівці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"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з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однієї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точки».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4034" name="Picture 2" descr="http://upload.wikimedia.org/wikipedia/commons/5/54/Dovzhenko_filming_19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96952"/>
            <a:ext cx="6227495" cy="3861048"/>
          </a:xfrm>
          <a:prstGeom prst="rect">
            <a:avLst/>
          </a:prstGeom>
          <a:noFill/>
        </p:spPr>
      </p:pic>
      <p:pic>
        <p:nvPicPr>
          <p:cNvPr id="44036" name="Picture 4" descr="http://upload.wikimedia.org/wikipedia/commons/5/51/Ingmar_Bergman_during_production_of_Crisis_19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2050" y="0"/>
            <a:ext cx="417195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5505475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У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Франції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кінодіяч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Жан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Мельєс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починає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робити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трюкові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зйомки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- всякого роду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зникнення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появи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Він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знімає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"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привидів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",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літаючих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звірів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екранізує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відомі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опери: "Фауст", "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Севільський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цирульник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".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 descr="історія зарубіжного кінематографу, розвиток світового кіно, Л. Люмен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876" y="2132856"/>
            <a:ext cx="4605875" cy="4724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2" name="Picture 4" descr="http://baronwolf.com/cinema/Faust1926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276873"/>
            <a:ext cx="4716016" cy="45811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068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Особливо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швидкими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темпами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розвивалась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кінематографія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в США. За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три-чотири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дні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американці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ухитрялися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знімати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цілу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картину.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Це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були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в основному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пригодницькі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фільми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комедії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сентиментальні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драми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нічим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не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примітні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художнього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боку.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Серед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американських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кінорежисерів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того часу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багато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зробив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для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розвитку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кіномистецтва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Д.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Гріффітс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Він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творчо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застосував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уже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відомий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італійцям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прийом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знімання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полягав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пересуванні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знімальної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камери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 Камеру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присували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близько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до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актора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знімали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його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крупним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планом,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тобто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так,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його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обличчя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заповнювало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весь кадр, а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потім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склеювали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планом,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знятим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більш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далекої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відстані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("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загальний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план").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857403"/>
          </a:xfrm>
        </p:spPr>
        <p:txBody>
          <a:bodyPr/>
          <a:lstStyle/>
          <a:p>
            <a:pPr algn="ctr">
              <a:buNone/>
            </a:pP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Величезний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вплив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передове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зарубіжне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кіно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вже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пізніше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в 20-х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рр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., почала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робити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гуманна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високоідейна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радянська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кінематографія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Світове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визнання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дістали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фільми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зняті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чудовими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радянськими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кінорежисерами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С.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Ейзенштейном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В.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Пудовкіним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3010" name="Picture 2" descr="http://www.arthouse.ru/img/pub/0710/izqnshte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62123"/>
            <a:ext cx="3635896" cy="3795877"/>
          </a:xfrm>
          <a:prstGeom prst="rect">
            <a:avLst/>
          </a:prstGeom>
          <a:noFill/>
        </p:spPr>
      </p:pic>
      <p:pic>
        <p:nvPicPr>
          <p:cNvPr id="43012" name="Picture 4" descr="http://www.nradatvr.kiev.ua/nradatvr.kiev.ua/pic/10004848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013381"/>
            <a:ext cx="3203848" cy="384461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148064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У 20-х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рр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всесвітньої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популярності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досяг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англійський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актор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Чарлз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Чаплін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який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працював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тоді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в США.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Він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створив образ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невдахи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бродяги - доброго,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життєрадісного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незважаючи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на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свої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невдачі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злигодні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бадьорого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по-своєму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щасливого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, веселого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разом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з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тим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сумного. Нема в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світі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країни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, де не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посміхалась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би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з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екрана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маленька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зворушлива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людина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в котелку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великих черевиках,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з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паличкою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вусиками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 descr="kinopoisk.ru-Charles-Chaplin-5591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5568" y="0"/>
            <a:ext cx="388843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582</Words>
  <Application>Microsoft Office PowerPoint</Application>
  <PresentationFormat>Экран (4:3)</PresentationFormat>
  <Paragraphs>41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Світове кіномистецтво</vt:lpstr>
      <vt:lpstr>Слайд 2</vt:lpstr>
      <vt:lpstr>Історія  розвитку  світового  кіно</vt:lpstr>
      <vt:lpstr>Слайд 4</vt:lpstr>
      <vt:lpstr>Слайд 5</vt:lpstr>
      <vt:lpstr>Слайд 6</vt:lpstr>
      <vt:lpstr>Слайд 7</vt:lpstr>
      <vt:lpstr>Слайд 8</vt:lpstr>
      <vt:lpstr>Слайд 9</vt:lpstr>
      <vt:lpstr>Класифікація фільмів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Марія Заньковецька  ( 1854 – 1934 )</vt:lpstr>
      <vt:lpstr>Гнат Юра  ( 1888 – 1966 )</vt:lpstr>
      <vt:lpstr>Видатні  кінорежисери України</vt:lpstr>
      <vt:lpstr>                   Довженко Олександр  ( 1894 – 1956 )</vt:lpstr>
      <vt:lpstr>Лесь Курбас  ( 1887 – 1937 )</vt:lpstr>
      <vt:lpstr>Дякую  за увагу!!!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79</cp:revision>
  <dcterms:created xsi:type="dcterms:W3CDTF">2012-12-20T15:26:38Z</dcterms:created>
  <dcterms:modified xsi:type="dcterms:W3CDTF">2014-04-22T19:12:31Z</dcterms:modified>
</cp:coreProperties>
</file>