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431FF-55F5-418D-B983-CDB4215C4EBE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C803-300F-4CEC-B37F-9347596C3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0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8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9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2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6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1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5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9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3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1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9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9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0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8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4351E4B-B656-48E8-8453-F3573C9590A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F81893-3E67-43B4-A525-994910440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11.xml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image" Target="../media/image5.jpe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815" y="750627"/>
            <a:ext cx="4496937" cy="198011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Історичний туризм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51" y="4282844"/>
            <a:ext cx="2893324" cy="196783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ХСШ №166 «Вертикаль»</a:t>
            </a:r>
          </a:p>
          <a:p>
            <a:r>
              <a:rPr lang="uk-UA" dirty="0" smtClean="0"/>
              <a:t>Курочкіна Анна</a:t>
            </a:r>
            <a:endParaRPr lang="ru-RU" dirty="0"/>
          </a:p>
        </p:txBody>
      </p:sp>
      <p:pic>
        <p:nvPicPr>
          <p:cNvPr id="7" name="Picture 2" descr="80 - Machu Picchu - Juin 2009 -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5" y="3290935"/>
            <a:ext cx="2923789" cy="28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c/c8/Taj_Mahal_in_March_2004.jpg/800px-Taj_Mahal_in_March_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17" y="3271709"/>
            <a:ext cx="3513227" cy="28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izeh Cheops BW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98" y="679890"/>
            <a:ext cx="3743765" cy="24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32239"/>
      </p:ext>
    </p:extLst>
  </p:cSld>
  <p:clrMapOvr>
    <a:masterClrMapping/>
  </p:clrMapOvr>
  <p:transition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8/88/Chinese_Wall.JPG/800px-Chinese_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" y="52014"/>
            <a:ext cx="5877637" cy="44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9858" y="500071"/>
            <a:ext cx="3903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Старовинна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китайська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легенда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оповідає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будівничі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великого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китайського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муру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замішували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розчин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скріплення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каменів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рисовому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відварі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upload.wikimedia.org/wikipedia/commons/thumb/1/1d/Great_Wall_Badaling.jpg/1024px-Great_Wall_Bad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6" y="2622611"/>
            <a:ext cx="5609230" cy="3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672" y="4583650"/>
            <a:ext cx="50087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В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наші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дні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час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археологічних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перед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реставрацією</a:t>
            </a:r>
            <a:r>
              <a:rPr lang="ru-RU" sz="12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міського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муру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періоду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Мін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(1368–1644) археологи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знайшли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складі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вапняного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розчину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сліди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рисового клейстеру.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можливо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легенда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передає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реальні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стверджують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дослідники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99082"/>
      </p:ext>
    </p:extLst>
  </p:cSld>
  <p:clrMapOvr>
    <a:masterClrMapping/>
  </p:clrMapOvr>
  <p:transition spd="slow" advTm="18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61" y="451386"/>
            <a:ext cx="3865134" cy="17356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5. </a:t>
            </a:r>
            <a:r>
              <a:rPr lang="uk-UA" dirty="0" err="1" smtClean="0">
                <a:solidFill>
                  <a:schemeClr val="bg1"/>
                </a:solidFill>
              </a:rPr>
              <a:t>Тадж-Махал</a:t>
            </a:r>
            <a:r>
              <a:rPr lang="uk-UA" dirty="0" smtClean="0">
                <a:solidFill>
                  <a:schemeClr val="bg1"/>
                </a:solidFill>
              </a:rPr>
              <a:t>, Індія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2941" y="2187052"/>
            <a:ext cx="4699937" cy="3886201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Та́дж-Маха́л</a:t>
            </a:r>
            <a:r>
              <a:rPr lang="ru-RU" sz="1800" dirty="0"/>
              <a:t> — монумент, </a:t>
            </a:r>
            <a:r>
              <a:rPr lang="ru-RU" sz="1800" dirty="0" err="1"/>
              <a:t>розташований</a:t>
            </a:r>
            <a:r>
              <a:rPr lang="ru-RU" sz="1800" dirty="0"/>
              <a:t> за два </a:t>
            </a:r>
            <a:r>
              <a:rPr lang="ru-RU" sz="1800" dirty="0" err="1"/>
              <a:t>кілометри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 </a:t>
            </a:r>
            <a:r>
              <a:rPr lang="ru-RU" sz="1800" dirty="0" err="1"/>
              <a:t>Агра</a:t>
            </a:r>
            <a:r>
              <a:rPr lang="ru-RU" sz="1800" dirty="0"/>
              <a:t> (</a:t>
            </a:r>
            <a:r>
              <a:rPr lang="ru-RU" sz="1800" dirty="0" err="1"/>
              <a:t>Індія</a:t>
            </a:r>
            <a:r>
              <a:rPr lang="ru-RU" sz="1800" dirty="0"/>
              <a:t>), на </a:t>
            </a:r>
            <a:r>
              <a:rPr lang="ru-RU" sz="1800" dirty="0" err="1"/>
              <a:t>березі</a:t>
            </a:r>
            <a:r>
              <a:rPr lang="ru-RU" sz="1800" dirty="0"/>
              <a:t> </a:t>
            </a:r>
            <a:r>
              <a:rPr lang="ru-RU" sz="1800" dirty="0" err="1"/>
              <a:t>річки</a:t>
            </a:r>
            <a:r>
              <a:rPr lang="ru-RU" sz="1800" dirty="0"/>
              <a:t> </a:t>
            </a:r>
            <a:r>
              <a:rPr lang="ru-RU" sz="1800" dirty="0" err="1"/>
              <a:t>Джамна</a:t>
            </a:r>
            <a:r>
              <a:rPr lang="ru-RU" sz="1800" dirty="0"/>
              <a:t>. </a:t>
            </a:r>
            <a:r>
              <a:rPr lang="ru-RU" sz="1800" dirty="0" err="1"/>
              <a:t>Збудований</a:t>
            </a:r>
            <a:r>
              <a:rPr lang="ru-RU" sz="1800" dirty="0"/>
              <a:t> </a:t>
            </a:r>
            <a:r>
              <a:rPr lang="ru-RU" sz="1800" dirty="0" err="1"/>
              <a:t>імператором</a:t>
            </a:r>
            <a:r>
              <a:rPr lang="ru-RU" sz="1800" dirty="0"/>
              <a:t> Шах </a:t>
            </a:r>
            <a:r>
              <a:rPr lang="ru-RU" sz="1800" dirty="0" err="1"/>
              <a:t>Джахан</a:t>
            </a:r>
            <a:r>
              <a:rPr lang="ru-RU" sz="1800" dirty="0"/>
              <a:t> </a:t>
            </a:r>
            <a:r>
              <a:rPr lang="ru-RU" sz="1800" dirty="0" err="1"/>
              <a:t>Мугалом</a:t>
            </a:r>
            <a:r>
              <a:rPr lang="ru-RU" sz="1800" dirty="0"/>
              <a:t> як мавзолей для </a:t>
            </a:r>
            <a:r>
              <a:rPr lang="ru-RU" sz="1800" dirty="0" err="1"/>
              <a:t>своєї</a:t>
            </a:r>
            <a:r>
              <a:rPr lang="ru-RU" sz="1800" dirty="0"/>
              <a:t> </a:t>
            </a:r>
            <a:r>
              <a:rPr lang="ru-RU" sz="1800" dirty="0" err="1"/>
              <a:t>персидської</a:t>
            </a:r>
            <a:r>
              <a:rPr lang="ru-RU" sz="1800" dirty="0"/>
              <a:t> </a:t>
            </a:r>
            <a:r>
              <a:rPr lang="ru-RU" sz="1800" dirty="0" err="1"/>
              <a:t>дружини</a:t>
            </a:r>
            <a:r>
              <a:rPr lang="ru-RU" sz="1800" dirty="0"/>
              <a:t> </a:t>
            </a:r>
            <a:r>
              <a:rPr lang="ru-RU" sz="1800" dirty="0" err="1" smtClean="0"/>
              <a:t>Мумтаз</a:t>
            </a:r>
            <a:r>
              <a:rPr lang="ru-RU" sz="1800" dirty="0" smtClean="0"/>
              <a:t>-Махал,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відомої</a:t>
            </a:r>
            <a:r>
              <a:rPr lang="ru-RU" sz="1800" dirty="0"/>
              <a:t> як </a:t>
            </a:r>
            <a:r>
              <a:rPr lang="ru-RU" sz="1800" dirty="0" err="1"/>
              <a:t>Мутмаз-Ул-Замані</a:t>
            </a:r>
            <a:r>
              <a:rPr lang="ru-RU" sz="1800" dirty="0"/>
              <a:t>, </a:t>
            </a:r>
            <a:r>
              <a:rPr lang="ru-RU" sz="1800" dirty="0" err="1"/>
              <a:t>племінниці</a:t>
            </a:r>
            <a:r>
              <a:rPr lang="ru-RU" sz="1800" dirty="0"/>
              <a:t> </a:t>
            </a:r>
            <a:r>
              <a:rPr lang="ru-RU" sz="1800" dirty="0" err="1"/>
              <a:t>впливового</a:t>
            </a:r>
            <a:r>
              <a:rPr lang="ru-RU" sz="1800" dirty="0"/>
              <a:t> </a:t>
            </a:r>
            <a:r>
              <a:rPr lang="ru-RU" sz="1800" dirty="0" err="1"/>
              <a:t>царедвірця</a:t>
            </a:r>
            <a:r>
              <a:rPr lang="ru-RU" sz="1800" dirty="0"/>
              <a:t> при </a:t>
            </a:r>
            <a:r>
              <a:rPr lang="ru-RU" sz="1800" dirty="0" err="1"/>
              <a:t>дворі</a:t>
            </a:r>
            <a:r>
              <a:rPr lang="ru-RU" sz="1800" dirty="0"/>
              <a:t> </a:t>
            </a:r>
            <a:r>
              <a:rPr lang="ru-RU" sz="1800" dirty="0" err="1"/>
              <a:t>індійського</a:t>
            </a:r>
            <a:r>
              <a:rPr lang="ru-RU" sz="1800" dirty="0"/>
              <a:t> правителя. </a:t>
            </a:r>
            <a:r>
              <a:rPr lang="ru-RU" sz="1800" dirty="0" err="1"/>
              <a:t>Будівництво</a:t>
            </a:r>
            <a:r>
              <a:rPr lang="ru-RU" sz="1800" dirty="0"/>
              <a:t> </a:t>
            </a:r>
            <a:r>
              <a:rPr lang="ru-RU" sz="1800" dirty="0" err="1"/>
              <a:t>зайняло</a:t>
            </a:r>
            <a:r>
              <a:rPr lang="ru-RU" sz="1800" dirty="0"/>
              <a:t> 22 роки (з 1630 по 1652 </a:t>
            </a:r>
            <a:r>
              <a:rPr lang="ru-RU" sz="1800" dirty="0" err="1"/>
              <a:t>рік</a:t>
            </a:r>
            <a:r>
              <a:rPr lang="ru-RU" sz="1800" dirty="0"/>
              <a:t>).</a:t>
            </a:r>
          </a:p>
        </p:txBody>
      </p:sp>
      <p:pic>
        <p:nvPicPr>
          <p:cNvPr id="9218" name="Picture 2" descr="https://upload.wikimedia.org/wikipedia/commons/thumb/c/c8/Taj_Mahal_in_March_2004.jpg/800px-Taj_Mahal_in_March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69" y="1425622"/>
            <a:ext cx="5642041" cy="46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 flipH="1">
            <a:off x="4931331" y="896138"/>
            <a:ext cx="555068" cy="5294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49499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3700" y="885996"/>
            <a:ext cx="8452065" cy="724440"/>
          </a:xfrm>
        </p:spPr>
        <p:txBody>
          <a:bodyPr/>
          <a:lstStyle/>
          <a:p>
            <a:pPr fontAlgn="t"/>
            <a:r>
              <a:rPr lang="ru-RU" sz="2400" dirty="0" err="1">
                <a:solidFill>
                  <a:schemeClr val="bg1"/>
                </a:solidFill>
              </a:rPr>
              <a:t>Вигляд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річки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Джамна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 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224" y="8279073"/>
            <a:ext cx="5994196" cy="1836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upload.wikimedia.org/wikipedia/commons/thumb/a/a3/Taj_Mahal-11.jpg/1280px-Taj_Mahal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8" y="1294759"/>
            <a:ext cx="9379791" cy="52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>
        <p14:reveal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77718" y="409432"/>
            <a:ext cx="6032311" cy="6448568"/>
          </a:xfrm>
        </p:spPr>
        <p:txBody>
          <a:bodyPr>
            <a:noAutofit/>
          </a:bodyPr>
          <a:lstStyle/>
          <a:p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Щодня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Тадж-Махал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відвідують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десятки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тисяч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людей, за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рахунок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туристів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«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індійська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перлина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» приносить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казні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країни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чималі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кошти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рік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Тадж-Махал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відвідує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3 до 5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мільйонів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відвідувачів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з них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більше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ніж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200 000 — з-за кордону.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Більшість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туристів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приїжджає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прохолодні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місяці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року —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жовтень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листопад і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лютий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Рух транспорту з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двигунами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внутрішнього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згоряння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поблизу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комплексу заборонено, тому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автостоянки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туристи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підходять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пішки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або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можуть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під'їхати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на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електричному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автобусі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Тепер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відновлений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Хавасспурас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північний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двір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) — для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використання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якості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нового центру для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відвідувачів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У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невеликому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містечку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на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південь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відомому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як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Тадж-Ганджі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або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Мумтазабад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були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побудовані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караван-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сараї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 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базари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і ринки для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задоволення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потреб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відвідувачів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і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працівників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Тадж-Махал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також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фігурує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декількох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списках як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одне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з семи чудес 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сучасному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світі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в тому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числі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складеному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у 2007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році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списку 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Нових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семи чудес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світу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19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1900" dirty="0"/>
          </a:p>
        </p:txBody>
      </p:sp>
      <p:pic>
        <p:nvPicPr>
          <p:cNvPr id="10244" name="Picture 4" descr="https://upload.wikimedia.org/wikipedia/commons/thumb/3/39/Taj_02.jpg/640px-Taj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604174"/>
            <a:ext cx="4141784" cy="56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fad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620369" y="1004036"/>
            <a:ext cx="7151427" cy="4831309"/>
          </a:xfrm>
          <a:prstGeom prst="horizontalScroll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23480" y="2265529"/>
            <a:ext cx="492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перегляд!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167" y="218364"/>
            <a:ext cx="7825221" cy="21699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/>
              <a:t>Історичний</a:t>
            </a:r>
            <a:r>
              <a:rPr lang="ru-RU" sz="3200" b="1" dirty="0"/>
              <a:t> туризм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/>
              <a:t>історико-культурний</a:t>
            </a:r>
            <a:r>
              <a:rPr lang="ru-RU" sz="2400" dirty="0"/>
              <a:t> туризм)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різновид</a:t>
            </a:r>
            <a:r>
              <a:rPr lang="ru-RU" sz="2400" dirty="0"/>
              <a:t> туризму, метою </a:t>
            </a:r>
            <a:r>
              <a:rPr lang="ru-RU" sz="2400" dirty="0" err="1"/>
              <a:t>якого</a:t>
            </a:r>
            <a:r>
              <a:rPr lang="ru-RU" sz="2400" dirty="0"/>
              <a:t> є </a:t>
            </a:r>
            <a:r>
              <a:rPr lang="ru-RU" sz="2400" dirty="0" err="1"/>
              <a:t>відвідання</a:t>
            </a:r>
            <a:r>
              <a:rPr lang="ru-RU" sz="2400" dirty="0"/>
              <a:t> </a:t>
            </a:r>
            <a:r>
              <a:rPr lang="ru-RU" sz="2400" dirty="0" err="1"/>
              <a:t>місцевості</a:t>
            </a:r>
            <a:r>
              <a:rPr lang="ru-RU" sz="2400" dirty="0"/>
              <a:t>, </a:t>
            </a:r>
            <a:r>
              <a:rPr lang="ru-RU" sz="2400" dirty="0" err="1"/>
              <a:t>пов’язаної</a:t>
            </a:r>
            <a:r>
              <a:rPr lang="ru-RU" sz="2400" dirty="0"/>
              <a:t> з </a:t>
            </a:r>
            <a:r>
              <a:rPr lang="ru-RU" sz="2400" dirty="0" err="1"/>
              <a:t>історією</a:t>
            </a:r>
            <a:r>
              <a:rPr lang="ru-RU" sz="2400" dirty="0"/>
              <a:t> та </a:t>
            </a:r>
            <a:r>
              <a:rPr lang="ru-RU" sz="2400" dirty="0" err="1"/>
              <a:t>історичною</a:t>
            </a:r>
            <a:r>
              <a:rPr lang="ru-RU" sz="2400" dirty="0"/>
              <a:t> </a:t>
            </a:r>
            <a:r>
              <a:rPr lang="ru-RU" sz="2400" dirty="0" err="1"/>
              <a:t>спадщиною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098" y="2692853"/>
            <a:ext cx="8596668" cy="350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Виділяють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принципи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туризму: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активне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сприяння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збереженні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спадщини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культурного,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історичного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природного;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підкреслення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виділення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унікальності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спадщини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щодо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регіонів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гордості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унікальну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спадщину;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розробка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туризму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основі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унікальної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спадщини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45235" y="846161"/>
            <a:ext cx="914400" cy="612648"/>
          </a:xfrm>
          <a:prstGeom prst="wedgeRoundRectCallou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55093"/>
            <a:ext cx="9071212" cy="136673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Приклади </a:t>
            </a:r>
            <a:r>
              <a:rPr lang="uk-UA" dirty="0" err="1" smtClean="0">
                <a:solidFill>
                  <a:schemeClr val="bg1"/>
                </a:solidFill>
              </a:rPr>
              <a:t>пам</a:t>
            </a:r>
            <a:r>
              <a:rPr lang="en-US" dirty="0" smtClean="0">
                <a:solidFill>
                  <a:schemeClr val="bg1"/>
                </a:solidFill>
              </a:rPr>
              <a:t>`</a:t>
            </a:r>
            <a:r>
              <a:rPr lang="ru-RU" dirty="0" err="1" smtClean="0">
                <a:solidFill>
                  <a:schemeClr val="bg1"/>
                </a:solidFill>
              </a:rPr>
              <a:t>яток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сторичного</a:t>
            </a:r>
            <a:r>
              <a:rPr lang="ru-RU" dirty="0" smtClean="0">
                <a:solidFill>
                  <a:schemeClr val="bg1"/>
                </a:solidFill>
              </a:rPr>
              <a:t> туризму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80 - Machu Picchu - Juin 2009 -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1" y="1089169"/>
            <a:ext cx="2200675" cy="21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izeh Cheops BW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57" y="1063260"/>
            <a:ext cx="2906446" cy="19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1/1d/Great_Wall_Badaling.jpg/1024px-Great_Wall_Bada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4" y="3972515"/>
            <a:ext cx="3515713" cy="2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c/c8/Taj_Mahal_in_March_2004.jpg/800px-Taj_Mahal_in_March_2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92" y="3493456"/>
            <a:ext cx="3694315" cy="30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ewtheworld.net/uploads/image/file/449/artleo.com-32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12" y="2163832"/>
            <a:ext cx="5039249" cy="28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2627948" y="2902125"/>
            <a:ext cx="221069" cy="1900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3675661" y="6142828"/>
            <a:ext cx="245659" cy="1910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9" action="ppaction://hlinksldjump" highlightClick="1"/>
          </p:cNvPr>
          <p:cNvSpPr/>
          <p:nvPr/>
        </p:nvSpPr>
        <p:spPr>
          <a:xfrm>
            <a:off x="7860217" y="4653887"/>
            <a:ext cx="273550" cy="2183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10" action="ppaction://hlinksldjump" highlightClick="1"/>
          </p:cNvPr>
          <p:cNvSpPr/>
          <p:nvPr/>
        </p:nvSpPr>
        <p:spPr>
          <a:xfrm>
            <a:off x="11267374" y="2688986"/>
            <a:ext cx="245659" cy="237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1" action="ppaction://hlinksldjump" highlightClick="1"/>
          </p:cNvPr>
          <p:cNvSpPr/>
          <p:nvPr/>
        </p:nvSpPr>
        <p:spPr>
          <a:xfrm>
            <a:off x="11267374" y="6223378"/>
            <a:ext cx="305929" cy="221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06297"/>
      </p:ext>
    </p:extLst>
  </p:cSld>
  <p:clrMapOvr>
    <a:masterClrMapping/>
  </p:clrMapOvr>
  <p:transition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237" y="1082851"/>
            <a:ext cx="8761413" cy="706964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1. </a:t>
            </a:r>
            <a:r>
              <a:rPr lang="uk-UA" sz="4400" dirty="0" err="1" smtClean="0">
                <a:solidFill>
                  <a:schemeClr val="bg1"/>
                </a:solidFill>
              </a:rPr>
              <a:t>Мачу-Пікчу</a:t>
            </a:r>
            <a:r>
              <a:rPr lang="uk-UA" sz="4400" dirty="0" smtClean="0">
                <a:solidFill>
                  <a:schemeClr val="bg1"/>
                </a:solidFill>
              </a:rPr>
              <a:t>, Перу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2196657"/>
            <a:ext cx="7287055" cy="4558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Ма́чу-Пі́кчу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кеч.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Machu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Pikchu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—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стара вершина») —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доколумбове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інків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розташоване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 Андах 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висоті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2400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метрів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вершині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гірського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хребта над долиною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річки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Урубамби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в Перу, за 80 км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північний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схід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Куско.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яке часто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називають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втраченим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інків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», є символом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Імперії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інків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було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створене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священний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гірський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притулок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великим правителем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інків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Пачакутеком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за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сторіччя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завоювання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імперії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тобто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приблизно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1440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функціонувало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до 1532 року, коли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іспанці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вторглися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територію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імперії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після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чого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було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покинуте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мешканцями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залишалося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забутим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протягом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століть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знову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отримало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всесвітню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відомість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 1911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відкрите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американським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істориком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Хайремом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Бінгхемом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на той час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руїнах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Відтоді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Мачу-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Пікчу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став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важливою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туристичною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пам'яткою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Територія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навколо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міста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1981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була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проголошена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історичним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заповідником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який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 1983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був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внесений до списку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об'єктів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Світової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спадщини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ЮНЕСКО.</a:t>
            </a:r>
          </a:p>
          <a:p>
            <a:endParaRPr lang="ru-RU" dirty="0"/>
          </a:p>
        </p:txBody>
      </p:sp>
      <p:pic>
        <p:nvPicPr>
          <p:cNvPr id="2050" name="Picture 2" descr="80 - Machu Picchu - Juin 2009 -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06" y="2374079"/>
            <a:ext cx="4248688" cy="41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 flipH="1">
            <a:off x="950237" y="1063040"/>
            <a:ext cx="414539" cy="3290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0">
        <p:wipe/>
      </p:transition>
    </mc:Choice>
    <mc:Fallback xmlns="">
      <p:transition spd="slow" advTm="3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5" y="923542"/>
            <a:ext cx="4995080" cy="82783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Панорама Мачу-</a:t>
            </a:r>
            <a:r>
              <a:rPr lang="ru-RU" sz="3200" dirty="0" err="1" smtClean="0">
                <a:solidFill>
                  <a:schemeClr val="bg1"/>
                </a:solidFill>
              </a:rPr>
              <a:t>Пікчу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анорама Мачу-Пікч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1" y="2470244"/>
            <a:ext cx="11610598" cy="40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34719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2. Колізей, Італія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7893" y="2533240"/>
            <a:ext cx="4212387" cy="393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Колізе́й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чи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раніша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назва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Амфітеатр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Флавіїв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—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найбільший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амфітеатр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Стародавнього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Риму, символ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імператорської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могутності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Розташований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у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Римі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улоговині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між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Есквілінським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Палатинським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і 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Целійським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пагорбами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  <a:p>
            <a:endParaRPr lang="ru-RU" sz="2100" dirty="0"/>
          </a:p>
        </p:txBody>
      </p:sp>
      <p:pic>
        <p:nvPicPr>
          <p:cNvPr id="4100" name="Picture 4" descr="http://viewtheworld.net/uploads/image/file/449/artleo.com-3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2205694"/>
            <a:ext cx="7579279" cy="42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1373318" y="798204"/>
            <a:ext cx="1165165" cy="882428"/>
          </a:xfrm>
          <a:prstGeom prst="horizontalScroll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 flipH="1">
            <a:off x="736979" y="1087050"/>
            <a:ext cx="527157" cy="480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43497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91" y="505978"/>
            <a:ext cx="3865134" cy="17356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3. Піраміда </a:t>
            </a:r>
            <a:r>
              <a:rPr lang="uk-UA" dirty="0" err="1" smtClean="0">
                <a:solidFill>
                  <a:schemeClr val="bg1"/>
                </a:solidFill>
              </a:rPr>
              <a:t>Хеопса</a:t>
            </a:r>
            <a:r>
              <a:rPr lang="uk-UA" dirty="0" smtClean="0">
                <a:solidFill>
                  <a:schemeClr val="bg1"/>
                </a:solidFill>
              </a:rPr>
              <a:t>, Єгипет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07293" y="1746913"/>
            <a:ext cx="4852062" cy="4558353"/>
          </a:xfrm>
        </p:spPr>
        <p:txBody>
          <a:bodyPr>
            <a:noAutofit/>
          </a:bodyPr>
          <a:lstStyle/>
          <a:p>
            <a:r>
              <a:rPr lang="ru-RU" sz="1900" dirty="0" err="1">
                <a:latin typeface="Cambria" panose="02040503050406030204" pitchFamily="18" charset="0"/>
              </a:rPr>
              <a:t>Піраміда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smtClean="0">
                <a:latin typeface="Cambria" panose="02040503050406030204" pitchFamily="18" charset="0"/>
              </a:rPr>
              <a:t>Хеопса </a:t>
            </a:r>
            <a:r>
              <a:rPr lang="ru-RU" sz="1900" b="1" dirty="0" smtClean="0">
                <a:latin typeface="Cambria" panose="02040503050406030204" pitchFamily="18" charset="0"/>
              </a:rPr>
              <a:t>(</a:t>
            </a:r>
            <a:r>
              <a:rPr lang="ru-RU" sz="1900" b="1" dirty="0" err="1">
                <a:latin typeface="Cambria" panose="02040503050406030204" pitchFamily="18" charset="0"/>
              </a:rPr>
              <a:t>Хуфу</a:t>
            </a:r>
            <a:r>
              <a:rPr lang="ru-RU" sz="1900" b="1" dirty="0">
                <a:latin typeface="Cambria" panose="02040503050406030204" pitchFamily="18" charset="0"/>
              </a:rPr>
              <a:t>)</a:t>
            </a:r>
            <a:r>
              <a:rPr lang="ru-RU" sz="1900" dirty="0">
                <a:latin typeface="Cambria" panose="02040503050406030204" pitchFamily="18" charset="0"/>
              </a:rPr>
              <a:t> — </a:t>
            </a:r>
            <a:r>
              <a:rPr lang="ru-RU" sz="1900" dirty="0" err="1">
                <a:latin typeface="Cambria" panose="02040503050406030204" pitchFamily="18" charset="0"/>
              </a:rPr>
              <a:t>найбільша</a:t>
            </a:r>
            <a:r>
              <a:rPr lang="ru-RU" sz="1900" dirty="0">
                <a:latin typeface="Cambria" panose="02040503050406030204" pitchFamily="18" charset="0"/>
              </a:rPr>
              <a:t> з-</a:t>
            </a:r>
            <a:r>
              <a:rPr lang="ru-RU" sz="1900" dirty="0" err="1">
                <a:latin typeface="Cambria" panose="02040503050406030204" pitchFamily="18" charset="0"/>
              </a:rPr>
              <a:t>поміж</a:t>
            </a:r>
            <a:r>
              <a:rPr lang="ru-RU" sz="1900" dirty="0">
                <a:latin typeface="Cambria" panose="02040503050406030204" pitchFamily="18" charset="0"/>
              </a:rPr>
              <a:t> </a:t>
            </a:r>
            <a:r>
              <a:rPr lang="ru-RU" sz="1900" dirty="0" err="1">
                <a:latin typeface="Cambria" panose="02040503050406030204" pitchFamily="18" charset="0"/>
              </a:rPr>
              <a:t>єгипетських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пірамід</a:t>
            </a:r>
            <a:r>
              <a:rPr lang="ru-RU" sz="1900" dirty="0">
                <a:latin typeface="Cambria" panose="02040503050406030204" pitchFamily="18" charset="0"/>
              </a:rPr>
              <a:t>, </a:t>
            </a:r>
            <a:r>
              <a:rPr lang="ru-RU" sz="1900" dirty="0" err="1">
                <a:latin typeface="Cambria" panose="02040503050406030204" pitchFamily="18" charset="0"/>
              </a:rPr>
              <a:t>єдине</a:t>
            </a:r>
            <a:r>
              <a:rPr lang="ru-RU" sz="1900" dirty="0">
                <a:latin typeface="Cambria" panose="02040503050406030204" pitchFamily="18" charset="0"/>
              </a:rPr>
              <a:t> з «Семи див </a:t>
            </a:r>
            <a:r>
              <a:rPr lang="ru-RU" sz="1900" dirty="0" err="1">
                <a:latin typeface="Cambria" panose="02040503050406030204" pitchFamily="18" charset="0"/>
              </a:rPr>
              <a:t>світу</a:t>
            </a:r>
            <a:r>
              <a:rPr lang="ru-RU" sz="1900" dirty="0">
                <a:latin typeface="Cambria" panose="02040503050406030204" pitchFamily="18" charset="0"/>
              </a:rPr>
              <a:t>», яке </a:t>
            </a:r>
            <a:r>
              <a:rPr lang="ru-RU" sz="1900" dirty="0" err="1">
                <a:latin typeface="Cambria" panose="02040503050406030204" pitchFamily="18" charset="0"/>
              </a:rPr>
              <a:t>збереглося</a:t>
            </a:r>
            <a:r>
              <a:rPr lang="ru-RU" sz="1900" dirty="0">
                <a:latin typeface="Cambria" panose="02040503050406030204" pitchFamily="18" charset="0"/>
              </a:rPr>
              <a:t> до наших </a:t>
            </a:r>
            <a:r>
              <a:rPr lang="ru-RU" sz="1900" dirty="0" err="1">
                <a:latin typeface="Cambria" panose="02040503050406030204" pitchFamily="18" charset="0"/>
              </a:rPr>
              <a:t>днів</a:t>
            </a:r>
            <a:r>
              <a:rPr lang="ru-RU" sz="1900" dirty="0">
                <a:latin typeface="Cambria" panose="02040503050406030204" pitchFamily="18" charset="0"/>
              </a:rPr>
              <a:t>. Входить у </a:t>
            </a:r>
            <a:r>
              <a:rPr lang="ru-RU" sz="1900" dirty="0" err="1">
                <a:latin typeface="Cambria" panose="02040503050406030204" pitchFamily="18" charset="0"/>
              </a:rPr>
              <a:t>трійку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найвідоміших</a:t>
            </a:r>
            <a:r>
              <a:rPr lang="ru-RU" sz="1900" dirty="0">
                <a:latin typeface="Cambria" panose="02040503050406030204" pitchFamily="18" charset="0"/>
              </a:rPr>
              <a:t> </a:t>
            </a:r>
            <a:r>
              <a:rPr lang="ru-RU" sz="1900" dirty="0" err="1">
                <a:latin typeface="Cambria" panose="02040503050406030204" pitchFamily="18" charset="0"/>
              </a:rPr>
              <a:t>пірамід</a:t>
            </a:r>
            <a:r>
              <a:rPr lang="ru-RU" sz="1900" dirty="0">
                <a:latin typeface="Cambria" panose="02040503050406030204" pitchFamily="18" charset="0"/>
              </a:rPr>
              <a:t> на плато </a:t>
            </a:r>
            <a:r>
              <a:rPr lang="ru-RU" sz="1900" dirty="0" err="1" smtClean="0">
                <a:latin typeface="Cambria" panose="02040503050406030204" pitchFamily="18" charset="0"/>
              </a:rPr>
              <a:t>Гіза</a:t>
            </a:r>
            <a:r>
              <a:rPr lang="ru-RU" sz="19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sz="1900" dirty="0" err="1" smtClean="0">
                <a:latin typeface="Cambria" panose="02040503050406030204" pitchFamily="18" charset="0"/>
              </a:rPr>
              <a:t>Піраміда</a:t>
            </a:r>
            <a:r>
              <a:rPr lang="ru-RU" sz="1900" dirty="0" smtClean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знаходиться</a:t>
            </a:r>
            <a:r>
              <a:rPr lang="ru-RU" sz="1900" dirty="0">
                <a:latin typeface="Cambria" panose="02040503050406030204" pitchFamily="18" charset="0"/>
              </a:rPr>
              <a:t> на </a:t>
            </a:r>
            <a:r>
              <a:rPr lang="ru-RU" sz="1900" dirty="0" err="1">
                <a:latin typeface="Cambria" panose="02040503050406030204" pitchFamily="18" charset="0"/>
              </a:rPr>
              <a:t>західному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березі</a:t>
            </a:r>
            <a:r>
              <a:rPr lang="ru-RU" sz="1900" dirty="0">
                <a:latin typeface="Cambria" panose="02040503050406030204" pitchFamily="18" charset="0"/>
              </a:rPr>
              <a:t> </a:t>
            </a:r>
            <a:r>
              <a:rPr lang="ru-RU" sz="1900" dirty="0" err="1">
                <a:latin typeface="Cambria" panose="02040503050406030204" pitchFamily="18" charset="0"/>
              </a:rPr>
              <a:t>Нілу</a:t>
            </a:r>
            <a:r>
              <a:rPr lang="ru-RU" sz="1900" dirty="0">
                <a:latin typeface="Cambria" panose="02040503050406030204" pitchFamily="18" charset="0"/>
              </a:rPr>
              <a:t>, в </a:t>
            </a:r>
            <a:r>
              <a:rPr lang="ru-RU" sz="1900" dirty="0" err="1">
                <a:latin typeface="Cambria" panose="02040503050406030204" pitchFamily="18" charset="0"/>
              </a:rPr>
              <a:t>некрополі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міста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Гіза</a:t>
            </a:r>
            <a:r>
              <a:rPr lang="ru-RU" sz="1900" dirty="0">
                <a:latin typeface="Cambria" panose="02040503050406030204" pitchFamily="18" charset="0"/>
              </a:rPr>
              <a:t> і є комплексом </a:t>
            </a:r>
            <a:r>
              <a:rPr lang="ru-RU" sz="1900" dirty="0" err="1">
                <a:latin typeface="Cambria" panose="02040503050406030204" pitchFamily="18" charset="0"/>
              </a:rPr>
              <a:t>стародавніх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пам'ятників</a:t>
            </a:r>
            <a:r>
              <a:rPr lang="ru-RU" sz="1900" dirty="0">
                <a:latin typeface="Cambria" panose="02040503050406030204" pitchFamily="18" charset="0"/>
              </a:rPr>
              <a:t>, </a:t>
            </a:r>
            <a:r>
              <a:rPr lang="ru-RU" sz="1900" dirty="0" err="1">
                <a:latin typeface="Cambria" panose="02040503050406030204" pitchFamily="18" charset="0"/>
              </a:rPr>
              <a:t>які</a:t>
            </a:r>
            <a:r>
              <a:rPr lang="ru-RU" sz="1900" dirty="0">
                <a:latin typeface="Cambria" panose="02040503050406030204" pitchFamily="18" charset="0"/>
              </a:rPr>
              <a:t> в </a:t>
            </a:r>
            <a:r>
              <a:rPr lang="ru-RU" sz="1900" dirty="0" err="1">
                <a:latin typeface="Cambria" panose="02040503050406030204" pitchFamily="18" charset="0"/>
              </a:rPr>
              <a:t>часиєгипетських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фараонів</a:t>
            </a:r>
            <a:r>
              <a:rPr lang="ru-RU" sz="1900" dirty="0">
                <a:latin typeface="Cambria" panose="02040503050406030204" pitchFamily="18" charset="0"/>
              </a:rPr>
              <a:t> </a:t>
            </a:r>
            <a:r>
              <a:rPr lang="ru-RU" sz="1900" dirty="0" err="1">
                <a:latin typeface="Cambria" panose="02040503050406030204" pitchFamily="18" charset="0"/>
              </a:rPr>
              <a:t>були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частиною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стародавнього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міста</a:t>
            </a:r>
            <a:r>
              <a:rPr lang="ru-RU" sz="1900" dirty="0">
                <a:latin typeface="Cambria" panose="02040503050406030204" pitchFamily="18" charset="0"/>
              </a:rPr>
              <a:t> </a:t>
            </a:r>
            <a:r>
              <a:rPr lang="ru-RU" sz="1900" dirty="0" err="1">
                <a:latin typeface="Cambria" panose="02040503050406030204" pitchFamily="18" charset="0"/>
              </a:rPr>
              <a:t>Мемфіс</a:t>
            </a:r>
            <a:r>
              <a:rPr lang="ru-RU" sz="1900" dirty="0">
                <a:latin typeface="Cambria" panose="02040503050406030204" pitchFamily="18" charset="0"/>
              </a:rPr>
              <a:t> (</a:t>
            </a:r>
            <a:r>
              <a:rPr lang="ru-RU" sz="1900" dirty="0" err="1">
                <a:latin typeface="Cambria" panose="02040503050406030204" pitchFamily="18" charset="0"/>
              </a:rPr>
              <a:t>сьогодні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частина</a:t>
            </a:r>
            <a:r>
              <a:rPr lang="ru-RU" sz="1900" dirty="0">
                <a:latin typeface="Cambria" panose="02040503050406030204" pitchFamily="18" charset="0"/>
              </a:rPr>
              <a:t> Великого </a:t>
            </a:r>
            <a:r>
              <a:rPr lang="ru-RU" sz="1900" dirty="0" err="1">
                <a:latin typeface="Cambria" panose="02040503050406030204" pitchFamily="18" charset="0"/>
              </a:rPr>
              <a:t>Каїру</a:t>
            </a:r>
            <a:r>
              <a:rPr lang="ru-RU" sz="1900" dirty="0">
                <a:latin typeface="Cambria" panose="02040503050406030204" pitchFamily="18" charset="0"/>
              </a:rPr>
              <a:t>). За </a:t>
            </a:r>
            <a:r>
              <a:rPr lang="ru-RU" sz="1900" dirty="0" err="1">
                <a:latin typeface="Cambria" panose="02040503050406030204" pitchFamily="18" charset="0"/>
              </a:rPr>
              <a:t>монументальністю</a:t>
            </a:r>
            <a:r>
              <a:rPr lang="ru-RU" sz="1900" dirty="0">
                <a:latin typeface="Cambria" panose="02040503050406030204" pitchFamily="18" charset="0"/>
              </a:rPr>
              <a:t> і </a:t>
            </a:r>
            <a:r>
              <a:rPr lang="ru-RU" sz="1900" dirty="0" err="1">
                <a:latin typeface="Cambria" panose="02040503050406030204" pitchFamily="18" charset="0"/>
              </a:rPr>
              <a:t>обробкою</a:t>
            </a:r>
            <a:r>
              <a:rPr lang="ru-RU" sz="1900" dirty="0">
                <a:latin typeface="Cambria" panose="02040503050406030204" pitchFamily="18" charset="0"/>
              </a:rPr>
              <a:t> вона </a:t>
            </a:r>
            <a:r>
              <a:rPr lang="ru-RU" sz="1900" dirty="0" err="1">
                <a:latin typeface="Cambria" panose="02040503050406030204" pitchFamily="18" charset="0"/>
              </a:rPr>
              <a:t>перевершує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всі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інші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піраміди</a:t>
            </a:r>
            <a:r>
              <a:rPr lang="ru-RU" sz="1900" dirty="0">
                <a:latin typeface="Cambria" panose="02040503050406030204" pitchFamily="18" charset="0"/>
              </a:rPr>
              <a:t> на </a:t>
            </a:r>
            <a:r>
              <a:rPr lang="ru-RU" sz="1900" dirty="0" err="1">
                <a:latin typeface="Cambria" panose="02040503050406030204" pitchFamily="18" charset="0"/>
              </a:rPr>
              <a:t>території</a:t>
            </a:r>
            <a:r>
              <a:rPr lang="ru-RU" sz="1900" dirty="0">
                <a:latin typeface="Cambria" panose="02040503050406030204" pitchFamily="18" charset="0"/>
              </a:rPr>
              <a:t> </a:t>
            </a:r>
            <a:r>
              <a:rPr lang="ru-RU" sz="1900" dirty="0" err="1">
                <a:latin typeface="Cambria" panose="02040503050406030204" pitchFamily="18" charset="0"/>
              </a:rPr>
              <a:t>Єгипту</a:t>
            </a:r>
            <a:r>
              <a:rPr lang="ru-RU" sz="1900" dirty="0">
                <a:latin typeface="Cambria" panose="02040503050406030204" pitchFamily="18" charset="0"/>
              </a:rPr>
              <a:t>.</a:t>
            </a:r>
          </a:p>
          <a:p>
            <a:endParaRPr lang="ru-RU" sz="1900" dirty="0"/>
          </a:p>
        </p:txBody>
      </p:sp>
      <p:pic>
        <p:nvPicPr>
          <p:cNvPr id="5124" name="Picture 4" descr="https://upload.wikimedia.org/wikipedia/commons/2/2e/Great_Pyramid_of_G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52" y="3339558"/>
            <a:ext cx="4444822" cy="3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izeh Cheops BW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52" y="184826"/>
            <a:ext cx="4504082" cy="30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 flipH="1">
            <a:off x="791571" y="675564"/>
            <a:ext cx="511508" cy="5049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reveal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4. Великий </a:t>
            </a:r>
            <a:r>
              <a:rPr lang="uk-UA" dirty="0">
                <a:solidFill>
                  <a:schemeClr val="bg1"/>
                </a:solidFill>
              </a:rPr>
              <a:t>китайський </a:t>
            </a:r>
            <a:r>
              <a:rPr lang="uk-UA" dirty="0" smtClean="0">
                <a:solidFill>
                  <a:schemeClr val="bg1"/>
                </a:solidFill>
              </a:rPr>
              <a:t>мур, Китай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17" y="2333768"/>
            <a:ext cx="58093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Вели́кий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кита́йський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мур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́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ja-JP" altLang="en-US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长城 </a:t>
            </a:r>
            <a:r>
              <a:rPr lang="en-US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cháng-chéng</a:t>
            </a:r>
            <a:r>
              <a:rPr lang="en-US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 —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низка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кам'яних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земляних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укріплень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північній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частині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збудованих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захисту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північних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кордонів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Китайської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імперії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проти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вторгнень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кочових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племен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Найстаріша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частина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муру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була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збудована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сьомому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столітті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до н. е.</a:t>
            </a:r>
            <a:r>
              <a:rPr lang="ru-RU" sz="2000" b="0" i="0" u="none" strike="noStrike" baseline="30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Пізніше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будівництво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нових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секцій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тривало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аж до 16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століття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включно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Одна з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найвідоміших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частин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муру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збудована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220–206 до н. е. першим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імператором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Китаю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Цінь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Хуан-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Небагато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них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дійшли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до наших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днів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Більшість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нині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існуючих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були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збудовані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епоху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династії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upload.wikimedia.org/wikipedia/commons/thumb/f/f8/Greatwall-SA3.jpg/800px-Greatwall-S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63" y="2333768"/>
            <a:ext cx="5842871" cy="43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 flipH="1">
            <a:off x="9493286" y="762127"/>
            <a:ext cx="423081" cy="4230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reveal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7398" y="1596789"/>
            <a:ext cx="3334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легендою, душа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Цінь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Хуан-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час сну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злетіла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 </a:t>
            </a:r>
            <a:r>
              <a:rPr lang="ru-RU" sz="2000" b="0" i="0" u="none" strike="noStrike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Місяць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і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звідти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побачила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Землю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Китайська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імперія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видалася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йому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маленькою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беззахисною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цяткою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й народилась у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імператора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думка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спорудити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мур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захистив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всю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імперію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набігів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жорстоких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варварів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4" descr="https://upload.wikimedia.org/wikipedia/commons/thumb/1/16/GreatWallNearBeijingWinter.jpg/1024px-GreatWallNearBeijing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3" y="790251"/>
            <a:ext cx="8537765" cy="54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000">
        <p14:reveal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520</TotalTime>
  <Words>217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メイリオ</vt:lpstr>
      <vt:lpstr>Arial</vt:lpstr>
      <vt:lpstr>Calibri</vt:lpstr>
      <vt:lpstr>Cambria</vt:lpstr>
      <vt:lpstr>Century Gothic</vt:lpstr>
      <vt:lpstr>Times New Roman</vt:lpstr>
      <vt:lpstr>Wingdings 3</vt:lpstr>
      <vt:lpstr>Ион (конференц-зал)</vt:lpstr>
      <vt:lpstr>Історичний туризм</vt:lpstr>
      <vt:lpstr>Історичний туризм  (історико-культурний туризм) — це різновид туризму, метою якого є відвідання місцевості, пов’язаної з історією та історичною спадщиною.</vt:lpstr>
      <vt:lpstr>Приклади пам`яток  історичного туризму</vt:lpstr>
      <vt:lpstr>1. Мачу-Пікчу, Перу </vt:lpstr>
      <vt:lpstr>Панорама Мачу-Пікчу </vt:lpstr>
      <vt:lpstr>2. Колізей, Італія</vt:lpstr>
      <vt:lpstr>3. Піраміда Хеопса, Єгипет </vt:lpstr>
      <vt:lpstr>4. Великий китайський мур, Китай</vt:lpstr>
      <vt:lpstr>Презентация PowerPoint</vt:lpstr>
      <vt:lpstr>Презентация PowerPoint</vt:lpstr>
      <vt:lpstr>5. Тадж-Махал, Індія </vt:lpstr>
      <vt:lpstr>Вигляд з річки Джамна  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Історичний туризм</dc:title>
  <dc:creator>1</dc:creator>
  <cp:lastModifiedBy>1</cp:lastModifiedBy>
  <cp:revision>13</cp:revision>
  <dcterms:created xsi:type="dcterms:W3CDTF">2014-11-29T12:05:58Z</dcterms:created>
  <dcterms:modified xsi:type="dcterms:W3CDTF">2014-12-14T14:57:40Z</dcterms:modified>
</cp:coreProperties>
</file>