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2FD92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1/20/2015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en-US" smtClean="0"/>
              <a:t>Click to edit Master title style</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en-US" smtClean="0"/>
              <a:t>Click to edit Master title style</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1D8BD707-D9CF-40AE-B4C6-C98DA3205C09}" type="datetimeFigureOut">
              <a:rPr lang="en-US" smtClean="0"/>
              <a:pPr/>
              <a:t>1/20/2015</a:t>
            </a:fld>
            <a:endParaRPr lang="en-US"/>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en-US"/>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6F15528-21DE-4FAA-801E-634DDDAF4B2B}" type="slidenum">
              <a:rPr lang="en-US" smtClean="0"/>
              <a:pPr/>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tx1">
                <a:lumMod val="95000"/>
                <a:lumOff val="5000"/>
              </a:schemeClr>
            </a:gs>
            <a:gs pos="100000">
              <a:schemeClr val="bg1"/>
            </a:gs>
          </a:gsLst>
          <a:lin ang="27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90600"/>
            <a:ext cx="7924800" cy="1371600"/>
          </a:xfrm>
        </p:spPr>
        <p:txBody>
          <a:bodyPr>
            <a:normAutofit/>
          </a:bodyPr>
          <a:lstStyle/>
          <a:p>
            <a:r>
              <a:rPr lang="uk-UA" sz="2800" b="1" dirty="0" smtClean="0">
                <a:solidFill>
                  <a:srgbClr val="92D050"/>
                </a:solidFill>
                <a:latin typeface="Times New Roman" pitchFamily="18" charset="0"/>
                <a:cs typeface="Times New Roman" pitchFamily="18" charset="0"/>
              </a:rPr>
              <a:t> </a:t>
            </a:r>
            <a:r>
              <a:rPr lang="uk-UA" sz="2800" b="1" dirty="0" smtClean="0">
                <a:solidFill>
                  <a:schemeClr val="tx1">
                    <a:lumMod val="95000"/>
                    <a:lumOff val="5000"/>
                  </a:schemeClr>
                </a:solidFill>
                <a:latin typeface="Times New Roman" pitchFamily="18" charset="0"/>
                <a:cs typeface="Times New Roman" pitchFamily="18" charset="0"/>
              </a:rPr>
              <a:t>Що означає бути толерантною людиною?</a:t>
            </a:r>
            <a:endParaRPr lang="en-US" sz="2800" b="1" dirty="0">
              <a:solidFill>
                <a:schemeClr val="tx1">
                  <a:lumMod val="95000"/>
                  <a:lumOff val="5000"/>
                </a:schemeClr>
              </a:solidFill>
              <a:latin typeface="Copperplate Gothic Bold" pitchFamily="34" charset="0"/>
              <a:cs typeface="Times New Roman" pitchFamily="18" charset="0"/>
            </a:endParaRPr>
          </a:p>
        </p:txBody>
      </p:sp>
      <p:sp>
        <p:nvSpPr>
          <p:cNvPr id="4" name="Объект 4"/>
          <p:cNvSpPr>
            <a:spLocks noGrp="1"/>
          </p:cNvSpPr>
          <p:nvPr>
            <p:ph type="subTitle" idx="1"/>
          </p:nvPr>
        </p:nvSpPr>
        <p:spPr>
          <a:xfrm rot="10800000" flipV="1">
            <a:off x="4343400" y="4800600"/>
            <a:ext cx="4114800" cy="1371600"/>
          </a:xfrm>
          <a:prstGeom prst="rect">
            <a:avLst/>
          </a:prstGeom>
          <a:blipFill>
            <a:blip r:embed="rId2">
              <a:alphaModFix amt="24000"/>
              <a:extLst>
                <a:ext uri="{BEBA8EAE-BF5A-486C-A8C5-ECC9F3942E4B}">
                  <a14:imgProps xmlns:a14="http://schemas.microsoft.com/office/drawing/2010/main">
                    <a14:imgLayer r:embed="rId3">
                      <a14:imgEffect>
                        <a14:artisticPhotocopy/>
                      </a14:imgEffect>
                      <a14:imgEffect>
                        <a14:colorTemperature colorTemp="10422"/>
                      </a14:imgEffect>
                      <a14:imgEffect>
                        <a14:saturation sat="259000"/>
                      </a14:imgEffect>
                      <a14:imgEffect>
                        <a14:brightnessContrast bright="-66000" contrast="61000"/>
                      </a14:imgEffect>
                    </a14:imgLayer>
                  </a14:imgProps>
                </a:ext>
              </a:extLst>
            </a:blip>
            <a:tile tx="0" ty="0" sx="100000" sy="100000" flip="x" algn="ctr"/>
          </a:blipFill>
          <a:effectLst>
            <a:glow rad="1016000">
              <a:schemeClr val="tx1">
                <a:lumMod val="95000"/>
                <a:lumOff val="5000"/>
                <a:alpha val="34000"/>
              </a:schemeClr>
            </a:glow>
            <a:outerShdw blurRad="330200" dir="17160000" sx="124000" sy="124000" algn="ctr" rotWithShape="0">
              <a:schemeClr val="tx1">
                <a:lumMod val="95000"/>
                <a:lumOff val="5000"/>
                <a:alpha val="26000"/>
              </a:schemeClr>
            </a:outerShdw>
            <a:reflection endPos="0" dist="50800" dir="5400000" sy="-100000" algn="bl" rotWithShape="0"/>
          </a:effectLst>
          <a:scene3d>
            <a:camera prst="perspectiveFront"/>
            <a:lightRig rig="sunrise" dir="t"/>
          </a:scene3d>
          <a:sp3d prstMaterial="dkEdge">
            <a:bevelT/>
          </a:sp3d>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uk-UA" sz="1800" b="1" i="1" u="sng" strike="noStrike" kern="0" cap="none" spc="0" normalizeH="0" baseline="0" noProof="0" dirty="0" smtClean="0">
                <a:ln>
                  <a:noFill/>
                </a:ln>
                <a:solidFill>
                  <a:sysClr val="window" lastClr="FFFFFF"/>
                </a:solidFill>
                <a:effectLst/>
                <a:uLnTx/>
                <a:uFillTx/>
              </a:rPr>
              <a:t>Презентація учня 10-Б класу</a:t>
            </a:r>
            <a:r>
              <a:rPr kumimoji="0" lang="en-US" sz="1800" b="1" i="1" u="sng" strike="noStrike" kern="0" cap="none" spc="0" normalizeH="0" baseline="0" noProof="0" dirty="0" smtClean="0">
                <a:ln>
                  <a:noFill/>
                </a:ln>
                <a:solidFill>
                  <a:sysClr val="window" lastClr="FFFFFF"/>
                </a:solidFill>
                <a:effectLst/>
                <a:uLnTx/>
                <a:uFillTx/>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uk-UA" sz="1800" b="1" i="1" u="sng" strike="noStrike" kern="0" cap="none" spc="0" normalizeH="0" baseline="0" noProof="0" dirty="0" smtClean="0">
                <a:ln>
                  <a:noFill/>
                </a:ln>
                <a:solidFill>
                  <a:sysClr val="window" lastClr="FFFFFF"/>
                </a:solidFill>
                <a:effectLst/>
                <a:uLnTx/>
                <a:uFillTx/>
              </a:rPr>
              <a:t/>
            </a:r>
            <a:br>
              <a:rPr kumimoji="0" lang="uk-UA" sz="1800" b="1" i="1" u="sng" strike="noStrike" kern="0" cap="none" spc="0" normalizeH="0" baseline="0" noProof="0" dirty="0" smtClean="0">
                <a:ln>
                  <a:noFill/>
                </a:ln>
                <a:solidFill>
                  <a:sysClr val="window" lastClr="FFFFFF"/>
                </a:solidFill>
                <a:effectLst/>
                <a:uLnTx/>
                <a:uFillTx/>
              </a:rPr>
            </a:br>
            <a:r>
              <a:rPr kumimoji="0" lang="uk-UA" sz="1800" b="1" i="1" u="none" strike="noStrike" kern="0" cap="none" spc="0" normalizeH="0" baseline="0" noProof="0" dirty="0" smtClean="0">
                <a:ln>
                  <a:noFill/>
                </a:ln>
                <a:solidFill>
                  <a:sysClr val="window" lastClr="FFFFFF"/>
                </a:solidFill>
                <a:effectLst/>
                <a:uLnTx/>
                <a:uFillTx/>
              </a:rPr>
              <a:t>Сухенка Евгенія</a:t>
            </a:r>
          </a:p>
        </p:txBody>
      </p:sp>
    </p:spTree>
    <p:extLst>
      <p:ext uri="{BB962C8B-B14F-4D97-AF65-F5344CB8AC3E}">
        <p14:creationId xmlns:p14="http://schemas.microsoft.com/office/powerpoint/2010/main" val="28052279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09600"/>
            <a:ext cx="6705600" cy="1066800"/>
          </a:xfrm>
        </p:spPr>
        <p:txBody>
          <a:bodyPr>
            <a:normAutofit fontScale="90000"/>
          </a:bodyPr>
          <a:lstStyle/>
          <a:p>
            <a:r>
              <a:rPr lang="uk-UA" dirty="0" smtClean="0"/>
              <a:t>Що таке толерантність?</a:t>
            </a:r>
            <a:endParaRPr lang="en-US" dirty="0"/>
          </a:p>
        </p:txBody>
      </p:sp>
      <p:sp>
        <p:nvSpPr>
          <p:cNvPr id="3" name="Content Placeholder 2"/>
          <p:cNvSpPr>
            <a:spLocks noGrp="1"/>
          </p:cNvSpPr>
          <p:nvPr>
            <p:ph idx="1"/>
          </p:nvPr>
        </p:nvSpPr>
        <p:spPr>
          <a:xfrm>
            <a:off x="762000" y="1752600"/>
            <a:ext cx="7543800" cy="4419600"/>
          </a:xfrm>
        </p:spPr>
        <p:txBody>
          <a:bodyPr>
            <a:normAutofit lnSpcReduction="10000"/>
          </a:bodyPr>
          <a:lstStyle/>
          <a:p>
            <a:pPr marL="0" indent="0">
              <a:buNone/>
            </a:pPr>
            <a:r>
              <a:rPr lang="uk-UA" b="1" dirty="0"/>
              <a:t>Толерантність</a:t>
            </a:r>
            <a:r>
              <a:rPr lang="uk-UA" dirty="0"/>
              <a:t> (від лат. </a:t>
            </a:r>
            <a:r>
              <a:rPr lang="en-US" i="1" dirty="0" err="1"/>
              <a:t>tolerantia</a:t>
            </a:r>
            <a:r>
              <a:rPr lang="en-US" dirty="0"/>
              <a:t> – </a:t>
            </a:r>
            <a:r>
              <a:rPr lang="uk-UA" dirty="0"/>
              <a:t>терпіння) – у загальному значенні ослаблення чи відсутність можливості реакції на який-небудь несприятливий фактор в результаті зниження чутливості до його впливу. На індивідуальному рівні – це здатність сприймати без агресії думки, які відрізняються від власних, а також – особливості поведінки та способу життя інших. Терпимість до чужого способу життя, поведінки, звичаїв, почуттів, ідей, вірувань є умовою стабільності та єдності суспільств, особливо тих, які не є гомогенними ні у релігійному, ні в етнічному, ні в інших соціальних вимірах.</a:t>
            </a:r>
            <a:endParaRPr lang="en-US" dirty="0"/>
          </a:p>
        </p:txBody>
      </p:sp>
    </p:spTree>
    <p:extLst>
      <p:ext uri="{BB962C8B-B14F-4D97-AF65-F5344CB8AC3E}">
        <p14:creationId xmlns:p14="http://schemas.microsoft.com/office/powerpoint/2010/main" val="15547622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4154331303"/>
              </p:ext>
            </p:extLst>
          </p:nvPr>
        </p:nvGraphicFramePr>
        <p:xfrm>
          <a:off x="762000" y="914397"/>
          <a:ext cx="7543800" cy="4912123"/>
        </p:xfrm>
        <a:graphic>
          <a:graphicData uri="http://schemas.openxmlformats.org/drawingml/2006/table">
            <a:tbl>
              <a:tblPr firstRow="1" bandRow="1">
                <a:tableStyleId>{5C22544A-7EE6-4342-B048-85BDC9FD1C3A}</a:tableStyleId>
              </a:tblPr>
              <a:tblGrid>
                <a:gridCol w="3771900"/>
                <a:gridCol w="3771900"/>
              </a:tblGrid>
              <a:tr h="651205">
                <a:tc>
                  <a:txBody>
                    <a:bodyPr/>
                    <a:lstStyle/>
                    <a:p>
                      <a:r>
                        <a:rPr lang="ru-RU" sz="2400" b="0" dirty="0" smtClean="0">
                          <a:solidFill>
                            <a:schemeClr val="bg1"/>
                          </a:solidFill>
                          <a:latin typeface="+mj-lt"/>
                        </a:rPr>
                        <a:t>Т</a:t>
                      </a:r>
                      <a:r>
                        <a:rPr lang="uk-UA" sz="2400" b="0" dirty="0" smtClean="0">
                          <a:solidFill>
                            <a:schemeClr val="bg1"/>
                          </a:solidFill>
                          <a:latin typeface="+mj-lt"/>
                        </a:rPr>
                        <a:t>олерантність</a:t>
                      </a:r>
                      <a:endParaRPr lang="en-US" sz="2400" b="0" dirty="0">
                        <a:solidFill>
                          <a:schemeClr val="bg1"/>
                        </a:solidFill>
                        <a:latin typeface="+mj-lt"/>
                      </a:endParaRPr>
                    </a:p>
                  </a:txBody>
                  <a:tcPr/>
                </a:tc>
                <a:tc>
                  <a:txBody>
                    <a:bodyPr/>
                    <a:lstStyle/>
                    <a:p>
                      <a:r>
                        <a:rPr lang="uk-UA" sz="2400" b="0" dirty="0" smtClean="0">
                          <a:solidFill>
                            <a:schemeClr val="bg1"/>
                          </a:solidFill>
                          <a:latin typeface="+mj-lt"/>
                        </a:rPr>
                        <a:t>Інтолерантність</a:t>
                      </a:r>
                      <a:endParaRPr lang="en-US" sz="2400" b="0" dirty="0">
                        <a:solidFill>
                          <a:schemeClr val="bg1"/>
                        </a:solidFill>
                        <a:latin typeface="+mj-lt"/>
                      </a:endParaRPr>
                    </a:p>
                  </a:txBody>
                  <a:tcPr/>
                </a:tc>
              </a:tr>
              <a:tr h="644198">
                <a:tc>
                  <a:txBody>
                    <a:bodyPr/>
                    <a:lstStyle/>
                    <a:p>
                      <a:r>
                        <a:rPr lang="uk-UA" dirty="0" smtClean="0"/>
                        <a:t>Повага до думки інших</a:t>
                      </a:r>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uk-UA" dirty="0" smtClean="0"/>
                        <a:t>Ігнорування</a:t>
                      </a:r>
                      <a:endParaRPr lang="en-US" dirty="0" smtClean="0"/>
                    </a:p>
                    <a:p>
                      <a:endParaRPr lang="en-US" dirty="0"/>
                    </a:p>
                  </a:txBody>
                  <a:tcPr/>
                </a:tc>
              </a:tr>
              <a:tr h="528200">
                <a:tc>
                  <a:txBody>
                    <a:bodyPr/>
                    <a:lstStyle/>
                    <a:p>
                      <a:r>
                        <a:rPr lang="uk-UA" dirty="0" smtClean="0"/>
                        <a:t>Доброзичливість</a:t>
                      </a:r>
                      <a:endParaRPr lang="en-US" dirty="0"/>
                    </a:p>
                  </a:txBody>
                  <a:tcPr/>
                </a:tc>
                <a:tc>
                  <a:txBody>
                    <a:bodyPr/>
                    <a:lstStyle/>
                    <a:p>
                      <a:r>
                        <a:rPr lang="uk-UA" dirty="0" smtClean="0"/>
                        <a:t>Егоїзм</a:t>
                      </a:r>
                      <a:endParaRPr lang="en-US" dirty="0"/>
                    </a:p>
                  </a:txBody>
                  <a:tcPr/>
                </a:tc>
              </a:tr>
              <a:tr h="528200">
                <a:tc>
                  <a:txBody>
                    <a:bodyPr/>
                    <a:lstStyle/>
                    <a:p>
                      <a:r>
                        <a:rPr lang="uk-UA" dirty="0" smtClean="0"/>
                        <a:t>Розуміння</a:t>
                      </a:r>
                      <a:endParaRPr lang="en-US" dirty="0"/>
                    </a:p>
                  </a:txBody>
                  <a:tcPr/>
                </a:tc>
                <a:tc>
                  <a:txBody>
                    <a:bodyPr/>
                    <a:lstStyle/>
                    <a:p>
                      <a:r>
                        <a:rPr lang="uk-UA" dirty="0" smtClean="0"/>
                        <a:t>Нетерпимість</a:t>
                      </a:r>
                    </a:p>
                  </a:txBody>
                  <a:tcPr/>
                </a:tc>
              </a:tr>
              <a:tr h="528200">
                <a:tc>
                  <a:txBody>
                    <a:bodyPr/>
                    <a:lstStyle/>
                    <a:p>
                      <a:r>
                        <a:rPr lang="uk-UA" dirty="0" smtClean="0"/>
                        <a:t>Прийняття</a:t>
                      </a:r>
                    </a:p>
                    <a:p>
                      <a:endParaRPr lang="en-US" dirty="0"/>
                    </a:p>
                  </a:txBody>
                  <a:tcPr/>
                </a:tc>
                <a:tc>
                  <a:txBody>
                    <a:bodyPr/>
                    <a:lstStyle/>
                    <a:p>
                      <a:r>
                        <a:rPr lang="uk-UA" dirty="0" smtClean="0"/>
                        <a:t>Вираження зневаги</a:t>
                      </a:r>
                    </a:p>
                    <a:p>
                      <a:endParaRPr lang="en-US" dirty="0"/>
                    </a:p>
                  </a:txBody>
                  <a:tcPr/>
                </a:tc>
              </a:tr>
              <a:tr h="528200">
                <a:tc>
                  <a:txBody>
                    <a:bodyPr/>
                    <a:lstStyle/>
                    <a:p>
                      <a:r>
                        <a:rPr lang="uk-UA" dirty="0" smtClean="0"/>
                        <a:t>Поблажливість</a:t>
                      </a:r>
                      <a:endParaRPr lang="en-US" dirty="0"/>
                    </a:p>
                  </a:txBody>
                  <a:tcPr/>
                </a:tc>
                <a:tc>
                  <a:txBody>
                    <a:bodyPr/>
                    <a:lstStyle/>
                    <a:p>
                      <a:r>
                        <a:rPr lang="uk-UA" dirty="0" smtClean="0"/>
                        <a:t>Дратівливість</a:t>
                      </a:r>
                    </a:p>
                    <a:p>
                      <a:endParaRPr lang="en-US" dirty="0"/>
                    </a:p>
                  </a:txBody>
                  <a:tcPr/>
                </a:tc>
              </a:tr>
              <a:tr h="528200">
                <a:tc>
                  <a:txBody>
                    <a:bodyPr/>
                    <a:lstStyle/>
                    <a:p>
                      <a:r>
                        <a:rPr lang="uk-UA" dirty="0" smtClean="0"/>
                        <a:t>Довіра</a:t>
                      </a:r>
                      <a:endParaRPr lang="en-US" dirty="0"/>
                    </a:p>
                  </a:txBody>
                  <a:tcPr/>
                </a:tc>
                <a:tc>
                  <a:txBody>
                    <a:bodyPr/>
                    <a:lstStyle/>
                    <a:p>
                      <a:r>
                        <a:rPr lang="uk-UA" dirty="0" smtClean="0"/>
                        <a:t>Байдужість</a:t>
                      </a:r>
                    </a:p>
                    <a:p>
                      <a:endParaRPr lang="en-US" dirty="0"/>
                    </a:p>
                  </a:txBody>
                  <a:tcPr/>
                </a:tc>
              </a:tr>
              <a:tr h="528200">
                <a:tc>
                  <a:txBody>
                    <a:bodyPr/>
                    <a:lstStyle/>
                    <a:p>
                      <a:r>
                        <a:rPr lang="uk-UA" dirty="0" smtClean="0"/>
                        <a:t>Гуманізм</a:t>
                      </a:r>
                      <a:endParaRPr lang="en-US" dirty="0"/>
                    </a:p>
                  </a:txBody>
                  <a:tcPr/>
                </a:tc>
                <a:tc>
                  <a:txBody>
                    <a:bodyPr/>
                    <a:lstStyle/>
                    <a:p>
                      <a:r>
                        <a:rPr lang="uk-UA" dirty="0" smtClean="0"/>
                        <a:t>Цинізм</a:t>
                      </a:r>
                      <a:endParaRPr lang="en-US" dirty="0" smtClean="0"/>
                    </a:p>
                    <a:p>
                      <a:endParaRPr lang="en-US" dirty="0"/>
                    </a:p>
                  </a:txBody>
                  <a:tcPr/>
                </a:tc>
              </a:tr>
            </a:tbl>
          </a:graphicData>
        </a:graphic>
      </p:graphicFrame>
    </p:spTree>
    <p:extLst>
      <p:ext uri="{BB962C8B-B14F-4D97-AF65-F5344CB8AC3E}">
        <p14:creationId xmlns:p14="http://schemas.microsoft.com/office/powerpoint/2010/main" val="30607859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1295400"/>
            <a:ext cx="7543800" cy="4419600"/>
          </a:xfrm>
        </p:spPr>
        <p:txBody>
          <a:bodyPr/>
          <a:lstStyle/>
          <a:p>
            <a:pPr marL="0" indent="0">
              <a:buNone/>
            </a:pPr>
            <a:r>
              <a:rPr lang="ru-RU" dirty="0"/>
              <a:t>Для того, щоб жити в колективі, треба ставитися одне до одного доброзичливо, дружньо, терпляче, шанобливо. Неможливо подобатися всім, неможливо любити всіх, неможливо, щоб усі діти класу були відданими друзями, тому що ми всі маємо різне виховання, інтелект, бажання вчитися, характери, смаки, темперамент тощо.</a:t>
            </a:r>
            <a:endParaRPr lang="en-US" dirty="0"/>
          </a:p>
          <a:p>
            <a:pPr marL="0" indent="0">
              <a:buNone/>
            </a:pPr>
            <a:r>
              <a:rPr lang="uk-UA" dirty="0"/>
              <a:t>  </a:t>
            </a:r>
            <a:r>
              <a:rPr lang="ru-RU" dirty="0"/>
              <a:t>Але ми можемо жити в злагоді одне з одним, цінувати одне одного, приймати всіх такими, якими вони є, тобто бути толерантними одне до одного. </a:t>
            </a:r>
            <a:endParaRPr lang="en-US" dirty="0"/>
          </a:p>
          <a:p>
            <a:endParaRPr lang="en-US" dirty="0"/>
          </a:p>
        </p:txBody>
      </p:sp>
    </p:spTree>
    <p:extLst>
      <p:ext uri="{BB962C8B-B14F-4D97-AF65-F5344CB8AC3E}">
        <p14:creationId xmlns:p14="http://schemas.microsoft.com/office/powerpoint/2010/main" val="29827072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28600"/>
            <a:ext cx="6781800" cy="1600200"/>
          </a:xfrm>
        </p:spPr>
        <p:txBody>
          <a:bodyPr>
            <a:normAutofit fontScale="90000"/>
          </a:bodyPr>
          <a:lstStyle/>
          <a:p>
            <a:r>
              <a:rPr lang="uk-UA" dirty="0" smtClean="0"/>
              <a:t>Правила толерантного спілкування:</a:t>
            </a:r>
            <a:endParaRPr lang="en-US" dirty="0"/>
          </a:p>
        </p:txBody>
      </p:sp>
      <p:sp>
        <p:nvSpPr>
          <p:cNvPr id="3" name="Content Placeholder 2"/>
          <p:cNvSpPr>
            <a:spLocks noGrp="1"/>
          </p:cNvSpPr>
          <p:nvPr>
            <p:ph idx="1"/>
          </p:nvPr>
        </p:nvSpPr>
        <p:spPr>
          <a:xfrm>
            <a:off x="762000" y="1676400"/>
            <a:ext cx="7543800" cy="3886200"/>
          </a:xfrm>
        </p:spPr>
        <p:txBody>
          <a:bodyPr/>
          <a:lstStyle/>
          <a:p>
            <a:pPr>
              <a:buFont typeface="Wingdings" pitchFamily="2" charset="2"/>
              <a:buChar char="q"/>
            </a:pPr>
            <a:r>
              <a:rPr lang="ru-RU" dirty="0"/>
              <a:t>Поважай співрозмовника. </a:t>
            </a:r>
            <a:endParaRPr lang="ru-RU" dirty="0" smtClean="0"/>
          </a:p>
          <a:p>
            <a:pPr>
              <a:buFont typeface="Wingdings" pitchFamily="2" charset="2"/>
              <a:buChar char="q"/>
            </a:pPr>
            <a:r>
              <a:rPr lang="ru-RU" dirty="0" smtClean="0"/>
              <a:t>Старайся </a:t>
            </a:r>
            <a:r>
              <a:rPr lang="ru-RU" dirty="0"/>
              <a:t>зрозуміти те, про що говорять інші. </a:t>
            </a:r>
            <a:endParaRPr lang="ru-RU" dirty="0" smtClean="0"/>
          </a:p>
          <a:p>
            <a:pPr>
              <a:buFont typeface="Wingdings" pitchFamily="2" charset="2"/>
              <a:buChar char="q"/>
            </a:pPr>
            <a:r>
              <a:rPr lang="ru-RU" dirty="0" smtClean="0"/>
              <a:t>Відстоюй </a:t>
            </a:r>
            <a:r>
              <a:rPr lang="ru-RU" dirty="0"/>
              <a:t>свою думку тактовно. </a:t>
            </a:r>
            <a:endParaRPr lang="ru-RU" dirty="0" smtClean="0"/>
          </a:p>
          <a:p>
            <a:pPr>
              <a:buFont typeface="Wingdings" pitchFamily="2" charset="2"/>
              <a:buChar char="q"/>
            </a:pPr>
            <a:r>
              <a:rPr lang="ru-RU" dirty="0" smtClean="0"/>
              <a:t>Шукай </a:t>
            </a:r>
            <a:r>
              <a:rPr lang="ru-RU" dirty="0"/>
              <a:t>кращі аргументи. </a:t>
            </a:r>
            <a:endParaRPr lang="ru-RU" dirty="0" smtClean="0"/>
          </a:p>
          <a:p>
            <a:pPr>
              <a:buFont typeface="Wingdings" pitchFamily="2" charset="2"/>
              <a:buChar char="q"/>
            </a:pPr>
            <a:r>
              <a:rPr lang="ru-RU" dirty="0" smtClean="0"/>
              <a:t>Будь </a:t>
            </a:r>
            <a:r>
              <a:rPr lang="ru-RU" dirty="0"/>
              <a:t>справедливим, готовим прийняти </a:t>
            </a:r>
            <a:r>
              <a:rPr lang="ru-RU" dirty="0" smtClean="0"/>
              <a:t>думку іншого</a:t>
            </a:r>
            <a:r>
              <a:rPr lang="ru-RU" dirty="0"/>
              <a:t>. </a:t>
            </a:r>
            <a:endParaRPr lang="ru-RU" dirty="0" smtClean="0"/>
          </a:p>
          <a:p>
            <a:pPr>
              <a:buFont typeface="Wingdings" pitchFamily="2" charset="2"/>
              <a:buChar char="q"/>
            </a:pPr>
            <a:r>
              <a:rPr lang="ru-RU" dirty="0" smtClean="0"/>
              <a:t>Намагайся </a:t>
            </a:r>
            <a:r>
              <a:rPr lang="ru-RU" dirty="0"/>
              <a:t>враховувати </a:t>
            </a:r>
            <a:r>
              <a:rPr lang="ru-RU" dirty="0" smtClean="0"/>
              <a:t>інтереси інших</a:t>
            </a:r>
            <a:endParaRPr lang="en-US" dirty="0"/>
          </a:p>
        </p:txBody>
      </p:sp>
    </p:spTree>
    <p:extLst>
      <p:ext uri="{BB962C8B-B14F-4D97-AF65-F5344CB8AC3E}">
        <p14:creationId xmlns:p14="http://schemas.microsoft.com/office/powerpoint/2010/main" val="41932198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685800"/>
            <a:ext cx="7924800" cy="5638800"/>
          </a:xfrm>
        </p:spPr>
        <p:txBody>
          <a:bodyPr>
            <a:normAutofit lnSpcReduction="10000"/>
          </a:bodyPr>
          <a:lstStyle/>
          <a:p>
            <a:pPr marL="0" indent="0">
              <a:buNone/>
            </a:pPr>
            <a:r>
              <a:rPr lang="uk-UA" dirty="0"/>
              <a:t>Толерантність - це здатність без агресії сприймати думки, поведінку, форми самовираження та спосіб життя іншої людини, які відрізняються від власних.</a:t>
            </a:r>
          </a:p>
          <a:p>
            <a:pPr marL="0" indent="0">
              <a:buNone/>
            </a:pPr>
            <a:r>
              <a:rPr lang="uk-UA" dirty="0"/>
              <a:t>Виникла толерантність у західній цивілізації на релігійному рівні. Виникнення цього терміну пов'язують з підписанням Нантського едикту.</a:t>
            </a:r>
          </a:p>
          <a:p>
            <a:pPr marL="0" indent="0">
              <a:buNone/>
            </a:pPr>
            <a:r>
              <a:rPr lang="uk-UA" dirty="0"/>
              <a:t>Передусім толерантність означає доброзичливе та терпиме ставлення до чогось. Основою толерантності є відкритість думки та спілкування, особиста свобода індивіда та поцінування прав та свобод людини. Толерантність означає активну позицію людини, а не пасивно-терпиме ставлення до навколишніх подій, тобто толерантна людина не повинна бути терпима до всього, наприклад до порушення прав людини чи маніпуляцій та спекуляцій. Те що порушує загальнолюдську мораль не повинно сприйматись толерантно.</a:t>
            </a:r>
          </a:p>
          <a:p>
            <a:endParaRPr lang="en-US" dirty="0"/>
          </a:p>
        </p:txBody>
      </p:sp>
    </p:spTree>
    <p:extLst>
      <p:ext uri="{BB962C8B-B14F-4D97-AF65-F5344CB8AC3E}">
        <p14:creationId xmlns:p14="http://schemas.microsoft.com/office/powerpoint/2010/main" val="3919142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1066800"/>
            <a:ext cx="7543800" cy="3886200"/>
          </a:xfrm>
        </p:spPr>
        <p:txBody>
          <a:bodyPr/>
          <a:lstStyle/>
          <a:p>
            <a:pPr marL="0" indent="0">
              <a:buNone/>
            </a:pPr>
            <a:r>
              <a:rPr lang="ru-RU" dirty="0"/>
              <a:t>Тому потрібно розрізняти толерантну поведінку та рабську терпимість, яка не приводить ні до чого хорошого. Потрібно пильно розрізняти ці поняття, бо маніпулятори (в тому числі більшість політиків) закликають до лже-толерантності, оскільки людьми, які відносяться до всього лояльно легше управляти.</a:t>
            </a:r>
            <a:endParaRPr lang="en-US" dirty="0"/>
          </a:p>
        </p:txBody>
      </p:sp>
    </p:spTree>
    <p:extLst>
      <p:ext uri="{BB962C8B-B14F-4D97-AF65-F5344CB8AC3E}">
        <p14:creationId xmlns:p14="http://schemas.microsoft.com/office/powerpoint/2010/main" val="39209226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1219200"/>
            <a:ext cx="7543800" cy="3886200"/>
          </a:xfrm>
        </p:spPr>
        <p:txBody>
          <a:bodyPr/>
          <a:lstStyle/>
          <a:p>
            <a:pPr marL="0" indent="0">
              <a:buNone/>
            </a:pPr>
            <a:r>
              <a:rPr lang="uk-UA" dirty="0"/>
              <a:t>Отже, толерантність є доволі тонкою категорією, якої безумовно потрібно дотримуватись, оскільки вона визначає моральний, суспільний і демократичний розвиток суспільства. </a:t>
            </a:r>
            <a:endParaRPr lang="en-US" dirty="0"/>
          </a:p>
        </p:txBody>
      </p:sp>
    </p:spTree>
    <p:extLst>
      <p:ext uri="{BB962C8B-B14F-4D97-AF65-F5344CB8AC3E}">
        <p14:creationId xmlns:p14="http://schemas.microsoft.com/office/powerpoint/2010/main" val="33293221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2362200"/>
            <a:ext cx="6781800" cy="1600200"/>
          </a:xfrm>
        </p:spPr>
        <p:txBody>
          <a:bodyPr/>
          <a:lstStyle/>
          <a:p>
            <a:pPr algn="ctr"/>
            <a:r>
              <a:rPr lang="ru-RU" dirty="0" smtClean="0"/>
              <a:t>Дякую за увагу</a:t>
            </a:r>
            <a:endParaRPr lang="en-US" dirty="0"/>
          </a:p>
        </p:txBody>
      </p:sp>
    </p:spTree>
    <p:extLst>
      <p:ext uri="{BB962C8B-B14F-4D97-AF65-F5344CB8AC3E}">
        <p14:creationId xmlns:p14="http://schemas.microsoft.com/office/powerpoint/2010/main" val="188923411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1545</TotalTime>
  <Words>352</Words>
  <Application>Microsoft Office PowerPoint</Application>
  <PresentationFormat>On-screen Show (4:3)</PresentationFormat>
  <Paragraphs>36</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NewsPrint</vt:lpstr>
      <vt:lpstr> Що означає бути толерантною людиною?</vt:lpstr>
      <vt:lpstr>Що таке толерантність?</vt:lpstr>
      <vt:lpstr>PowerPoint Presentation</vt:lpstr>
      <vt:lpstr>PowerPoint Presentation</vt:lpstr>
      <vt:lpstr>Правила толерантного спілкування:</vt:lpstr>
      <vt:lpstr>PowerPoint Presentation</vt:lpstr>
      <vt:lpstr>PowerPoint Presentation</vt:lpstr>
      <vt:lpstr>PowerPoint Presentation</vt:lpstr>
      <vt:lpstr>Дякую за увагу</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Що означає бути толерантною людиною?</dc:title>
  <dc:creator>Zhenya</dc:creator>
  <cp:lastModifiedBy>Zhenya</cp:lastModifiedBy>
  <cp:revision>11</cp:revision>
  <dcterms:created xsi:type="dcterms:W3CDTF">2006-08-16T00:00:00Z</dcterms:created>
  <dcterms:modified xsi:type="dcterms:W3CDTF">2015-01-20T14:49:33Z</dcterms:modified>
</cp:coreProperties>
</file>