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69" r:id="rId4"/>
    <p:sldId id="264" r:id="rId5"/>
    <p:sldId id="265" r:id="rId6"/>
    <p:sldId id="258" r:id="rId7"/>
    <p:sldId id="259" r:id="rId8"/>
    <p:sldId id="272" r:id="rId9"/>
    <p:sldId id="260" r:id="rId10"/>
    <p:sldId id="273" r:id="rId11"/>
    <p:sldId id="261" r:id="rId12"/>
    <p:sldId id="274" r:id="rId13"/>
    <p:sldId id="262" r:id="rId14"/>
    <p:sldId id="275" r:id="rId15"/>
    <p:sldId id="263" r:id="rId16"/>
    <p:sldId id="276" r:id="rId17"/>
    <p:sldId id="271" r:id="rId18"/>
    <p:sldId id="27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08" y="-64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0CA76-43FC-4FBD-B3A5-358F3529372F}" type="doc">
      <dgm:prSet loTypeId="urn:microsoft.com/office/officeart/2005/8/layout/vList2" loCatId="list" qsTypeId="urn:microsoft.com/office/officeart/2005/8/quickstyle/3d7" qsCatId="3D" csTypeId="urn:microsoft.com/office/officeart/2005/8/colors/accent1_2#1" csCatId="accent1" phldr="1"/>
      <dgm:spPr/>
      <dgm:t>
        <a:bodyPr/>
        <a:lstStyle/>
        <a:p>
          <a:endParaRPr lang="en-US"/>
        </a:p>
      </dgm:t>
    </dgm:pt>
    <dgm:pt modelId="{AEF674A5-05D7-4C8C-9B34-760711105B3B}">
      <dgm:prSet custT="1"/>
      <dgm:spPr/>
      <dgm:t>
        <a:bodyPr/>
        <a:lstStyle/>
        <a:p>
          <a:pPr rtl="0"/>
          <a:r>
            <a:rPr lang="en-US" sz="4400" b="1" dirty="0" smtClean="0">
              <a:effectLst>
                <a:outerShdw blurRad="38100" dist="38100" dir="2700000" algn="tl">
                  <a:srgbClr val="000000">
                    <a:alpha val="43137"/>
                  </a:srgbClr>
                </a:outerShdw>
              </a:effectLst>
            </a:rPr>
            <a:t>WHAT ARE DRUGS?</a:t>
          </a:r>
          <a:endParaRPr lang="en-US" sz="2800" dirty="0"/>
        </a:p>
      </dgm:t>
    </dgm:pt>
    <dgm:pt modelId="{AC946EFD-4653-440E-852B-B3A40BFFAABC}" type="parTrans" cxnId="{84D73B04-A87F-4D96-A840-0803AD45FFE3}">
      <dgm:prSet/>
      <dgm:spPr/>
      <dgm:t>
        <a:bodyPr/>
        <a:lstStyle/>
        <a:p>
          <a:endParaRPr lang="en-US"/>
        </a:p>
      </dgm:t>
    </dgm:pt>
    <dgm:pt modelId="{12C5431B-7F40-4255-92A3-A1116C80A04A}" type="sibTrans" cxnId="{84D73B04-A87F-4D96-A840-0803AD45FFE3}">
      <dgm:prSet/>
      <dgm:spPr/>
      <dgm:t>
        <a:bodyPr/>
        <a:lstStyle/>
        <a:p>
          <a:endParaRPr lang="en-US"/>
        </a:p>
      </dgm:t>
    </dgm:pt>
    <dgm:pt modelId="{711D7709-BDBA-4618-8435-27FD57E68099}" type="pres">
      <dgm:prSet presAssocID="{9030CA76-43FC-4FBD-B3A5-358F3529372F}" presName="linear" presStyleCnt="0">
        <dgm:presLayoutVars>
          <dgm:animLvl val="lvl"/>
          <dgm:resizeHandles val="exact"/>
        </dgm:presLayoutVars>
      </dgm:prSet>
      <dgm:spPr/>
      <dgm:t>
        <a:bodyPr/>
        <a:lstStyle/>
        <a:p>
          <a:endParaRPr lang="en-US"/>
        </a:p>
      </dgm:t>
    </dgm:pt>
    <dgm:pt modelId="{8CC48F99-DCEC-43E6-9D8C-ABF8F8426A33}" type="pres">
      <dgm:prSet presAssocID="{AEF674A5-05D7-4C8C-9B34-760711105B3B}" presName="parentText" presStyleLbl="node1" presStyleIdx="0" presStyleCnt="1">
        <dgm:presLayoutVars>
          <dgm:chMax val="0"/>
          <dgm:bulletEnabled val="1"/>
        </dgm:presLayoutVars>
      </dgm:prSet>
      <dgm:spPr/>
      <dgm:t>
        <a:bodyPr/>
        <a:lstStyle/>
        <a:p>
          <a:endParaRPr lang="en-US"/>
        </a:p>
      </dgm:t>
    </dgm:pt>
  </dgm:ptLst>
  <dgm:cxnLst>
    <dgm:cxn modelId="{591B0273-5ACF-4BAF-B3FC-2B22C9647E88}" type="presOf" srcId="{AEF674A5-05D7-4C8C-9B34-760711105B3B}" destId="{8CC48F99-DCEC-43E6-9D8C-ABF8F8426A33}" srcOrd="0" destOrd="0" presId="urn:microsoft.com/office/officeart/2005/8/layout/vList2"/>
    <dgm:cxn modelId="{8E47AC1E-AC4F-4C27-80F1-4A6B0D6A8B68}" type="presOf" srcId="{9030CA76-43FC-4FBD-B3A5-358F3529372F}" destId="{711D7709-BDBA-4618-8435-27FD57E68099}" srcOrd="0" destOrd="0" presId="urn:microsoft.com/office/officeart/2005/8/layout/vList2"/>
    <dgm:cxn modelId="{84D73B04-A87F-4D96-A840-0803AD45FFE3}" srcId="{9030CA76-43FC-4FBD-B3A5-358F3529372F}" destId="{AEF674A5-05D7-4C8C-9B34-760711105B3B}" srcOrd="0" destOrd="0" parTransId="{AC946EFD-4653-440E-852B-B3A40BFFAABC}" sibTransId="{12C5431B-7F40-4255-92A3-A1116C80A04A}"/>
    <dgm:cxn modelId="{E2EC3C4D-3E39-4AA0-B711-6AD57C3A3F65}" type="presParOf" srcId="{711D7709-BDBA-4618-8435-27FD57E68099}" destId="{8CC48F99-DCEC-43E6-9D8C-ABF8F8426A3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2E237A-E5A8-4F44-8342-2A4D2122B3FB}" type="doc">
      <dgm:prSet loTypeId="urn:microsoft.com/office/officeart/2005/8/layout/vList2" loCatId="list" qsTypeId="urn:microsoft.com/office/officeart/2005/8/quickstyle/3d7" qsCatId="3D" csTypeId="urn:microsoft.com/office/officeart/2005/8/colors/accent2_2" csCatId="accent2" phldr="1"/>
      <dgm:spPr/>
      <dgm:t>
        <a:bodyPr/>
        <a:lstStyle/>
        <a:p>
          <a:endParaRPr lang="en-US"/>
        </a:p>
      </dgm:t>
    </dgm:pt>
    <dgm:pt modelId="{A14CF617-14D2-49B5-81EC-409C4D1AEE1B}">
      <dgm:prSet/>
      <dgm:spPr/>
      <dgm:t>
        <a:bodyPr/>
        <a:lstStyle/>
        <a:p>
          <a:pPr rtl="0"/>
          <a:r>
            <a:rPr lang="en-US" b="1" dirty="0" smtClean="0">
              <a:effectLst>
                <a:outerShdw blurRad="38100" dist="38100" dir="2700000" algn="tl">
                  <a:srgbClr val="000000">
                    <a:alpha val="43137"/>
                  </a:srgbClr>
                </a:outerShdw>
              </a:effectLst>
            </a:rPr>
            <a:t>	HELP YOURSELF</a:t>
          </a:r>
          <a:endParaRPr lang="en-US" b="1" dirty="0">
            <a:effectLst>
              <a:outerShdw blurRad="38100" dist="38100" dir="2700000" algn="tl">
                <a:srgbClr val="000000">
                  <a:alpha val="43137"/>
                </a:srgbClr>
              </a:outerShdw>
            </a:effectLst>
          </a:endParaRPr>
        </a:p>
      </dgm:t>
    </dgm:pt>
    <dgm:pt modelId="{8FD4B91A-771C-4090-ABFE-F7A5CC438E11}" type="parTrans" cxnId="{64145717-807C-40E2-B9B6-4BB706BB0512}">
      <dgm:prSet/>
      <dgm:spPr/>
      <dgm:t>
        <a:bodyPr/>
        <a:lstStyle/>
        <a:p>
          <a:endParaRPr lang="en-US"/>
        </a:p>
      </dgm:t>
    </dgm:pt>
    <dgm:pt modelId="{83C5B2B4-0C62-490D-B07B-AAD49015DA82}" type="sibTrans" cxnId="{64145717-807C-40E2-B9B6-4BB706BB0512}">
      <dgm:prSet/>
      <dgm:spPr/>
      <dgm:t>
        <a:bodyPr/>
        <a:lstStyle/>
        <a:p>
          <a:endParaRPr lang="en-US"/>
        </a:p>
      </dgm:t>
    </dgm:pt>
    <dgm:pt modelId="{B473B80C-22D0-47BC-9537-E8893D9577CD}" type="pres">
      <dgm:prSet presAssocID="{742E237A-E5A8-4F44-8342-2A4D2122B3FB}" presName="linear" presStyleCnt="0">
        <dgm:presLayoutVars>
          <dgm:animLvl val="lvl"/>
          <dgm:resizeHandles val="exact"/>
        </dgm:presLayoutVars>
      </dgm:prSet>
      <dgm:spPr/>
      <dgm:t>
        <a:bodyPr/>
        <a:lstStyle/>
        <a:p>
          <a:endParaRPr lang="en-US"/>
        </a:p>
      </dgm:t>
    </dgm:pt>
    <dgm:pt modelId="{2FA64A70-10DC-4912-8EC7-FACBA12B54FC}" type="pres">
      <dgm:prSet presAssocID="{A14CF617-14D2-49B5-81EC-409C4D1AEE1B}" presName="parentText" presStyleLbl="node1" presStyleIdx="0" presStyleCnt="1">
        <dgm:presLayoutVars>
          <dgm:chMax val="0"/>
          <dgm:bulletEnabled val="1"/>
        </dgm:presLayoutVars>
      </dgm:prSet>
      <dgm:spPr/>
      <dgm:t>
        <a:bodyPr/>
        <a:lstStyle/>
        <a:p>
          <a:endParaRPr lang="en-US"/>
        </a:p>
      </dgm:t>
    </dgm:pt>
  </dgm:ptLst>
  <dgm:cxnLst>
    <dgm:cxn modelId="{64145717-807C-40E2-B9B6-4BB706BB0512}" srcId="{742E237A-E5A8-4F44-8342-2A4D2122B3FB}" destId="{A14CF617-14D2-49B5-81EC-409C4D1AEE1B}" srcOrd="0" destOrd="0" parTransId="{8FD4B91A-771C-4090-ABFE-F7A5CC438E11}" sibTransId="{83C5B2B4-0C62-490D-B07B-AAD49015DA82}"/>
    <dgm:cxn modelId="{E5D9FA50-B415-4D2F-AAEE-D8289250CF15}" type="presOf" srcId="{742E237A-E5A8-4F44-8342-2A4D2122B3FB}" destId="{B473B80C-22D0-47BC-9537-E8893D9577CD}" srcOrd="0" destOrd="0" presId="urn:microsoft.com/office/officeart/2005/8/layout/vList2"/>
    <dgm:cxn modelId="{1674D6DD-1B4B-4B24-9312-4A73F5FEFF0D}" type="presOf" srcId="{A14CF617-14D2-49B5-81EC-409C4D1AEE1B}" destId="{2FA64A70-10DC-4912-8EC7-FACBA12B54FC}" srcOrd="0" destOrd="0" presId="urn:microsoft.com/office/officeart/2005/8/layout/vList2"/>
    <dgm:cxn modelId="{B69BA7C9-CFCF-4256-9A21-20DDE075955D}" type="presParOf" srcId="{B473B80C-22D0-47BC-9537-E8893D9577CD}" destId="{2FA64A70-10DC-4912-8EC7-FACBA12B54F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F63479-4B65-42DA-AC15-38F7E845BB40}" type="doc">
      <dgm:prSet loTypeId="urn:microsoft.com/office/officeart/2005/8/layout/vList2" loCatId="list" qsTypeId="urn:microsoft.com/office/officeart/2005/8/quickstyle/simple1#1" qsCatId="simple" csTypeId="urn:microsoft.com/office/officeart/2005/8/colors/accent3_2" csCatId="accent3" phldr="1"/>
      <dgm:spPr/>
      <dgm:t>
        <a:bodyPr/>
        <a:lstStyle/>
        <a:p>
          <a:endParaRPr lang="en-US"/>
        </a:p>
      </dgm:t>
    </dgm:pt>
    <dgm:pt modelId="{71228848-FC55-4BBD-946E-6E113997636A}">
      <dgm:prSet/>
      <dgm:spPr/>
      <dgm:t>
        <a:bodyPr/>
        <a:lstStyle/>
        <a:p>
          <a:pPr rtl="0"/>
          <a:r>
            <a:rPr lang="en-US" b="1" dirty="0" smtClean="0"/>
            <a:t>How to Help Yourself</a:t>
          </a:r>
          <a:endParaRPr lang="en-US" dirty="0"/>
        </a:p>
      </dgm:t>
    </dgm:pt>
    <dgm:pt modelId="{B9B89CDA-21D9-412C-94DD-972E0F92D145}" type="parTrans" cxnId="{5EAD841C-699B-475B-8AAA-2BB4A597C696}">
      <dgm:prSet/>
      <dgm:spPr/>
      <dgm:t>
        <a:bodyPr/>
        <a:lstStyle/>
        <a:p>
          <a:endParaRPr lang="en-US"/>
        </a:p>
      </dgm:t>
    </dgm:pt>
    <dgm:pt modelId="{8AC60309-769F-4122-A83B-98CC60A38D60}" type="sibTrans" cxnId="{5EAD841C-699B-475B-8AAA-2BB4A597C696}">
      <dgm:prSet/>
      <dgm:spPr/>
      <dgm:t>
        <a:bodyPr/>
        <a:lstStyle/>
        <a:p>
          <a:endParaRPr lang="en-US"/>
        </a:p>
      </dgm:t>
    </dgm:pt>
    <dgm:pt modelId="{3AFFA0E4-79C9-4F62-A660-F4C244437C87}">
      <dgm:prSet/>
      <dgm:spPr/>
      <dgm:t>
        <a:bodyPr/>
        <a:lstStyle/>
        <a:p>
          <a:pPr rtl="0"/>
          <a:r>
            <a:rPr lang="en-US" sz="2300" smtClean="0"/>
            <a:t>Get educated</a:t>
          </a:r>
          <a:endParaRPr lang="en-US" sz="2300"/>
        </a:p>
      </dgm:t>
    </dgm:pt>
    <dgm:pt modelId="{664D07D4-6F74-42F9-83D1-0BF6DA741C3F}" type="parTrans" cxnId="{D0BCFCE1-E41C-4FC7-9794-0E2042ABEA53}">
      <dgm:prSet/>
      <dgm:spPr/>
      <dgm:t>
        <a:bodyPr/>
        <a:lstStyle/>
        <a:p>
          <a:endParaRPr lang="en-US"/>
        </a:p>
      </dgm:t>
    </dgm:pt>
    <dgm:pt modelId="{21015CA1-54EC-47BA-8768-FE6A2EA87F50}" type="sibTrans" cxnId="{D0BCFCE1-E41C-4FC7-9794-0E2042ABEA53}">
      <dgm:prSet/>
      <dgm:spPr/>
      <dgm:t>
        <a:bodyPr/>
        <a:lstStyle/>
        <a:p>
          <a:endParaRPr lang="en-US"/>
        </a:p>
      </dgm:t>
    </dgm:pt>
    <dgm:pt modelId="{4B4C784E-5E58-4167-82CE-039633846DF5}">
      <dgm:prSet/>
      <dgm:spPr/>
      <dgm:t>
        <a:bodyPr/>
        <a:lstStyle/>
        <a:p>
          <a:pPr rtl="0"/>
          <a:r>
            <a:rPr lang="en-US" sz="2300" smtClean="0"/>
            <a:t>Know your facts</a:t>
          </a:r>
          <a:endParaRPr lang="en-US" sz="2300"/>
        </a:p>
      </dgm:t>
    </dgm:pt>
    <dgm:pt modelId="{9759D89D-6D92-4072-B1BF-B6B85137A934}" type="parTrans" cxnId="{204C29BA-333F-441C-AB17-DD830AFE6F18}">
      <dgm:prSet/>
      <dgm:spPr/>
      <dgm:t>
        <a:bodyPr/>
        <a:lstStyle/>
        <a:p>
          <a:endParaRPr lang="en-US"/>
        </a:p>
      </dgm:t>
    </dgm:pt>
    <dgm:pt modelId="{1B4D9548-F6F6-4A3B-A8AC-DF62F9F6A2C0}" type="sibTrans" cxnId="{204C29BA-333F-441C-AB17-DD830AFE6F18}">
      <dgm:prSet/>
      <dgm:spPr/>
      <dgm:t>
        <a:bodyPr/>
        <a:lstStyle/>
        <a:p>
          <a:endParaRPr lang="en-US"/>
        </a:p>
      </dgm:t>
    </dgm:pt>
    <dgm:pt modelId="{296A41BD-83A2-49B1-956F-A5170EB90890}">
      <dgm:prSet/>
      <dgm:spPr/>
      <dgm:t>
        <a:bodyPr/>
        <a:lstStyle/>
        <a:p>
          <a:pPr rtl="0"/>
          <a:r>
            <a:rPr lang="en-US" sz="2300" dirty="0" smtClean="0"/>
            <a:t>Take advantage of activities and events that do not involve alcohol or drugs</a:t>
          </a:r>
          <a:endParaRPr lang="en-US" sz="2300" dirty="0"/>
        </a:p>
      </dgm:t>
    </dgm:pt>
    <dgm:pt modelId="{3AA57C83-94BF-41B2-8B1B-D653951F20F9}" type="parTrans" cxnId="{E11D6EE5-8A0E-45CB-B0A3-FE850B8D5B46}">
      <dgm:prSet/>
      <dgm:spPr/>
      <dgm:t>
        <a:bodyPr/>
        <a:lstStyle/>
        <a:p>
          <a:endParaRPr lang="en-US"/>
        </a:p>
      </dgm:t>
    </dgm:pt>
    <dgm:pt modelId="{C9B4F4D0-E685-40AC-BA44-E2C2C568D994}" type="sibTrans" cxnId="{E11D6EE5-8A0E-45CB-B0A3-FE850B8D5B46}">
      <dgm:prSet/>
      <dgm:spPr/>
      <dgm:t>
        <a:bodyPr/>
        <a:lstStyle/>
        <a:p>
          <a:endParaRPr lang="en-US"/>
        </a:p>
      </dgm:t>
    </dgm:pt>
    <dgm:pt modelId="{BFC15B62-ACF1-4F3C-BDAF-FCA18DE954DB}">
      <dgm:prSet/>
      <dgm:spPr/>
      <dgm:t>
        <a:bodyPr/>
        <a:lstStyle/>
        <a:p>
          <a:pPr rtl="0"/>
          <a:r>
            <a:rPr lang="en-US" sz="2300" dirty="0" smtClean="0"/>
            <a:t>Choose to stay in control</a:t>
          </a:r>
          <a:endParaRPr lang="en-US" sz="2300" dirty="0"/>
        </a:p>
      </dgm:t>
    </dgm:pt>
    <dgm:pt modelId="{1640D8A9-2046-4A58-BE1A-D4910C102FCF}" type="parTrans" cxnId="{B6BE21D6-62A8-46CA-AAD5-FB034186A1E3}">
      <dgm:prSet/>
      <dgm:spPr/>
      <dgm:t>
        <a:bodyPr/>
        <a:lstStyle/>
        <a:p>
          <a:endParaRPr lang="en-US"/>
        </a:p>
      </dgm:t>
    </dgm:pt>
    <dgm:pt modelId="{EACC0C00-0ADC-4418-895D-ED34EF9ECEC9}" type="sibTrans" cxnId="{B6BE21D6-62A8-46CA-AAD5-FB034186A1E3}">
      <dgm:prSet/>
      <dgm:spPr/>
      <dgm:t>
        <a:bodyPr/>
        <a:lstStyle/>
        <a:p>
          <a:endParaRPr lang="en-US"/>
        </a:p>
      </dgm:t>
    </dgm:pt>
    <dgm:pt modelId="{59592D1F-FB1D-4EE9-AFB1-C1D4490479FC}">
      <dgm:prSet/>
      <dgm:spPr/>
      <dgm:t>
        <a:bodyPr/>
        <a:lstStyle/>
        <a:p>
          <a:pPr rtl="0"/>
          <a:r>
            <a:rPr lang="en-US" sz="2300" dirty="0" smtClean="0"/>
            <a:t>Address possible underlying problems (such as a variety of anxiety concerns, depression, self esteem issues, trauma, family and relationship concerns)</a:t>
          </a:r>
          <a:endParaRPr lang="en-US" sz="2300" dirty="0"/>
        </a:p>
      </dgm:t>
    </dgm:pt>
    <dgm:pt modelId="{4BCB0503-5C45-466C-97A6-769262A558C8}" type="parTrans" cxnId="{08F883B7-9F87-4751-BDAB-AA8C2FB54D1F}">
      <dgm:prSet/>
      <dgm:spPr/>
      <dgm:t>
        <a:bodyPr/>
        <a:lstStyle/>
        <a:p>
          <a:endParaRPr lang="en-US"/>
        </a:p>
      </dgm:t>
    </dgm:pt>
    <dgm:pt modelId="{14406EC2-6FF7-4D89-9124-32E991991255}" type="sibTrans" cxnId="{08F883B7-9F87-4751-BDAB-AA8C2FB54D1F}">
      <dgm:prSet/>
      <dgm:spPr/>
      <dgm:t>
        <a:bodyPr/>
        <a:lstStyle/>
        <a:p>
          <a:endParaRPr lang="en-US"/>
        </a:p>
      </dgm:t>
    </dgm:pt>
    <dgm:pt modelId="{581BC4AB-B81D-473B-A64E-1CC944CF704E}">
      <dgm:prSet custT="1"/>
      <dgm:spPr/>
      <dgm:t>
        <a:bodyPr/>
        <a:lstStyle/>
        <a:p>
          <a:pPr rtl="0"/>
          <a:r>
            <a:rPr lang="en-US" sz="2400" b="1" dirty="0" smtClean="0"/>
            <a:t>Get help at the counseling office in:                                                               	Nicol Hall 2</a:t>
          </a:r>
          <a:r>
            <a:rPr lang="en-US" sz="2400" b="1" baseline="30000" dirty="0" smtClean="0"/>
            <a:t>nd</a:t>
          </a:r>
          <a:r>
            <a:rPr lang="en-US" sz="2400" b="1" dirty="0" smtClean="0"/>
            <a:t> floor room 4-1 (Beirut Campus)                                     	Student Center, ground floor (Byblos Campus)</a:t>
          </a:r>
          <a:endParaRPr lang="en-US" sz="2400" dirty="0"/>
        </a:p>
      </dgm:t>
    </dgm:pt>
    <dgm:pt modelId="{2F0AAFCC-CC2E-4423-BED4-800F586CEC61}" type="parTrans" cxnId="{49862EE6-48B7-45DB-ACEB-F9108416E145}">
      <dgm:prSet/>
      <dgm:spPr/>
      <dgm:t>
        <a:bodyPr/>
        <a:lstStyle/>
        <a:p>
          <a:endParaRPr lang="en-US"/>
        </a:p>
      </dgm:t>
    </dgm:pt>
    <dgm:pt modelId="{CC3BC7B0-97A8-400A-91F3-0DDA971D8B21}" type="sibTrans" cxnId="{49862EE6-48B7-45DB-ACEB-F9108416E145}">
      <dgm:prSet/>
      <dgm:spPr/>
      <dgm:t>
        <a:bodyPr/>
        <a:lstStyle/>
        <a:p>
          <a:endParaRPr lang="en-US"/>
        </a:p>
      </dgm:t>
    </dgm:pt>
    <dgm:pt modelId="{2B382EF8-90B0-4940-9068-29993A524C49}" type="pres">
      <dgm:prSet presAssocID="{52F63479-4B65-42DA-AC15-38F7E845BB40}" presName="linear" presStyleCnt="0">
        <dgm:presLayoutVars>
          <dgm:animLvl val="lvl"/>
          <dgm:resizeHandles val="exact"/>
        </dgm:presLayoutVars>
      </dgm:prSet>
      <dgm:spPr/>
      <dgm:t>
        <a:bodyPr/>
        <a:lstStyle/>
        <a:p>
          <a:endParaRPr lang="en-US"/>
        </a:p>
      </dgm:t>
    </dgm:pt>
    <dgm:pt modelId="{8DA34C3B-5E20-4274-BF2F-8D963DE20247}" type="pres">
      <dgm:prSet presAssocID="{71228848-FC55-4BBD-946E-6E113997636A}" presName="parentText" presStyleLbl="node1" presStyleIdx="0" presStyleCnt="1" custScaleY="42889">
        <dgm:presLayoutVars>
          <dgm:chMax val="0"/>
          <dgm:bulletEnabled val="1"/>
        </dgm:presLayoutVars>
      </dgm:prSet>
      <dgm:spPr/>
      <dgm:t>
        <a:bodyPr/>
        <a:lstStyle/>
        <a:p>
          <a:endParaRPr lang="en-US"/>
        </a:p>
      </dgm:t>
    </dgm:pt>
    <dgm:pt modelId="{C31CE9FB-EED0-48B6-AEFF-C2EE7DAF601E}" type="pres">
      <dgm:prSet presAssocID="{71228848-FC55-4BBD-946E-6E113997636A}" presName="childText" presStyleLbl="revTx" presStyleIdx="0" presStyleCnt="1" custScaleY="120660">
        <dgm:presLayoutVars>
          <dgm:bulletEnabled val="1"/>
        </dgm:presLayoutVars>
      </dgm:prSet>
      <dgm:spPr/>
      <dgm:t>
        <a:bodyPr/>
        <a:lstStyle/>
        <a:p>
          <a:endParaRPr lang="en-US"/>
        </a:p>
      </dgm:t>
    </dgm:pt>
  </dgm:ptLst>
  <dgm:cxnLst>
    <dgm:cxn modelId="{8067A430-9185-4C24-9195-488CF6D532DE}" type="presOf" srcId="{71228848-FC55-4BBD-946E-6E113997636A}" destId="{8DA34C3B-5E20-4274-BF2F-8D963DE20247}" srcOrd="0" destOrd="0" presId="urn:microsoft.com/office/officeart/2005/8/layout/vList2"/>
    <dgm:cxn modelId="{49862EE6-48B7-45DB-ACEB-F9108416E145}" srcId="{71228848-FC55-4BBD-946E-6E113997636A}" destId="{581BC4AB-B81D-473B-A64E-1CC944CF704E}" srcOrd="5" destOrd="0" parTransId="{2F0AAFCC-CC2E-4423-BED4-800F586CEC61}" sibTransId="{CC3BC7B0-97A8-400A-91F3-0DDA971D8B21}"/>
    <dgm:cxn modelId="{1E2743B8-52CA-407B-B6DA-FBDC374C5D2A}" type="presOf" srcId="{4B4C784E-5E58-4167-82CE-039633846DF5}" destId="{C31CE9FB-EED0-48B6-AEFF-C2EE7DAF601E}" srcOrd="0" destOrd="1" presId="urn:microsoft.com/office/officeart/2005/8/layout/vList2"/>
    <dgm:cxn modelId="{9ED2D163-29EA-4D12-B4E2-6EBEFB9C19BE}" type="presOf" srcId="{296A41BD-83A2-49B1-956F-A5170EB90890}" destId="{C31CE9FB-EED0-48B6-AEFF-C2EE7DAF601E}" srcOrd="0" destOrd="2" presId="urn:microsoft.com/office/officeart/2005/8/layout/vList2"/>
    <dgm:cxn modelId="{311F349D-FA8B-430E-9E03-B67B67B30A5B}" type="presOf" srcId="{3AFFA0E4-79C9-4F62-A660-F4C244437C87}" destId="{C31CE9FB-EED0-48B6-AEFF-C2EE7DAF601E}" srcOrd="0" destOrd="0" presId="urn:microsoft.com/office/officeart/2005/8/layout/vList2"/>
    <dgm:cxn modelId="{D0BCFCE1-E41C-4FC7-9794-0E2042ABEA53}" srcId="{71228848-FC55-4BBD-946E-6E113997636A}" destId="{3AFFA0E4-79C9-4F62-A660-F4C244437C87}" srcOrd="0" destOrd="0" parTransId="{664D07D4-6F74-42F9-83D1-0BF6DA741C3F}" sibTransId="{21015CA1-54EC-47BA-8768-FE6A2EA87F50}"/>
    <dgm:cxn modelId="{08F883B7-9F87-4751-BDAB-AA8C2FB54D1F}" srcId="{71228848-FC55-4BBD-946E-6E113997636A}" destId="{59592D1F-FB1D-4EE9-AFB1-C1D4490479FC}" srcOrd="4" destOrd="0" parTransId="{4BCB0503-5C45-466C-97A6-769262A558C8}" sibTransId="{14406EC2-6FF7-4D89-9124-32E991991255}"/>
    <dgm:cxn modelId="{5EAD841C-699B-475B-8AAA-2BB4A597C696}" srcId="{52F63479-4B65-42DA-AC15-38F7E845BB40}" destId="{71228848-FC55-4BBD-946E-6E113997636A}" srcOrd="0" destOrd="0" parTransId="{B9B89CDA-21D9-412C-94DD-972E0F92D145}" sibTransId="{8AC60309-769F-4122-A83B-98CC60A38D60}"/>
    <dgm:cxn modelId="{809B8FE7-054A-4270-8AFE-879639E8B05C}" type="presOf" srcId="{59592D1F-FB1D-4EE9-AFB1-C1D4490479FC}" destId="{C31CE9FB-EED0-48B6-AEFF-C2EE7DAF601E}" srcOrd="0" destOrd="4" presId="urn:microsoft.com/office/officeart/2005/8/layout/vList2"/>
    <dgm:cxn modelId="{B6BE21D6-62A8-46CA-AAD5-FB034186A1E3}" srcId="{71228848-FC55-4BBD-946E-6E113997636A}" destId="{BFC15B62-ACF1-4F3C-BDAF-FCA18DE954DB}" srcOrd="3" destOrd="0" parTransId="{1640D8A9-2046-4A58-BE1A-D4910C102FCF}" sibTransId="{EACC0C00-0ADC-4418-895D-ED34EF9ECEC9}"/>
    <dgm:cxn modelId="{EAA36D2E-1707-4F6C-9F5F-77F6C553743F}" type="presOf" srcId="{52F63479-4B65-42DA-AC15-38F7E845BB40}" destId="{2B382EF8-90B0-4940-9068-29993A524C49}" srcOrd="0" destOrd="0" presId="urn:microsoft.com/office/officeart/2005/8/layout/vList2"/>
    <dgm:cxn modelId="{204C29BA-333F-441C-AB17-DD830AFE6F18}" srcId="{71228848-FC55-4BBD-946E-6E113997636A}" destId="{4B4C784E-5E58-4167-82CE-039633846DF5}" srcOrd="1" destOrd="0" parTransId="{9759D89D-6D92-4072-B1BF-B6B85137A934}" sibTransId="{1B4D9548-F6F6-4A3B-A8AC-DF62F9F6A2C0}"/>
    <dgm:cxn modelId="{E11D6EE5-8A0E-45CB-B0A3-FE850B8D5B46}" srcId="{71228848-FC55-4BBD-946E-6E113997636A}" destId="{296A41BD-83A2-49B1-956F-A5170EB90890}" srcOrd="2" destOrd="0" parTransId="{3AA57C83-94BF-41B2-8B1B-D653951F20F9}" sibTransId="{C9B4F4D0-E685-40AC-BA44-E2C2C568D994}"/>
    <dgm:cxn modelId="{248F5AFA-8207-440A-96C2-B31B98A92DED}" type="presOf" srcId="{581BC4AB-B81D-473B-A64E-1CC944CF704E}" destId="{C31CE9FB-EED0-48B6-AEFF-C2EE7DAF601E}" srcOrd="0" destOrd="5" presId="urn:microsoft.com/office/officeart/2005/8/layout/vList2"/>
    <dgm:cxn modelId="{F250D5B2-303C-4F3D-9838-69D235DE7DF1}" type="presOf" srcId="{BFC15B62-ACF1-4F3C-BDAF-FCA18DE954DB}" destId="{C31CE9FB-EED0-48B6-AEFF-C2EE7DAF601E}" srcOrd="0" destOrd="3" presId="urn:microsoft.com/office/officeart/2005/8/layout/vList2"/>
    <dgm:cxn modelId="{E68350ED-9DD3-45D0-AF3F-D5AFA3F96738}" type="presParOf" srcId="{2B382EF8-90B0-4940-9068-29993A524C49}" destId="{8DA34C3B-5E20-4274-BF2F-8D963DE20247}" srcOrd="0" destOrd="0" presId="urn:microsoft.com/office/officeart/2005/8/layout/vList2"/>
    <dgm:cxn modelId="{8DF8EC79-685A-434E-A79F-D928C8C1AA5D}" type="presParOf" srcId="{2B382EF8-90B0-4940-9068-29993A524C49}" destId="{C31CE9FB-EED0-48B6-AEFF-C2EE7DAF601E}" srcOrd="1"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C8F8F9-EDAC-463C-AC37-9A676879A511}" type="doc">
      <dgm:prSet loTypeId="urn:microsoft.com/office/officeart/2005/8/layout/vList2" loCatId="list" qsTypeId="urn:microsoft.com/office/officeart/2005/8/quickstyle/3d7" qsCatId="3D" csTypeId="urn:microsoft.com/office/officeart/2005/8/colors/accent4_2" csCatId="accent4"/>
      <dgm:spPr/>
      <dgm:t>
        <a:bodyPr/>
        <a:lstStyle/>
        <a:p>
          <a:endParaRPr lang="en-US"/>
        </a:p>
      </dgm:t>
    </dgm:pt>
    <dgm:pt modelId="{21A79886-76E3-4981-BE5B-E54890E0F902}">
      <dgm:prSet/>
      <dgm:spPr/>
      <dgm:t>
        <a:bodyPr/>
        <a:lstStyle/>
        <a:p>
          <a:pPr rtl="0"/>
          <a:r>
            <a:rPr lang="en-US" b="1" dirty="0" smtClean="0">
              <a:effectLst>
                <a:outerShdw blurRad="38100" dist="38100" dir="2700000" algn="tl">
                  <a:srgbClr val="000000">
                    <a:alpha val="43137"/>
                  </a:srgbClr>
                </a:outerShdw>
              </a:effectLst>
            </a:rPr>
            <a:t>HELP A FRIEND</a:t>
          </a:r>
          <a:endParaRPr lang="en-US" b="1" dirty="0">
            <a:effectLst>
              <a:outerShdw blurRad="38100" dist="38100" dir="2700000" algn="tl">
                <a:srgbClr val="000000">
                  <a:alpha val="43137"/>
                </a:srgbClr>
              </a:outerShdw>
            </a:effectLst>
          </a:endParaRPr>
        </a:p>
      </dgm:t>
    </dgm:pt>
    <dgm:pt modelId="{47F79522-F0D1-4ECE-8D30-CEF8C01F6EAF}" type="parTrans" cxnId="{E6BA9205-6D29-4B0B-BBB9-C8358F73FC50}">
      <dgm:prSet/>
      <dgm:spPr/>
      <dgm:t>
        <a:bodyPr/>
        <a:lstStyle/>
        <a:p>
          <a:endParaRPr lang="en-US"/>
        </a:p>
      </dgm:t>
    </dgm:pt>
    <dgm:pt modelId="{43851774-1E75-4883-B5F5-18583C55705C}" type="sibTrans" cxnId="{E6BA9205-6D29-4B0B-BBB9-C8358F73FC50}">
      <dgm:prSet/>
      <dgm:spPr/>
      <dgm:t>
        <a:bodyPr/>
        <a:lstStyle/>
        <a:p>
          <a:endParaRPr lang="en-US"/>
        </a:p>
      </dgm:t>
    </dgm:pt>
    <dgm:pt modelId="{0187AA18-8E6D-49D3-85BA-6ABDD4490D55}" type="pres">
      <dgm:prSet presAssocID="{2AC8F8F9-EDAC-463C-AC37-9A676879A511}" presName="linear" presStyleCnt="0">
        <dgm:presLayoutVars>
          <dgm:animLvl val="lvl"/>
          <dgm:resizeHandles val="exact"/>
        </dgm:presLayoutVars>
      </dgm:prSet>
      <dgm:spPr/>
      <dgm:t>
        <a:bodyPr/>
        <a:lstStyle/>
        <a:p>
          <a:endParaRPr lang="en-US"/>
        </a:p>
      </dgm:t>
    </dgm:pt>
    <dgm:pt modelId="{388112AF-8E4D-409E-BFB0-8D6460402DE2}" type="pres">
      <dgm:prSet presAssocID="{21A79886-76E3-4981-BE5B-E54890E0F902}" presName="parentText" presStyleLbl="node1" presStyleIdx="0" presStyleCnt="1">
        <dgm:presLayoutVars>
          <dgm:chMax val="0"/>
          <dgm:bulletEnabled val="1"/>
        </dgm:presLayoutVars>
      </dgm:prSet>
      <dgm:spPr/>
      <dgm:t>
        <a:bodyPr/>
        <a:lstStyle/>
        <a:p>
          <a:endParaRPr lang="en-US"/>
        </a:p>
      </dgm:t>
    </dgm:pt>
  </dgm:ptLst>
  <dgm:cxnLst>
    <dgm:cxn modelId="{E6BA9205-6D29-4B0B-BBB9-C8358F73FC50}" srcId="{2AC8F8F9-EDAC-463C-AC37-9A676879A511}" destId="{21A79886-76E3-4981-BE5B-E54890E0F902}" srcOrd="0" destOrd="0" parTransId="{47F79522-F0D1-4ECE-8D30-CEF8C01F6EAF}" sibTransId="{43851774-1E75-4883-B5F5-18583C55705C}"/>
    <dgm:cxn modelId="{6F5700D5-032F-4313-BE96-03B72C467476}" type="presOf" srcId="{21A79886-76E3-4981-BE5B-E54890E0F902}" destId="{388112AF-8E4D-409E-BFB0-8D6460402DE2}" srcOrd="0" destOrd="0" presId="urn:microsoft.com/office/officeart/2005/8/layout/vList2"/>
    <dgm:cxn modelId="{0C713998-148C-4931-B0D0-19C4383FA831}" type="presOf" srcId="{2AC8F8F9-EDAC-463C-AC37-9A676879A511}" destId="{0187AA18-8E6D-49D3-85BA-6ABDD4490D55}" srcOrd="0" destOrd="0" presId="urn:microsoft.com/office/officeart/2005/8/layout/vList2"/>
    <dgm:cxn modelId="{2CB030CE-EDA6-4F09-B600-8A44308C82B5}" type="presParOf" srcId="{0187AA18-8E6D-49D3-85BA-6ABDD4490D55}" destId="{388112AF-8E4D-409E-BFB0-8D6460402DE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F63479-4B65-42DA-AC15-38F7E845BB40}" type="doc">
      <dgm:prSet loTypeId="urn:microsoft.com/office/officeart/2005/8/layout/vList2" loCatId="list" qsTypeId="urn:microsoft.com/office/officeart/2005/8/quickstyle/simple1#2" qsCatId="simple" csTypeId="urn:microsoft.com/office/officeart/2005/8/colors/accent5_2" csCatId="accent5" phldr="1"/>
      <dgm:spPr/>
      <dgm:t>
        <a:bodyPr/>
        <a:lstStyle/>
        <a:p>
          <a:endParaRPr lang="en-US"/>
        </a:p>
      </dgm:t>
    </dgm:pt>
    <dgm:pt modelId="{71228848-FC55-4BBD-946E-6E113997636A}">
      <dgm:prSet/>
      <dgm:spPr/>
      <dgm:t>
        <a:bodyPr/>
        <a:lstStyle/>
        <a:p>
          <a:pPr rtl="0"/>
          <a:r>
            <a:rPr lang="en-US" b="1" dirty="0" smtClean="0"/>
            <a:t>How to Help a Friend</a:t>
          </a:r>
          <a:endParaRPr lang="en-US" dirty="0"/>
        </a:p>
      </dgm:t>
    </dgm:pt>
    <dgm:pt modelId="{B9B89CDA-21D9-412C-94DD-972E0F92D145}" type="parTrans" cxnId="{5EAD841C-699B-475B-8AAA-2BB4A597C696}">
      <dgm:prSet/>
      <dgm:spPr/>
      <dgm:t>
        <a:bodyPr/>
        <a:lstStyle/>
        <a:p>
          <a:endParaRPr lang="en-US"/>
        </a:p>
      </dgm:t>
    </dgm:pt>
    <dgm:pt modelId="{8AC60309-769F-4122-A83B-98CC60A38D60}" type="sibTrans" cxnId="{5EAD841C-699B-475B-8AAA-2BB4A597C696}">
      <dgm:prSet/>
      <dgm:spPr/>
      <dgm:t>
        <a:bodyPr/>
        <a:lstStyle/>
        <a:p>
          <a:endParaRPr lang="en-US"/>
        </a:p>
      </dgm:t>
    </dgm:pt>
    <dgm:pt modelId="{3AFFA0E4-79C9-4F62-A660-F4C244437C87}">
      <dgm:prSet/>
      <dgm:spPr/>
      <dgm:t>
        <a:bodyPr/>
        <a:lstStyle/>
        <a:p>
          <a:pPr rtl="0"/>
          <a:r>
            <a:rPr lang="en-US" dirty="0" smtClean="0"/>
            <a:t>Get educated</a:t>
          </a:r>
          <a:endParaRPr lang="en-US" dirty="0"/>
        </a:p>
      </dgm:t>
    </dgm:pt>
    <dgm:pt modelId="{664D07D4-6F74-42F9-83D1-0BF6DA741C3F}" type="parTrans" cxnId="{D0BCFCE1-E41C-4FC7-9794-0E2042ABEA53}">
      <dgm:prSet/>
      <dgm:spPr/>
      <dgm:t>
        <a:bodyPr/>
        <a:lstStyle/>
        <a:p>
          <a:endParaRPr lang="en-US"/>
        </a:p>
      </dgm:t>
    </dgm:pt>
    <dgm:pt modelId="{21015CA1-54EC-47BA-8768-FE6A2EA87F50}" type="sibTrans" cxnId="{D0BCFCE1-E41C-4FC7-9794-0E2042ABEA53}">
      <dgm:prSet/>
      <dgm:spPr/>
      <dgm:t>
        <a:bodyPr/>
        <a:lstStyle/>
        <a:p>
          <a:endParaRPr lang="en-US"/>
        </a:p>
      </dgm:t>
    </dgm:pt>
    <dgm:pt modelId="{4B4C784E-5E58-4167-82CE-039633846DF5}">
      <dgm:prSet/>
      <dgm:spPr/>
      <dgm:t>
        <a:bodyPr/>
        <a:lstStyle/>
        <a:p>
          <a:pPr rtl="0"/>
          <a:r>
            <a:rPr lang="en-US" dirty="0" smtClean="0"/>
            <a:t>Know your facts</a:t>
          </a:r>
          <a:endParaRPr lang="en-US" dirty="0"/>
        </a:p>
      </dgm:t>
    </dgm:pt>
    <dgm:pt modelId="{9759D89D-6D92-4072-B1BF-B6B85137A934}" type="parTrans" cxnId="{204C29BA-333F-441C-AB17-DD830AFE6F18}">
      <dgm:prSet/>
      <dgm:spPr/>
      <dgm:t>
        <a:bodyPr/>
        <a:lstStyle/>
        <a:p>
          <a:endParaRPr lang="en-US"/>
        </a:p>
      </dgm:t>
    </dgm:pt>
    <dgm:pt modelId="{1B4D9548-F6F6-4A3B-A8AC-DF62F9F6A2C0}" type="sibTrans" cxnId="{204C29BA-333F-441C-AB17-DD830AFE6F18}">
      <dgm:prSet/>
      <dgm:spPr/>
      <dgm:t>
        <a:bodyPr/>
        <a:lstStyle/>
        <a:p>
          <a:endParaRPr lang="en-US"/>
        </a:p>
      </dgm:t>
    </dgm:pt>
    <dgm:pt modelId="{296A41BD-83A2-49B1-956F-A5170EB90890}">
      <dgm:prSet/>
      <dgm:spPr/>
      <dgm:t>
        <a:bodyPr/>
        <a:lstStyle/>
        <a:p>
          <a:pPr rtl="0"/>
          <a:r>
            <a:rPr lang="en-US" dirty="0" smtClean="0"/>
            <a:t>If the friend is intoxicated stay with them</a:t>
          </a:r>
          <a:endParaRPr lang="en-US" dirty="0"/>
        </a:p>
      </dgm:t>
    </dgm:pt>
    <dgm:pt modelId="{3AA57C83-94BF-41B2-8B1B-D653951F20F9}" type="parTrans" cxnId="{E11D6EE5-8A0E-45CB-B0A3-FE850B8D5B46}">
      <dgm:prSet/>
      <dgm:spPr/>
      <dgm:t>
        <a:bodyPr/>
        <a:lstStyle/>
        <a:p>
          <a:endParaRPr lang="en-US"/>
        </a:p>
      </dgm:t>
    </dgm:pt>
    <dgm:pt modelId="{C9B4F4D0-E685-40AC-BA44-E2C2C568D994}" type="sibTrans" cxnId="{E11D6EE5-8A0E-45CB-B0A3-FE850B8D5B46}">
      <dgm:prSet/>
      <dgm:spPr/>
      <dgm:t>
        <a:bodyPr/>
        <a:lstStyle/>
        <a:p>
          <a:endParaRPr lang="en-US"/>
        </a:p>
      </dgm:t>
    </dgm:pt>
    <dgm:pt modelId="{BFC15B62-ACF1-4F3C-BDAF-FCA18DE954DB}">
      <dgm:prSet/>
      <dgm:spPr/>
      <dgm:t>
        <a:bodyPr/>
        <a:lstStyle/>
        <a:p>
          <a:pPr rtl="0"/>
          <a:r>
            <a:rPr lang="en-US" dirty="0" smtClean="0"/>
            <a:t>If you notice difficulty breathing, staying awake, body that feels too warm or too cold, lack of balance &amp; eye contact and slurred speech call for help </a:t>
          </a:r>
          <a:endParaRPr lang="en-US" dirty="0"/>
        </a:p>
      </dgm:t>
    </dgm:pt>
    <dgm:pt modelId="{1640D8A9-2046-4A58-BE1A-D4910C102FCF}" type="parTrans" cxnId="{B6BE21D6-62A8-46CA-AAD5-FB034186A1E3}">
      <dgm:prSet/>
      <dgm:spPr/>
      <dgm:t>
        <a:bodyPr/>
        <a:lstStyle/>
        <a:p>
          <a:endParaRPr lang="en-US"/>
        </a:p>
      </dgm:t>
    </dgm:pt>
    <dgm:pt modelId="{EACC0C00-0ADC-4418-895D-ED34EF9ECEC9}" type="sibTrans" cxnId="{B6BE21D6-62A8-46CA-AAD5-FB034186A1E3}">
      <dgm:prSet/>
      <dgm:spPr/>
      <dgm:t>
        <a:bodyPr/>
        <a:lstStyle/>
        <a:p>
          <a:endParaRPr lang="en-US"/>
        </a:p>
      </dgm:t>
    </dgm:pt>
    <dgm:pt modelId="{59592D1F-FB1D-4EE9-AFB1-C1D4490479FC}">
      <dgm:prSet/>
      <dgm:spPr/>
      <dgm:t>
        <a:bodyPr/>
        <a:lstStyle/>
        <a:p>
          <a:pPr rtl="0"/>
          <a:r>
            <a:rPr lang="en-US" dirty="0" smtClean="0"/>
            <a:t>If you notice on-going problem with drugs &amp;/or alcohol address your concerns with your friend (for how to do that consult with your campus counselor)</a:t>
          </a:r>
          <a:endParaRPr lang="en-US" dirty="0"/>
        </a:p>
      </dgm:t>
    </dgm:pt>
    <dgm:pt modelId="{4BCB0503-5C45-466C-97A6-769262A558C8}" type="parTrans" cxnId="{08F883B7-9F87-4751-BDAB-AA8C2FB54D1F}">
      <dgm:prSet/>
      <dgm:spPr/>
      <dgm:t>
        <a:bodyPr/>
        <a:lstStyle/>
        <a:p>
          <a:endParaRPr lang="en-US"/>
        </a:p>
      </dgm:t>
    </dgm:pt>
    <dgm:pt modelId="{14406EC2-6FF7-4D89-9124-32E991991255}" type="sibTrans" cxnId="{08F883B7-9F87-4751-BDAB-AA8C2FB54D1F}">
      <dgm:prSet/>
      <dgm:spPr/>
      <dgm:t>
        <a:bodyPr/>
        <a:lstStyle/>
        <a:p>
          <a:endParaRPr lang="en-US"/>
        </a:p>
      </dgm:t>
    </dgm:pt>
    <dgm:pt modelId="{581BC4AB-B81D-473B-A64E-1CC944CF704E}">
      <dgm:prSet/>
      <dgm:spPr/>
      <dgm:t>
        <a:bodyPr/>
        <a:lstStyle/>
        <a:p>
          <a:pPr rtl="0"/>
          <a:r>
            <a:rPr lang="en-US" b="1" dirty="0" smtClean="0">
              <a:effectLst>
                <a:outerShdw blurRad="38100" dist="38100" dir="2700000" algn="tl">
                  <a:srgbClr val="000000">
                    <a:alpha val="43137"/>
                  </a:srgbClr>
                </a:outerShdw>
              </a:effectLst>
            </a:rPr>
            <a:t>Get help at the counseling office in:                                                                           	Nicol Hall 2</a:t>
          </a:r>
          <a:r>
            <a:rPr lang="en-US" b="1" baseline="30000" dirty="0" smtClean="0">
              <a:effectLst>
                <a:outerShdw blurRad="38100" dist="38100" dir="2700000" algn="tl">
                  <a:srgbClr val="000000">
                    <a:alpha val="43137"/>
                  </a:srgbClr>
                </a:outerShdw>
              </a:effectLst>
            </a:rPr>
            <a:t>nd</a:t>
          </a:r>
          <a:r>
            <a:rPr lang="en-US" b="1" dirty="0" smtClean="0">
              <a:effectLst>
                <a:outerShdw blurRad="38100" dist="38100" dir="2700000" algn="tl">
                  <a:srgbClr val="000000">
                    <a:alpha val="43137"/>
                  </a:srgbClr>
                </a:outerShdw>
              </a:effectLst>
            </a:rPr>
            <a:t> floor room 4-1 (Beirut Campus)                                                     	Student Center, ground floor (Byblos Campus)                                                         </a:t>
          </a:r>
          <a:endParaRPr lang="en-US" dirty="0">
            <a:effectLst>
              <a:outerShdw blurRad="38100" dist="38100" dir="2700000" algn="tl">
                <a:srgbClr val="000000">
                  <a:alpha val="43137"/>
                </a:srgbClr>
              </a:outerShdw>
            </a:effectLst>
          </a:endParaRPr>
        </a:p>
      </dgm:t>
    </dgm:pt>
    <dgm:pt modelId="{2F0AAFCC-CC2E-4423-BED4-800F586CEC61}" type="parTrans" cxnId="{49862EE6-48B7-45DB-ACEB-F9108416E145}">
      <dgm:prSet/>
      <dgm:spPr/>
      <dgm:t>
        <a:bodyPr/>
        <a:lstStyle/>
        <a:p>
          <a:endParaRPr lang="en-US"/>
        </a:p>
      </dgm:t>
    </dgm:pt>
    <dgm:pt modelId="{CC3BC7B0-97A8-400A-91F3-0DDA971D8B21}" type="sibTrans" cxnId="{49862EE6-48B7-45DB-ACEB-F9108416E145}">
      <dgm:prSet/>
      <dgm:spPr/>
      <dgm:t>
        <a:bodyPr/>
        <a:lstStyle/>
        <a:p>
          <a:endParaRPr lang="en-US"/>
        </a:p>
      </dgm:t>
    </dgm:pt>
    <dgm:pt modelId="{2B382EF8-90B0-4940-9068-29993A524C49}" type="pres">
      <dgm:prSet presAssocID="{52F63479-4B65-42DA-AC15-38F7E845BB40}" presName="linear" presStyleCnt="0">
        <dgm:presLayoutVars>
          <dgm:animLvl val="lvl"/>
          <dgm:resizeHandles val="exact"/>
        </dgm:presLayoutVars>
      </dgm:prSet>
      <dgm:spPr/>
      <dgm:t>
        <a:bodyPr/>
        <a:lstStyle/>
        <a:p>
          <a:endParaRPr lang="en-US"/>
        </a:p>
      </dgm:t>
    </dgm:pt>
    <dgm:pt modelId="{8DA34C3B-5E20-4274-BF2F-8D963DE20247}" type="pres">
      <dgm:prSet presAssocID="{71228848-FC55-4BBD-946E-6E113997636A}" presName="parentText" presStyleLbl="node1" presStyleIdx="0" presStyleCnt="1" custLinFactNeighborY="510">
        <dgm:presLayoutVars>
          <dgm:chMax val="0"/>
          <dgm:bulletEnabled val="1"/>
        </dgm:presLayoutVars>
      </dgm:prSet>
      <dgm:spPr/>
      <dgm:t>
        <a:bodyPr/>
        <a:lstStyle/>
        <a:p>
          <a:endParaRPr lang="en-US"/>
        </a:p>
      </dgm:t>
    </dgm:pt>
    <dgm:pt modelId="{C31CE9FB-EED0-48B6-AEFF-C2EE7DAF601E}" type="pres">
      <dgm:prSet presAssocID="{71228848-FC55-4BBD-946E-6E113997636A}" presName="childText" presStyleLbl="revTx" presStyleIdx="0" presStyleCnt="1" custScaleY="128013">
        <dgm:presLayoutVars>
          <dgm:bulletEnabled val="1"/>
        </dgm:presLayoutVars>
      </dgm:prSet>
      <dgm:spPr/>
      <dgm:t>
        <a:bodyPr/>
        <a:lstStyle/>
        <a:p>
          <a:endParaRPr lang="en-US"/>
        </a:p>
      </dgm:t>
    </dgm:pt>
  </dgm:ptLst>
  <dgm:cxnLst>
    <dgm:cxn modelId="{49862EE6-48B7-45DB-ACEB-F9108416E145}" srcId="{71228848-FC55-4BBD-946E-6E113997636A}" destId="{581BC4AB-B81D-473B-A64E-1CC944CF704E}" srcOrd="5" destOrd="0" parTransId="{2F0AAFCC-CC2E-4423-BED4-800F586CEC61}" sibTransId="{CC3BC7B0-97A8-400A-91F3-0DDA971D8B21}"/>
    <dgm:cxn modelId="{2002283C-7D0B-4555-8D32-B55740C5AB02}" type="presOf" srcId="{BFC15B62-ACF1-4F3C-BDAF-FCA18DE954DB}" destId="{C31CE9FB-EED0-48B6-AEFF-C2EE7DAF601E}" srcOrd="0" destOrd="3" presId="urn:microsoft.com/office/officeart/2005/8/layout/vList2"/>
    <dgm:cxn modelId="{810E7A0D-B719-40B8-8744-D6DAF031FAA0}" type="presOf" srcId="{3AFFA0E4-79C9-4F62-A660-F4C244437C87}" destId="{C31CE9FB-EED0-48B6-AEFF-C2EE7DAF601E}" srcOrd="0" destOrd="0" presId="urn:microsoft.com/office/officeart/2005/8/layout/vList2"/>
    <dgm:cxn modelId="{648F13AE-0E8C-4ED6-AC06-8C5F8C6FEB19}" type="presOf" srcId="{296A41BD-83A2-49B1-956F-A5170EB90890}" destId="{C31CE9FB-EED0-48B6-AEFF-C2EE7DAF601E}" srcOrd="0" destOrd="2" presId="urn:microsoft.com/office/officeart/2005/8/layout/vList2"/>
    <dgm:cxn modelId="{D0BCFCE1-E41C-4FC7-9794-0E2042ABEA53}" srcId="{71228848-FC55-4BBD-946E-6E113997636A}" destId="{3AFFA0E4-79C9-4F62-A660-F4C244437C87}" srcOrd="0" destOrd="0" parTransId="{664D07D4-6F74-42F9-83D1-0BF6DA741C3F}" sibTransId="{21015CA1-54EC-47BA-8768-FE6A2EA87F50}"/>
    <dgm:cxn modelId="{75061264-1466-4B24-B764-E446E1C42A5C}" type="presOf" srcId="{71228848-FC55-4BBD-946E-6E113997636A}" destId="{8DA34C3B-5E20-4274-BF2F-8D963DE20247}" srcOrd="0" destOrd="0" presId="urn:microsoft.com/office/officeart/2005/8/layout/vList2"/>
    <dgm:cxn modelId="{08F883B7-9F87-4751-BDAB-AA8C2FB54D1F}" srcId="{71228848-FC55-4BBD-946E-6E113997636A}" destId="{59592D1F-FB1D-4EE9-AFB1-C1D4490479FC}" srcOrd="4" destOrd="0" parTransId="{4BCB0503-5C45-466C-97A6-769262A558C8}" sibTransId="{14406EC2-6FF7-4D89-9124-32E991991255}"/>
    <dgm:cxn modelId="{5EAD841C-699B-475B-8AAA-2BB4A597C696}" srcId="{52F63479-4B65-42DA-AC15-38F7E845BB40}" destId="{71228848-FC55-4BBD-946E-6E113997636A}" srcOrd="0" destOrd="0" parTransId="{B9B89CDA-21D9-412C-94DD-972E0F92D145}" sibTransId="{8AC60309-769F-4122-A83B-98CC60A38D60}"/>
    <dgm:cxn modelId="{112921EC-ABFE-4D3E-AC51-55D17833611C}" type="presOf" srcId="{52F63479-4B65-42DA-AC15-38F7E845BB40}" destId="{2B382EF8-90B0-4940-9068-29993A524C49}" srcOrd="0" destOrd="0" presId="urn:microsoft.com/office/officeart/2005/8/layout/vList2"/>
    <dgm:cxn modelId="{B6BE21D6-62A8-46CA-AAD5-FB034186A1E3}" srcId="{71228848-FC55-4BBD-946E-6E113997636A}" destId="{BFC15B62-ACF1-4F3C-BDAF-FCA18DE954DB}" srcOrd="3" destOrd="0" parTransId="{1640D8A9-2046-4A58-BE1A-D4910C102FCF}" sibTransId="{EACC0C00-0ADC-4418-895D-ED34EF9ECEC9}"/>
    <dgm:cxn modelId="{22ACADFC-7372-40B9-8F46-745F1907D06D}" type="presOf" srcId="{581BC4AB-B81D-473B-A64E-1CC944CF704E}" destId="{C31CE9FB-EED0-48B6-AEFF-C2EE7DAF601E}" srcOrd="0" destOrd="5" presId="urn:microsoft.com/office/officeart/2005/8/layout/vList2"/>
    <dgm:cxn modelId="{204C29BA-333F-441C-AB17-DD830AFE6F18}" srcId="{71228848-FC55-4BBD-946E-6E113997636A}" destId="{4B4C784E-5E58-4167-82CE-039633846DF5}" srcOrd="1" destOrd="0" parTransId="{9759D89D-6D92-4072-B1BF-B6B85137A934}" sibTransId="{1B4D9548-F6F6-4A3B-A8AC-DF62F9F6A2C0}"/>
    <dgm:cxn modelId="{E11D6EE5-8A0E-45CB-B0A3-FE850B8D5B46}" srcId="{71228848-FC55-4BBD-946E-6E113997636A}" destId="{296A41BD-83A2-49B1-956F-A5170EB90890}" srcOrd="2" destOrd="0" parTransId="{3AA57C83-94BF-41B2-8B1B-D653951F20F9}" sibTransId="{C9B4F4D0-E685-40AC-BA44-E2C2C568D994}"/>
    <dgm:cxn modelId="{79942C75-A7C9-448A-9D58-DB3638F95A95}" type="presOf" srcId="{4B4C784E-5E58-4167-82CE-039633846DF5}" destId="{C31CE9FB-EED0-48B6-AEFF-C2EE7DAF601E}" srcOrd="0" destOrd="1" presId="urn:microsoft.com/office/officeart/2005/8/layout/vList2"/>
    <dgm:cxn modelId="{A3D93063-CDEB-47B1-B6BB-C9DC4CD5E031}" type="presOf" srcId="{59592D1F-FB1D-4EE9-AFB1-C1D4490479FC}" destId="{C31CE9FB-EED0-48B6-AEFF-C2EE7DAF601E}" srcOrd="0" destOrd="4" presId="urn:microsoft.com/office/officeart/2005/8/layout/vList2"/>
    <dgm:cxn modelId="{3985B516-9E48-425A-90E3-D8B4C4E90B61}" type="presParOf" srcId="{2B382EF8-90B0-4940-9068-29993A524C49}" destId="{8DA34C3B-5E20-4274-BF2F-8D963DE20247}" srcOrd="0" destOrd="0" presId="urn:microsoft.com/office/officeart/2005/8/layout/vList2"/>
    <dgm:cxn modelId="{B2A47CBC-1BDE-41AF-BEC4-84C222F5582D}" type="presParOf" srcId="{2B382EF8-90B0-4940-9068-29993A524C49}" destId="{C31CE9FB-EED0-48B6-AEFF-C2EE7DAF601E}" srcOrd="1"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15C6AF-3EB1-48DA-AA8D-9E4715D1D3A5}" type="doc">
      <dgm:prSet loTypeId="urn:microsoft.com/office/officeart/2005/8/layout/vList2" loCatId="list" qsTypeId="urn:microsoft.com/office/officeart/2005/8/quickstyle/3d7" qsCatId="3D" csTypeId="urn:microsoft.com/office/officeart/2005/8/colors/accent6_2" csCatId="accent6"/>
      <dgm:spPr/>
      <dgm:t>
        <a:bodyPr/>
        <a:lstStyle/>
        <a:p>
          <a:endParaRPr lang="en-US"/>
        </a:p>
      </dgm:t>
    </dgm:pt>
    <dgm:pt modelId="{B3ED8499-63D7-49CB-9C38-334B097742F7}">
      <dgm:prSet/>
      <dgm:spPr/>
      <dgm:t>
        <a:bodyPr/>
        <a:lstStyle/>
        <a:p>
          <a:pPr rtl="0"/>
          <a:r>
            <a:rPr lang="en-US" b="1" dirty="0" smtClean="0"/>
            <a:t>TYPES OF DRUGS, THEIR COMMON NAMES,</a:t>
          </a:r>
          <a:br>
            <a:rPr lang="en-US" b="1" dirty="0" smtClean="0"/>
          </a:br>
          <a:r>
            <a:rPr lang="en-US" b="1" dirty="0" smtClean="0"/>
            <a:t>AND POTENTIAL HEALTH RISKS</a:t>
          </a:r>
          <a:endParaRPr lang="en-US" b="1" dirty="0"/>
        </a:p>
      </dgm:t>
    </dgm:pt>
    <dgm:pt modelId="{91D52FFD-3399-4CCB-8DDB-8D499A205CCE}" type="parTrans" cxnId="{09C2F174-F75B-42FF-8F0B-24D594A46415}">
      <dgm:prSet/>
      <dgm:spPr/>
      <dgm:t>
        <a:bodyPr/>
        <a:lstStyle/>
        <a:p>
          <a:endParaRPr lang="en-US"/>
        </a:p>
      </dgm:t>
    </dgm:pt>
    <dgm:pt modelId="{89BF35F0-681C-4785-AB53-A2C856A14C22}" type="sibTrans" cxnId="{09C2F174-F75B-42FF-8F0B-24D594A46415}">
      <dgm:prSet/>
      <dgm:spPr/>
      <dgm:t>
        <a:bodyPr/>
        <a:lstStyle/>
        <a:p>
          <a:endParaRPr lang="en-US"/>
        </a:p>
      </dgm:t>
    </dgm:pt>
    <dgm:pt modelId="{C95998A3-FCD0-4450-86F2-8F264EFF04F2}" type="pres">
      <dgm:prSet presAssocID="{0315C6AF-3EB1-48DA-AA8D-9E4715D1D3A5}" presName="linear" presStyleCnt="0">
        <dgm:presLayoutVars>
          <dgm:animLvl val="lvl"/>
          <dgm:resizeHandles val="exact"/>
        </dgm:presLayoutVars>
      </dgm:prSet>
      <dgm:spPr/>
      <dgm:t>
        <a:bodyPr/>
        <a:lstStyle/>
        <a:p>
          <a:endParaRPr lang="en-US"/>
        </a:p>
      </dgm:t>
    </dgm:pt>
    <dgm:pt modelId="{E24AC383-C57F-4F20-8B74-96AE8227CD97}" type="pres">
      <dgm:prSet presAssocID="{B3ED8499-63D7-49CB-9C38-334B097742F7}" presName="parentText" presStyleLbl="node1" presStyleIdx="0" presStyleCnt="1">
        <dgm:presLayoutVars>
          <dgm:chMax val="0"/>
          <dgm:bulletEnabled val="1"/>
        </dgm:presLayoutVars>
      </dgm:prSet>
      <dgm:spPr/>
      <dgm:t>
        <a:bodyPr/>
        <a:lstStyle/>
        <a:p>
          <a:endParaRPr lang="en-US"/>
        </a:p>
      </dgm:t>
    </dgm:pt>
  </dgm:ptLst>
  <dgm:cxnLst>
    <dgm:cxn modelId="{09C2F174-F75B-42FF-8F0B-24D594A46415}" srcId="{0315C6AF-3EB1-48DA-AA8D-9E4715D1D3A5}" destId="{B3ED8499-63D7-49CB-9C38-334B097742F7}" srcOrd="0" destOrd="0" parTransId="{91D52FFD-3399-4CCB-8DDB-8D499A205CCE}" sibTransId="{89BF35F0-681C-4785-AB53-A2C856A14C22}"/>
    <dgm:cxn modelId="{0ADA2D3D-DDDB-43FE-8CED-C5CA0D525F44}" type="presOf" srcId="{0315C6AF-3EB1-48DA-AA8D-9E4715D1D3A5}" destId="{C95998A3-FCD0-4450-86F2-8F264EFF04F2}" srcOrd="0" destOrd="0" presId="urn:microsoft.com/office/officeart/2005/8/layout/vList2"/>
    <dgm:cxn modelId="{742BE4C6-8203-4E6E-9879-18E13CD2B9EF}" type="presOf" srcId="{B3ED8499-63D7-49CB-9C38-334B097742F7}" destId="{E24AC383-C57F-4F20-8B74-96AE8227CD97}" srcOrd="0" destOrd="0" presId="urn:microsoft.com/office/officeart/2005/8/layout/vList2"/>
    <dgm:cxn modelId="{EB444B8B-3EFA-491B-B485-7F8FE0AB259E}" type="presParOf" srcId="{C95998A3-FCD0-4450-86F2-8F264EFF04F2}" destId="{E24AC383-C57F-4F20-8B74-96AE8227CD9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3E319C7-660D-468D-A167-A15475D02BF7}" type="datetimeFigureOut">
              <a:rPr lang="en-US"/>
              <a:pPr>
                <a:defRPr/>
              </a:pPr>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BC994ED-44A8-44A0-886C-94237C0B4C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70C37A-1CC9-4A90-975F-0B2D82E352BE}" type="slidenum">
              <a:rPr lang="en-US"/>
              <a:pPr fontAlgn="base">
                <a:spcBef>
                  <a:spcPct val="0"/>
                </a:spcBef>
                <a:spcAft>
                  <a:spcPct val="0"/>
                </a:spcAft>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7A4B0-D9EE-4C35-843F-819C8EC25E4F}" type="slidenum">
              <a:rPr lang="en-US"/>
              <a:pPr fontAlgn="base">
                <a:spcBef>
                  <a:spcPct val="0"/>
                </a:spcBef>
                <a:spcAft>
                  <a:spcPct val="0"/>
                </a:spcAft>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E823CF-2C43-44B2-BB9E-2C47CDA8478C}" type="datetimeFigureOut">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A39A61-9270-4C10-B870-4FC24A7CC25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87408C-D7B5-447B-9875-7CBA8E192C6F}" type="datetimeFigureOut">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D91C16-8BA0-4782-B472-7CA595AFF01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FD9307-3609-4392-8BA3-09A0950D115E}" type="datetimeFigureOut">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C2606C-D84F-4F01-8AAC-09D28A02E8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50A8CB-0A86-4A32-AFFE-701C371C172F}" type="datetimeFigureOut">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A8FE31-902D-417C-ADB1-A0B04D75100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0B9C35-4003-4AF7-A234-69A22CC9C718}" type="datetimeFigureOut">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85F80A-B097-45BD-90C7-A919EC0F992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64F80C-7D39-463C-831E-7C84D14B1D77}" type="datetimeFigureOut">
              <a:rPr lang="en-US"/>
              <a:pPr>
                <a:defRPr/>
              </a:pPr>
              <a:t>2/26/2014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64D220-870C-40A7-97CC-8E26D95B6BB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D3A64F-E7DA-4BFB-9D01-10824FE3B3A5}" type="datetimeFigureOut">
              <a:rPr lang="en-US"/>
              <a:pPr>
                <a:defRPr/>
              </a:pPr>
              <a:t>2/26/2014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B5096A-BBBB-4EAD-B040-A57B06A8221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D7AC5C-B5B9-4991-8B04-B4537BB59979}" type="datetimeFigureOut">
              <a:rPr lang="en-US"/>
              <a:pPr>
                <a:defRPr/>
              </a:pPr>
              <a:t>2/26/2014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9AD98D-4F20-4CE5-BA77-B525A8DBB0C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E443AF-07E6-4374-8A00-6F8497E0BB93}" type="datetimeFigureOut">
              <a:rPr lang="en-US"/>
              <a:pPr>
                <a:defRPr/>
              </a:pPr>
              <a:t>2/26/2014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2D8D89-12DF-4CA9-8574-2186C775314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13F928-118E-451B-9DFD-364E14BB8C68}" type="datetimeFigureOut">
              <a:rPr lang="en-US"/>
              <a:pPr>
                <a:defRPr/>
              </a:pPr>
              <a:t>2/26/2014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F034BD-040E-4118-855D-2FF862E436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66EB3C-4A76-4977-8ADB-108AB38FA6E1}" type="datetimeFigureOut">
              <a:rPr lang="en-US"/>
              <a:pPr>
                <a:defRPr/>
              </a:pPr>
              <a:t>2/26/2014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018D62-021E-48DC-ACC2-117A52976C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BC32405-689D-479B-976B-CCAB55880C19}" type="datetimeFigureOut">
              <a:rPr lang="en-US"/>
              <a:pPr>
                <a:defRPr/>
              </a:pPr>
              <a:t>2/26/2014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F2526AF-901D-492D-9014-80FFDFAAB7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Documents and Settings\norma.moussally.UNI\Local Settings\Temporary Internet Files\Content.IE5\2AG8TK9V\MP900403584[1].jpg"/>
          <p:cNvPicPr>
            <a:picLocks noChangeAspect="1" noChangeArrowheads="1"/>
          </p:cNvPicPr>
          <p:nvPr/>
        </p:nvPicPr>
        <p:blipFill>
          <a:blip r:embed="rId2"/>
          <a:srcRect/>
          <a:stretch>
            <a:fillRect/>
          </a:stretch>
        </p:blipFill>
        <p:spPr bwMode="auto">
          <a:xfrm rot="-840304">
            <a:off x="317500" y="698500"/>
            <a:ext cx="2855913" cy="1903413"/>
          </a:xfrm>
          <a:prstGeom prst="rect">
            <a:avLst/>
          </a:prstGeom>
          <a:noFill/>
          <a:ln w="9525">
            <a:noFill/>
            <a:miter lim="800000"/>
            <a:headEnd/>
            <a:tailEnd/>
          </a:ln>
        </p:spPr>
      </p:pic>
      <p:pic>
        <p:nvPicPr>
          <p:cNvPr id="14338" name="Picture 3" descr="C:\Documents and Settings\norma.moussally.UNI\Local Settings\Temporary Internet Files\Content.IE5\P9TM0M0H\MP900402519[1].jpg"/>
          <p:cNvPicPr>
            <a:picLocks noChangeAspect="1" noChangeArrowheads="1"/>
          </p:cNvPicPr>
          <p:nvPr/>
        </p:nvPicPr>
        <p:blipFill>
          <a:blip r:embed="rId3"/>
          <a:srcRect/>
          <a:stretch>
            <a:fillRect/>
          </a:stretch>
        </p:blipFill>
        <p:spPr bwMode="auto">
          <a:xfrm rot="-947188">
            <a:off x="533400" y="3295650"/>
            <a:ext cx="2185988" cy="3276600"/>
          </a:xfrm>
          <a:prstGeom prst="rect">
            <a:avLst/>
          </a:prstGeom>
          <a:noFill/>
          <a:ln w="9525">
            <a:noFill/>
            <a:miter lim="800000"/>
            <a:headEnd/>
            <a:tailEnd/>
          </a:ln>
        </p:spPr>
      </p:pic>
      <p:pic>
        <p:nvPicPr>
          <p:cNvPr id="14339" name="Picture 2" descr="C:\Documents and Settings\norma.moussally.UNI\Local Settings\Temporary Internet Files\Content.IE5\CGL3D7VE\MP900308894[1].jpg"/>
          <p:cNvPicPr>
            <a:picLocks noChangeAspect="1" noChangeArrowheads="1"/>
          </p:cNvPicPr>
          <p:nvPr/>
        </p:nvPicPr>
        <p:blipFill>
          <a:blip r:embed="rId4"/>
          <a:srcRect/>
          <a:stretch>
            <a:fillRect/>
          </a:stretch>
        </p:blipFill>
        <p:spPr bwMode="auto">
          <a:xfrm rot="1531765">
            <a:off x="5689600" y="762000"/>
            <a:ext cx="3009900" cy="1981200"/>
          </a:xfrm>
          <a:prstGeom prst="rect">
            <a:avLst/>
          </a:prstGeom>
          <a:noFill/>
          <a:ln w="9525">
            <a:noFill/>
            <a:miter lim="800000"/>
            <a:headEnd/>
            <a:tailEnd/>
          </a:ln>
        </p:spPr>
      </p:pic>
      <p:sp>
        <p:nvSpPr>
          <p:cNvPr id="2" name="Title 1"/>
          <p:cNvSpPr>
            <a:spLocks noGrp="1"/>
          </p:cNvSpPr>
          <p:nvPr>
            <p:ph type="ctrTitle"/>
          </p:nvPr>
        </p:nvSpPr>
        <p:spPr/>
        <p:txBody>
          <a:bodyPr/>
          <a:lstStyle/>
          <a:p>
            <a:pPr eaLnBrk="1" hangingPunct="1">
              <a:defRPr/>
            </a:pPr>
            <a:r>
              <a:rPr lang="en-US" sz="7200" b="1" dirty="0" smtClean="0">
                <a:solidFill>
                  <a:schemeClr val="accent1">
                    <a:lumMod val="75000"/>
                  </a:schemeClr>
                </a:solidFill>
                <a:effectLst>
                  <a:outerShdw blurRad="60007" dir="2000400" sy="-30000" kx="-800400" algn="bl" rotWithShape="0">
                    <a:prstClr val="black">
                      <a:alpha val="20000"/>
                    </a:prstClr>
                  </a:outerShdw>
                </a:effectLst>
              </a:rPr>
              <a:t>S</a:t>
            </a:r>
            <a:r>
              <a:rPr lang="en-US" sz="7200" b="1" dirty="0" smtClean="0">
                <a:solidFill>
                  <a:schemeClr val="accent2">
                    <a:lumMod val="75000"/>
                  </a:schemeClr>
                </a:solidFill>
                <a:effectLst>
                  <a:outerShdw blurRad="60007" dir="2000400" sy="-30000" kx="-800400" algn="bl" rotWithShape="0">
                    <a:prstClr val="black">
                      <a:alpha val="20000"/>
                    </a:prstClr>
                  </a:outerShdw>
                </a:effectLst>
              </a:rPr>
              <a:t>A</a:t>
            </a:r>
            <a:r>
              <a:rPr lang="en-US" sz="7200" b="1" dirty="0" smtClean="0">
                <a:solidFill>
                  <a:srgbClr val="006600"/>
                </a:solidFill>
                <a:effectLst>
                  <a:outerShdw blurRad="60007" dir="2000400" sy="-30000" kx="-800400" algn="bl" rotWithShape="0">
                    <a:prstClr val="black">
                      <a:alpha val="20000"/>
                    </a:prstClr>
                  </a:outerShdw>
                </a:effectLst>
              </a:rPr>
              <a:t>Y </a:t>
            </a:r>
            <a:r>
              <a:rPr lang="en-US" sz="7200" b="1" dirty="0" smtClean="0">
                <a:solidFill>
                  <a:srgbClr val="7030A0"/>
                </a:solidFill>
                <a:effectLst>
                  <a:outerShdw blurRad="60007" dir="2000400" sy="-30000" kx="-800400" algn="bl" rotWithShape="0">
                    <a:prstClr val="black">
                      <a:alpha val="20000"/>
                    </a:prstClr>
                  </a:outerShdw>
                </a:effectLst>
              </a:rPr>
              <a:t>N</a:t>
            </a:r>
            <a:r>
              <a:rPr lang="en-US" sz="7200" b="1" dirty="0" smtClean="0">
                <a:solidFill>
                  <a:schemeClr val="accent5">
                    <a:lumMod val="75000"/>
                  </a:schemeClr>
                </a:solidFill>
                <a:effectLst>
                  <a:outerShdw blurRad="60007" dir="2000400" sy="-30000" kx="-800400" algn="bl" rotWithShape="0">
                    <a:prstClr val="black">
                      <a:alpha val="20000"/>
                    </a:prstClr>
                  </a:outerShdw>
                </a:effectLst>
              </a:rPr>
              <a:t>O</a:t>
            </a:r>
            <a:r>
              <a:rPr lang="en-US" sz="7200" b="1" dirty="0" smtClean="0">
                <a:solidFill>
                  <a:srgbClr val="006600"/>
                </a:solidFill>
                <a:effectLst>
                  <a:outerShdw blurRad="60007" dir="2000400" sy="-30000" kx="-800400" algn="bl" rotWithShape="0">
                    <a:prstClr val="black">
                      <a:alpha val="20000"/>
                    </a:prstClr>
                  </a:outerShdw>
                </a:effectLst>
              </a:rPr>
              <a:t> </a:t>
            </a:r>
            <a:r>
              <a:rPr lang="en-US" sz="7200" b="1" dirty="0" smtClean="0">
                <a:solidFill>
                  <a:schemeClr val="accent6">
                    <a:lumMod val="75000"/>
                  </a:schemeClr>
                </a:solidFill>
                <a:effectLst>
                  <a:outerShdw blurRad="60007" dir="2000400" sy="-30000" kx="-800400" algn="bl" rotWithShape="0">
                    <a:prstClr val="black">
                      <a:alpha val="20000"/>
                    </a:prstClr>
                  </a:outerShdw>
                </a:effectLst>
              </a:rPr>
              <a:t>T</a:t>
            </a:r>
            <a:r>
              <a:rPr lang="en-US" sz="7200" b="1" dirty="0" smtClean="0">
                <a:solidFill>
                  <a:schemeClr val="tx2"/>
                </a:solidFill>
                <a:effectLst>
                  <a:outerShdw blurRad="60007" dir="2000400" sy="-30000" kx="-800400" algn="bl" rotWithShape="0">
                    <a:prstClr val="black">
                      <a:alpha val="20000"/>
                    </a:prstClr>
                  </a:outerShdw>
                </a:effectLst>
              </a:rPr>
              <a:t>O</a:t>
            </a:r>
            <a:r>
              <a:rPr lang="en-US" sz="7200" b="1" dirty="0" smtClean="0">
                <a:solidFill>
                  <a:srgbClr val="006600"/>
                </a:solidFill>
                <a:effectLst>
                  <a:outerShdw blurRad="60007" dir="2000400" sy="-30000" kx="-800400" algn="bl" rotWithShape="0">
                    <a:prstClr val="black">
                      <a:alpha val="20000"/>
                    </a:prstClr>
                  </a:outerShdw>
                </a:effectLst>
              </a:rPr>
              <a:t> </a:t>
            </a:r>
            <a:r>
              <a:rPr lang="en-US" sz="7200" b="1" dirty="0" smtClean="0">
                <a:solidFill>
                  <a:schemeClr val="accent1"/>
                </a:solidFill>
                <a:effectLst>
                  <a:outerShdw blurRad="60007" dir="2000400" sy="-30000" kx="-800400" algn="bl" rotWithShape="0">
                    <a:prstClr val="black">
                      <a:alpha val="20000"/>
                    </a:prstClr>
                  </a:outerShdw>
                </a:effectLst>
              </a:rPr>
              <a:t>D</a:t>
            </a:r>
            <a:r>
              <a:rPr lang="en-US" sz="7200" b="1" dirty="0" smtClean="0">
                <a:solidFill>
                  <a:schemeClr val="accent2"/>
                </a:solidFill>
                <a:effectLst>
                  <a:outerShdw blurRad="60007" dir="2000400" sy="-30000" kx="-800400" algn="bl" rotWithShape="0">
                    <a:prstClr val="black">
                      <a:alpha val="20000"/>
                    </a:prstClr>
                  </a:outerShdw>
                </a:effectLst>
              </a:rPr>
              <a:t>R</a:t>
            </a:r>
            <a:r>
              <a:rPr lang="en-US" sz="7200" b="1" dirty="0" smtClean="0">
                <a:solidFill>
                  <a:schemeClr val="accent3"/>
                </a:solidFill>
                <a:effectLst>
                  <a:outerShdw blurRad="60007" dir="2000400" sy="-30000" kx="-800400" algn="bl" rotWithShape="0">
                    <a:prstClr val="black">
                      <a:alpha val="20000"/>
                    </a:prstClr>
                  </a:outerShdw>
                </a:effectLst>
              </a:rPr>
              <a:t>U</a:t>
            </a:r>
            <a:r>
              <a:rPr lang="en-US" sz="7200" b="1" dirty="0" smtClean="0">
                <a:solidFill>
                  <a:schemeClr val="accent4"/>
                </a:solidFill>
                <a:effectLst>
                  <a:outerShdw blurRad="60007" dir="2000400" sy="-30000" kx="-800400" algn="bl" rotWithShape="0">
                    <a:prstClr val="black">
                      <a:alpha val="20000"/>
                    </a:prstClr>
                  </a:outerShdw>
                </a:effectLst>
              </a:rPr>
              <a:t>G</a:t>
            </a:r>
            <a:r>
              <a:rPr lang="en-US" sz="7200" b="1" dirty="0" smtClean="0">
                <a:solidFill>
                  <a:schemeClr val="accent5"/>
                </a:solidFill>
                <a:effectLst>
                  <a:outerShdw blurRad="60007" dir="2000400" sy="-30000" kx="-800400" algn="bl" rotWithShape="0">
                    <a:prstClr val="black">
                      <a:alpha val="20000"/>
                    </a:prstClr>
                  </a:outerShdw>
                </a:effectLst>
              </a:rPr>
              <a:t>S</a:t>
            </a:r>
            <a:r>
              <a:rPr lang="en-US" sz="7200" b="1" dirty="0" smtClean="0">
                <a:solidFill>
                  <a:srgbClr val="006600"/>
                </a:solidFill>
                <a:effectLst>
                  <a:outerShdw blurRad="60007" dir="2000400" sy="-30000" kx="-800400" algn="bl" rotWithShape="0">
                    <a:prstClr val="black">
                      <a:alpha val="20000"/>
                    </a:prstClr>
                  </a:outerShdw>
                </a:effectLst>
              </a:rPr>
              <a:t> </a:t>
            </a:r>
            <a:endParaRPr lang="en-US" sz="7200" b="1" dirty="0">
              <a:solidFill>
                <a:srgbClr val="006600"/>
              </a:solidFill>
              <a:effectLst>
                <a:outerShdw blurRad="60007" dir="2000400" sy="-30000" kx="-800400" algn="bl" rotWithShape="0">
                  <a:prstClr val="black">
                    <a:alpha val="20000"/>
                  </a:prstClr>
                </a:outerShdw>
              </a:effectLst>
            </a:endParaRPr>
          </a:p>
        </p:txBody>
      </p:sp>
      <p:pic>
        <p:nvPicPr>
          <p:cNvPr id="14341" name="Picture 7" descr="images"/>
          <p:cNvPicPr>
            <a:picLocks noChangeAspect="1" noChangeArrowheads="1"/>
          </p:cNvPicPr>
          <p:nvPr/>
        </p:nvPicPr>
        <p:blipFill>
          <a:blip r:embed="rId5"/>
          <a:srcRect/>
          <a:stretch>
            <a:fillRect/>
          </a:stretch>
        </p:blipFill>
        <p:spPr bwMode="auto">
          <a:xfrm rot="-2685616">
            <a:off x="3124200" y="3657600"/>
            <a:ext cx="2133600" cy="2143125"/>
          </a:xfrm>
          <a:prstGeom prst="rect">
            <a:avLst/>
          </a:prstGeom>
          <a:noFill/>
          <a:ln w="9525">
            <a:noFill/>
            <a:miter lim="800000"/>
            <a:headEnd/>
            <a:tailEnd/>
          </a:ln>
        </p:spPr>
      </p:pic>
      <p:sp>
        <p:nvSpPr>
          <p:cNvPr id="14344" name="Text Box 8"/>
          <p:cNvSpPr txBox="1">
            <a:spLocks noChangeArrowheads="1"/>
          </p:cNvSpPr>
          <p:nvPr/>
        </p:nvSpPr>
        <p:spPr bwMode="auto">
          <a:xfrm>
            <a:off x="5638800" y="3657600"/>
            <a:ext cx="2590800" cy="2740025"/>
          </a:xfrm>
          <a:prstGeom prst="rect">
            <a:avLst/>
          </a:prstGeom>
          <a:noFill/>
          <a:ln w="9525">
            <a:noFill/>
            <a:miter lim="800000"/>
            <a:headEnd/>
            <a:tailEnd/>
          </a:ln>
          <a:effectLst/>
        </p:spPr>
        <p:txBody>
          <a:bodyPr>
            <a:spAutoFit/>
          </a:bodyPr>
          <a:lstStyle/>
          <a:p>
            <a:pPr>
              <a:defRPr/>
            </a:pPr>
            <a:r>
              <a:rPr lang="en-US" sz="2800">
                <a:effectLst>
                  <a:outerShdw blurRad="38100" dist="38100" dir="2700000" algn="tl">
                    <a:srgbClr val="C0C0C0"/>
                  </a:outerShdw>
                </a:effectLst>
              </a:rPr>
              <a:t>The presentation</a:t>
            </a:r>
          </a:p>
          <a:p>
            <a:pPr>
              <a:defRPr/>
            </a:pPr>
            <a:r>
              <a:rPr lang="en-US" sz="2800">
                <a:effectLst>
                  <a:outerShdw blurRad="38100" dist="38100" dir="2700000" algn="tl">
                    <a:srgbClr val="C0C0C0"/>
                  </a:outerShdw>
                </a:effectLst>
              </a:rPr>
              <a:t>was prepared by</a:t>
            </a:r>
          </a:p>
          <a:p>
            <a:pPr>
              <a:defRPr/>
            </a:pPr>
            <a:r>
              <a:rPr lang="en-US" sz="2800">
                <a:effectLst>
                  <a:outerShdw blurRad="38100" dist="38100" dir="2700000" algn="tl">
                    <a:srgbClr val="C0C0C0"/>
                  </a:outerShdw>
                </a:effectLst>
              </a:rPr>
              <a:t>Halyna Bilyk</a:t>
            </a:r>
          </a:p>
          <a:p>
            <a:pPr algn="ctr">
              <a:spcBef>
                <a:spcPct val="20000"/>
              </a:spcBef>
              <a:buClr>
                <a:schemeClr val="hlink"/>
              </a:buClr>
              <a:buSzPct val="65000"/>
              <a:buFont typeface="Wingdings" pitchFamily="2" charset="2"/>
              <a:buNone/>
              <a:defRPr/>
            </a:pPr>
            <a:endParaRPr lang="ru-RU" sz="2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images (1)"/>
          <p:cNvPicPr>
            <a:picLocks noChangeAspect="1" noChangeArrowheads="1"/>
          </p:cNvPicPr>
          <p:nvPr/>
        </p:nvPicPr>
        <p:blipFill>
          <a:blip r:embed="rId2"/>
          <a:srcRect/>
          <a:stretch>
            <a:fillRect/>
          </a:stretch>
        </p:blipFill>
        <p:spPr bwMode="auto">
          <a:xfrm>
            <a:off x="0" y="1524000"/>
            <a:ext cx="2743200" cy="1666875"/>
          </a:xfrm>
          <a:prstGeom prst="rect">
            <a:avLst/>
          </a:prstGeom>
          <a:noFill/>
        </p:spPr>
      </p:pic>
      <p:pic>
        <p:nvPicPr>
          <p:cNvPr id="30727" name="Picture 7" descr="Photo4_crack"/>
          <p:cNvPicPr>
            <a:picLocks noChangeAspect="1" noChangeArrowheads="1"/>
          </p:cNvPicPr>
          <p:nvPr/>
        </p:nvPicPr>
        <p:blipFill>
          <a:blip r:embed="rId3"/>
          <a:srcRect/>
          <a:stretch>
            <a:fillRect/>
          </a:stretch>
        </p:blipFill>
        <p:spPr bwMode="auto">
          <a:xfrm>
            <a:off x="5105400" y="3962400"/>
            <a:ext cx="3733800" cy="2457450"/>
          </a:xfrm>
          <a:prstGeom prst="rect">
            <a:avLst/>
          </a:prstGeom>
          <a:noFill/>
        </p:spPr>
      </p:pic>
      <p:pic>
        <p:nvPicPr>
          <p:cNvPr id="30728" name="Picture 8" descr="взгляд-на-кокаин"/>
          <p:cNvPicPr>
            <a:picLocks noChangeAspect="1" noChangeArrowheads="1"/>
          </p:cNvPicPr>
          <p:nvPr/>
        </p:nvPicPr>
        <p:blipFill>
          <a:blip r:embed="rId4"/>
          <a:srcRect/>
          <a:stretch>
            <a:fillRect/>
          </a:stretch>
        </p:blipFill>
        <p:spPr bwMode="auto">
          <a:xfrm rot="-1271199">
            <a:off x="4572000" y="762000"/>
            <a:ext cx="4191000" cy="2798763"/>
          </a:xfrm>
          <a:prstGeom prst="rect">
            <a:avLst/>
          </a:prstGeom>
          <a:noFill/>
        </p:spPr>
      </p:pic>
      <p:pic>
        <p:nvPicPr>
          <p:cNvPr id="30729" name="Picture 9" descr="загруженное"/>
          <p:cNvPicPr>
            <a:picLocks noChangeAspect="1" noChangeArrowheads="1"/>
          </p:cNvPicPr>
          <p:nvPr/>
        </p:nvPicPr>
        <p:blipFill>
          <a:blip r:embed="rId5"/>
          <a:srcRect/>
          <a:stretch>
            <a:fillRect/>
          </a:stretch>
        </p:blipFill>
        <p:spPr bwMode="auto">
          <a:xfrm>
            <a:off x="2971800" y="0"/>
            <a:ext cx="2495550" cy="1828800"/>
          </a:xfrm>
          <a:prstGeom prst="rect">
            <a:avLst/>
          </a:prstGeom>
          <a:noFill/>
        </p:spPr>
      </p:pic>
      <p:pic>
        <p:nvPicPr>
          <p:cNvPr id="30730" name="Picture 10" descr="article-2195631-0CAE3D68000005DC-568_468x317"/>
          <p:cNvPicPr>
            <a:picLocks noChangeAspect="1" noChangeArrowheads="1"/>
          </p:cNvPicPr>
          <p:nvPr/>
        </p:nvPicPr>
        <p:blipFill>
          <a:blip r:embed="rId6"/>
          <a:srcRect/>
          <a:stretch>
            <a:fillRect/>
          </a:stretch>
        </p:blipFill>
        <p:spPr bwMode="auto">
          <a:xfrm rot="1138233">
            <a:off x="381000" y="3657600"/>
            <a:ext cx="3886200" cy="2632075"/>
          </a:xfrm>
          <a:prstGeom prst="rect">
            <a:avLst/>
          </a:prstGeom>
          <a:noFill/>
        </p:spPr>
      </p:pic>
      <p:pic>
        <p:nvPicPr>
          <p:cNvPr id="30731" name="Picture 11" descr="Barbituarites"/>
          <p:cNvPicPr>
            <a:picLocks noChangeAspect="1" noChangeArrowheads="1"/>
          </p:cNvPicPr>
          <p:nvPr/>
        </p:nvPicPr>
        <p:blipFill>
          <a:blip r:embed="rId7"/>
          <a:srcRect/>
          <a:stretch>
            <a:fillRect/>
          </a:stretch>
        </p:blipFill>
        <p:spPr bwMode="auto">
          <a:xfrm rot="655139">
            <a:off x="0" y="228600"/>
            <a:ext cx="2362200" cy="1641475"/>
          </a:xfrm>
          <a:prstGeom prst="rect">
            <a:avLst/>
          </a:prstGeom>
          <a:noFill/>
        </p:spPr>
      </p:pic>
      <p:pic>
        <p:nvPicPr>
          <p:cNvPr id="30725" name="Picture 5" descr="cocaine1_0"/>
          <p:cNvPicPr>
            <a:picLocks noChangeAspect="1" noChangeArrowheads="1"/>
          </p:cNvPicPr>
          <p:nvPr/>
        </p:nvPicPr>
        <p:blipFill>
          <a:blip r:embed="rId8"/>
          <a:srcRect/>
          <a:stretch>
            <a:fillRect/>
          </a:stretch>
        </p:blipFill>
        <p:spPr bwMode="auto">
          <a:xfrm rot="-1015650">
            <a:off x="2819400" y="1447800"/>
            <a:ext cx="1828800" cy="1219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28600"/>
          <a:ext cx="8686800" cy="6035675"/>
        </p:xfrm>
        <a:graphic>
          <a:graphicData uri="http://schemas.openxmlformats.org/drawingml/2006/table">
            <a:tbl>
              <a:tblPr firstRow="1" bandRow="1">
                <a:tableStyleId>{F5AB1C69-6EDB-4FF4-983F-18BD219EF322}</a:tableStyleId>
              </a:tblPr>
              <a:tblGrid>
                <a:gridCol w="2819400"/>
                <a:gridCol w="2819400"/>
                <a:gridCol w="3048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Drug/street</a:t>
                      </a:r>
                      <a:r>
                        <a:rPr lang="en-US" baseline="0" dirty="0" smtClean="0"/>
                        <a:t> name</a:t>
                      </a:r>
                      <a:endParaRPr lang="en-US" dirty="0" smtClean="0"/>
                    </a:p>
                    <a:p>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Symptoms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Effects</a:t>
                      </a:r>
                    </a:p>
                    <a:p>
                      <a:endParaRPr lang="en-US" dirty="0"/>
                    </a:p>
                  </a:txBody>
                  <a:tcPr/>
                </a:tc>
              </a:tr>
              <a:tr h="370840">
                <a:tc>
                  <a:txBody>
                    <a:bodyPr/>
                    <a:lstStyle/>
                    <a:p>
                      <a:r>
                        <a:rPr lang="en-US" sz="1800" u="none" strike="noStrike" kern="1200" baseline="0" dirty="0" smtClean="0"/>
                        <a:t>Amphetamines/uppers, speed, black beauties, </a:t>
                      </a:r>
                      <a:r>
                        <a:rPr lang="en-US" sz="1800" u="none" strike="noStrike" kern="1200" baseline="0" dirty="0" err="1" smtClean="0"/>
                        <a:t>dexies</a:t>
                      </a:r>
                      <a:r>
                        <a:rPr lang="en-US" sz="1800" u="none" strike="noStrike" kern="1200" baseline="0" dirty="0" smtClean="0"/>
                        <a:t>, bennies, crystal</a:t>
                      </a:r>
                    </a:p>
                    <a:p>
                      <a:r>
                        <a:rPr lang="en-US" sz="1800" u="none" strike="noStrike" kern="1200" baseline="0" dirty="0" smtClean="0"/>
                        <a:t>meth, crank, crystal, ice, hearts, crossroads, white crosses, caffeine, nicotine, diet pills(1/2 to 2 hours effect)</a:t>
                      </a:r>
                      <a:endParaRPr lang="en-US" dirty="0"/>
                    </a:p>
                  </a:txBody>
                  <a:tcPr/>
                </a:tc>
                <a:tc>
                  <a:txBody>
                    <a:bodyPr/>
                    <a:lstStyle/>
                    <a:p>
                      <a:r>
                        <a:rPr lang="en-US" sz="1800" u="none" strike="noStrike" kern="1200" baseline="0" dirty="0" smtClean="0"/>
                        <a:t>Decreased appetite, dilated pupils, sleeplessness, agitation, unusual increase in activity, mood swings,</a:t>
                      </a:r>
                    </a:p>
                    <a:p>
                      <a:r>
                        <a:rPr lang="en-US" sz="1800" u="none" strike="noStrike" kern="1200" baseline="0" dirty="0" smtClean="0"/>
                        <a:t>paranoia, anti-social behavior, loss of appetite, anxiety, weight loss.</a:t>
                      </a:r>
                      <a:endParaRPr lang="en-US" dirty="0"/>
                    </a:p>
                  </a:txBody>
                  <a:tcPr/>
                </a:tc>
                <a:tc>
                  <a:txBody>
                    <a:bodyPr/>
                    <a:lstStyle/>
                    <a:p>
                      <a:r>
                        <a:rPr lang="en-US" sz="1800" u="none" strike="noStrike" kern="1200" baseline="0" dirty="0" smtClean="0"/>
                        <a:t>Increases heart rate, breathing rate, blood pressure. High doses can cause tremors, loss of coordination &amp; death</a:t>
                      </a:r>
                    </a:p>
                    <a:p>
                      <a:r>
                        <a:rPr lang="en-US" sz="1800" u="none" strike="noStrike" kern="1200" baseline="0" dirty="0" smtClean="0"/>
                        <a:t>from stroke or heart failure. Frequent use of large amounts can produce</a:t>
                      </a:r>
                    </a:p>
                    <a:p>
                      <a:r>
                        <a:rPr lang="en-US" sz="1800" u="none" strike="noStrike" kern="1200" baseline="0" dirty="0" smtClean="0"/>
                        <a:t>brain damage, ulcers, malnutrition, hallucinations, convulsions &amp; coma.</a:t>
                      </a:r>
                      <a:endParaRPr lang="en-US" dirty="0"/>
                    </a:p>
                  </a:txBody>
                  <a:tcPr/>
                </a:tc>
              </a:tr>
              <a:tr h="370840">
                <a:tc>
                  <a:txBody>
                    <a:bodyPr/>
                    <a:lstStyle/>
                    <a:p>
                      <a:r>
                        <a:rPr lang="en-US" sz="1800" u="none" strike="noStrike" kern="1200" baseline="0" dirty="0" smtClean="0"/>
                        <a:t>PCP (phencyclidine)/angel dust, killer weed, crystal cyclone, elephant tranquilizer, rocket fuel</a:t>
                      </a:r>
                    </a:p>
                    <a:p>
                      <a:r>
                        <a:rPr lang="en-US" sz="1800" u="none" strike="noStrike" kern="1200" baseline="0" dirty="0" smtClean="0"/>
                        <a:t>(Variable effects)</a:t>
                      </a:r>
                      <a:endParaRPr lang="en-US" dirty="0"/>
                    </a:p>
                  </a:txBody>
                  <a:tcPr/>
                </a:tc>
                <a:tc>
                  <a:txBody>
                    <a:bodyPr/>
                    <a:lstStyle/>
                    <a:p>
                      <a:r>
                        <a:rPr lang="en-US" sz="1800" u="none" strike="noStrike" kern="1200" baseline="0" dirty="0" smtClean="0"/>
                        <a:t>Sweating, dizziness, numbness, hallucinations, confusion, agitation.</a:t>
                      </a:r>
                    </a:p>
                    <a:p>
                      <a:r>
                        <a:rPr lang="en-US" sz="1800" u="none" strike="noStrike" kern="1200" baseline="0" dirty="0" smtClean="0"/>
                        <a:t>Violence and aggression or silence &amp; withdrawn state. Poor perception of time and distance. Overdose can</a:t>
                      </a:r>
                    </a:p>
                    <a:p>
                      <a:r>
                        <a:rPr lang="en-US" sz="1800" u="none" strike="noStrike" kern="1200" baseline="0" dirty="0" smtClean="0"/>
                        <a:t>lead to death.</a:t>
                      </a:r>
                      <a:endParaRPr lang="en-US" dirty="0"/>
                    </a:p>
                  </a:txBody>
                  <a:tcPr/>
                </a:tc>
                <a:tc>
                  <a:txBody>
                    <a:bodyPr/>
                    <a:lstStyle/>
                    <a:p>
                      <a:r>
                        <a:rPr lang="en-US" sz="1800" u="none" strike="noStrike" kern="1200" baseline="0" dirty="0" smtClean="0"/>
                        <a:t>Increased heart rate, and blood </a:t>
                      </a:r>
                      <a:r>
                        <a:rPr lang="fr-FR" sz="1800" u="none" strike="noStrike" kern="1200" baseline="0" dirty="0" smtClean="0"/>
                        <a:t>pressure. Large doses cause </a:t>
                      </a:r>
                      <a:r>
                        <a:rPr lang="en-US" sz="1800" u="none" strike="noStrike" kern="1200" baseline="0" dirty="0" smtClean="0"/>
                        <a:t>convulsions, comas, heart &amp; lung failure, and ruptured brain vessels.</a:t>
                      </a:r>
                    </a:p>
                    <a:p>
                      <a:r>
                        <a:rPr lang="en-US" sz="1800" u="none" strike="noStrike" kern="1200" baseline="0" dirty="0" smtClean="0"/>
                        <a:t>Users may show long-term effects on memory, judgment, concentration, &amp;perception.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загруженное (1)"/>
          <p:cNvPicPr>
            <a:picLocks noChangeAspect="1" noChangeArrowheads="1"/>
          </p:cNvPicPr>
          <p:nvPr/>
        </p:nvPicPr>
        <p:blipFill>
          <a:blip r:embed="rId2"/>
          <a:srcRect/>
          <a:stretch>
            <a:fillRect/>
          </a:stretch>
        </p:blipFill>
        <p:spPr bwMode="auto">
          <a:xfrm rot="-1503262">
            <a:off x="533400" y="685800"/>
            <a:ext cx="3962400" cy="2636838"/>
          </a:xfrm>
          <a:prstGeom prst="rect">
            <a:avLst/>
          </a:prstGeom>
          <a:noFill/>
        </p:spPr>
      </p:pic>
      <p:pic>
        <p:nvPicPr>
          <p:cNvPr id="31749" name="Picture 5" descr="PCP1pill"/>
          <p:cNvPicPr>
            <a:picLocks noChangeAspect="1" noChangeArrowheads="1"/>
          </p:cNvPicPr>
          <p:nvPr/>
        </p:nvPicPr>
        <p:blipFill>
          <a:blip r:embed="rId3"/>
          <a:srcRect/>
          <a:stretch>
            <a:fillRect/>
          </a:stretch>
        </p:blipFill>
        <p:spPr bwMode="auto">
          <a:xfrm rot="-1329236">
            <a:off x="2438400" y="1752600"/>
            <a:ext cx="3962400" cy="2922588"/>
          </a:xfrm>
          <a:prstGeom prst="rect">
            <a:avLst/>
          </a:prstGeom>
          <a:noFill/>
        </p:spPr>
      </p:pic>
      <p:pic>
        <p:nvPicPr>
          <p:cNvPr id="31750" name="Picture 6" descr="9_1_0 (1)"/>
          <p:cNvPicPr>
            <a:picLocks noChangeAspect="1" noChangeArrowheads="1"/>
          </p:cNvPicPr>
          <p:nvPr/>
        </p:nvPicPr>
        <p:blipFill>
          <a:blip r:embed="rId4"/>
          <a:srcRect/>
          <a:stretch>
            <a:fillRect/>
          </a:stretch>
        </p:blipFill>
        <p:spPr bwMode="auto">
          <a:xfrm rot="-1445160">
            <a:off x="5105400" y="3581400"/>
            <a:ext cx="3581400" cy="26876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304800"/>
          <a:ext cx="8382000" cy="6035675"/>
        </p:xfrm>
        <a:graphic>
          <a:graphicData uri="http://schemas.openxmlformats.org/drawingml/2006/table">
            <a:tbl>
              <a:tblPr firstRow="1" bandRow="1">
                <a:tableStyleId>{00A15C55-8517-42AA-B614-E9B94910E393}</a:tableStyleId>
              </a:tblPr>
              <a:tblGrid>
                <a:gridCol w="2794000"/>
                <a:gridCol w="2794000"/>
                <a:gridCol w="2794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Drug/street</a:t>
                      </a:r>
                      <a:r>
                        <a:rPr lang="en-US" baseline="0" dirty="0" smtClean="0"/>
                        <a:t> name</a:t>
                      </a:r>
                      <a:endParaRPr lang="en-US" dirty="0" smtClean="0"/>
                    </a:p>
                    <a:p>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Symptoms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Effects</a:t>
                      </a:r>
                    </a:p>
                  </a:txBody>
                  <a:tcPr/>
                </a:tc>
              </a:tr>
              <a:tr h="370840">
                <a:tc>
                  <a:txBody>
                    <a:bodyPr/>
                    <a:lstStyle/>
                    <a:p>
                      <a:r>
                        <a:rPr lang="en-US" sz="1800" b="1" i="0" u="none" strike="noStrike" kern="1200" baseline="0" dirty="0" smtClean="0">
                          <a:solidFill>
                            <a:schemeClr val="dk1"/>
                          </a:solidFill>
                          <a:latin typeface="+mn-lt"/>
                          <a:ea typeface="+mn-ea"/>
                          <a:cs typeface="+mn-cs"/>
                        </a:rPr>
                        <a:t>Heroin/</a:t>
                      </a:r>
                      <a:r>
                        <a:rPr lang="en-US" sz="1800" b="0" i="0" u="none" strike="noStrike" kern="1200" baseline="0" dirty="0" smtClean="0">
                          <a:solidFill>
                            <a:schemeClr val="dk1"/>
                          </a:solidFill>
                          <a:latin typeface="+mn-lt"/>
                          <a:ea typeface="+mn-ea"/>
                          <a:cs typeface="+mn-cs"/>
                        </a:rPr>
                        <a:t>Mexican brown, China White, Persian porcelain, "H", smack, horse, junk, black tar, Codeine, Morphine,</a:t>
                      </a:r>
                    </a:p>
                    <a:p>
                      <a:r>
                        <a:rPr lang="en-US" sz="1800" b="0" i="0" u="none" strike="noStrike" kern="1200" baseline="0" dirty="0" err="1" smtClean="0">
                          <a:solidFill>
                            <a:schemeClr val="dk1"/>
                          </a:solidFill>
                          <a:latin typeface="+mn-lt"/>
                          <a:ea typeface="+mn-ea"/>
                          <a:cs typeface="+mn-cs"/>
                        </a:rPr>
                        <a:t>Meporidine-demerol</a:t>
                      </a:r>
                      <a:r>
                        <a:rPr lang="en-US" sz="1800" b="0" i="0" u="none" strike="noStrike" kern="1200" baseline="0" dirty="0" smtClean="0">
                          <a:solidFill>
                            <a:schemeClr val="dk1"/>
                          </a:solidFill>
                          <a:latin typeface="+mn-lt"/>
                          <a:ea typeface="+mn-ea"/>
                          <a:cs typeface="+mn-cs"/>
                        </a:rPr>
                        <a:t>, Opium, </a:t>
                      </a:r>
                      <a:r>
                        <a:rPr lang="en-US" sz="1800" b="0" i="0" u="none" strike="noStrike" kern="1200" baseline="0" dirty="0" err="1" smtClean="0">
                          <a:solidFill>
                            <a:schemeClr val="dk1"/>
                          </a:solidFill>
                          <a:latin typeface="+mn-lt"/>
                          <a:ea typeface="+mn-ea"/>
                          <a:cs typeface="+mn-cs"/>
                        </a:rPr>
                        <a:t>Paragoric</a:t>
                      </a:r>
                      <a:r>
                        <a:rPr lang="en-US" sz="1800" b="0" i="0" u="none" strike="noStrike" kern="1200" baseline="0" dirty="0" smtClean="0">
                          <a:solidFill>
                            <a:schemeClr val="dk1"/>
                          </a:solidFill>
                          <a:latin typeface="+mn-lt"/>
                          <a:ea typeface="+mn-ea"/>
                          <a:cs typeface="+mn-cs"/>
                        </a:rPr>
                        <a:t>, Percodan, </a:t>
                      </a:r>
                      <a:r>
                        <a:rPr lang="en-US" sz="1800" b="0" i="0" u="none" strike="noStrike" kern="1200" baseline="0" dirty="0" err="1" smtClean="0">
                          <a:solidFill>
                            <a:schemeClr val="dk1"/>
                          </a:solidFill>
                          <a:latin typeface="+mn-lt"/>
                          <a:ea typeface="+mn-ea"/>
                          <a:cs typeface="+mn-cs"/>
                        </a:rPr>
                        <a:t>Fentanyal</a:t>
                      </a:r>
                      <a:r>
                        <a:rPr lang="en-US" sz="1800" b="0" i="0" u="none" strike="noStrike" kern="1200" baseline="0" dirty="0" smtClean="0">
                          <a:solidFill>
                            <a:schemeClr val="dk1"/>
                          </a:solidFill>
                          <a:latin typeface="+mn-lt"/>
                          <a:ea typeface="+mn-ea"/>
                          <a:cs typeface="+mn-cs"/>
                        </a:rPr>
                        <a:t>,</a:t>
                      </a:r>
                    </a:p>
                    <a:p>
                      <a:r>
                        <a:rPr lang="en-US" sz="1800" b="0" i="0" u="none" strike="noStrike" kern="1200" baseline="0" dirty="0" smtClean="0">
                          <a:solidFill>
                            <a:schemeClr val="dk1"/>
                          </a:solidFill>
                          <a:latin typeface="+mn-lt"/>
                          <a:ea typeface="+mn-ea"/>
                          <a:cs typeface="+mn-cs"/>
                        </a:rPr>
                        <a:t>Darvon, </a:t>
                      </a:r>
                      <a:r>
                        <a:rPr lang="en-US" sz="1800" b="0" i="0" u="none" strike="noStrike" kern="1200" baseline="0" dirty="0" err="1" smtClean="0">
                          <a:solidFill>
                            <a:schemeClr val="dk1"/>
                          </a:solidFill>
                          <a:latin typeface="+mn-lt"/>
                          <a:ea typeface="+mn-ea"/>
                          <a:cs typeface="+mn-cs"/>
                        </a:rPr>
                        <a:t>Talwin</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Tussionex</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(12-24 hours effect)</a:t>
                      </a:r>
                      <a:endParaRPr lang="en-US" dirty="0"/>
                    </a:p>
                  </a:txBody>
                  <a:tcPr/>
                </a:tc>
                <a:tc>
                  <a:txBody>
                    <a:bodyPr/>
                    <a:lstStyle/>
                    <a:p>
                      <a:r>
                        <a:rPr lang="en-US" sz="1800" b="0" i="0" u="none" strike="noStrike" kern="1200" baseline="0" dirty="0" smtClean="0">
                          <a:solidFill>
                            <a:schemeClr val="dk1"/>
                          </a:solidFill>
                          <a:latin typeface="+mn-lt"/>
                          <a:ea typeface="+mn-ea"/>
                          <a:cs typeface="+mn-cs"/>
                        </a:rPr>
                        <a:t>Watery eyes, runny nose, yawning, loss of appetite, tremors, irritability, panic, chills, sweating, cramps,</a:t>
                      </a:r>
                    </a:p>
                    <a:p>
                      <a:r>
                        <a:rPr lang="en-US" sz="1800" b="0" i="0" u="none" strike="noStrike" kern="1200" baseline="0" dirty="0" smtClean="0">
                          <a:solidFill>
                            <a:schemeClr val="dk1"/>
                          </a:solidFill>
                          <a:latin typeface="+mn-lt"/>
                          <a:ea typeface="+mn-ea"/>
                          <a:cs typeface="+mn-cs"/>
                        </a:rPr>
                        <a:t>nausea, apathy, euphoria, itching, constricted pupils, reduced vision.</a:t>
                      </a:r>
                      <a:endParaRPr lang="en-US" dirty="0"/>
                    </a:p>
                  </a:txBody>
                  <a:tcPr/>
                </a:tc>
                <a:tc>
                  <a:txBody>
                    <a:bodyPr/>
                    <a:lstStyle/>
                    <a:p>
                      <a:r>
                        <a:rPr lang="en-US" sz="1800" b="0" i="0" u="none" strike="noStrike" kern="1200" baseline="0" dirty="0" smtClean="0">
                          <a:solidFill>
                            <a:schemeClr val="dk1"/>
                          </a:solidFill>
                          <a:latin typeface="+mn-lt"/>
                          <a:ea typeface="+mn-ea"/>
                          <a:cs typeface="+mn-cs"/>
                        </a:rPr>
                        <a:t>Repeated use can lead to infections of the heart lining &amp; valves, skin</a:t>
                      </a:r>
                    </a:p>
                    <a:p>
                      <a:r>
                        <a:rPr lang="en-US" sz="1800" b="0" i="0" u="none" strike="noStrike" kern="1200" baseline="0" dirty="0" smtClean="0">
                          <a:solidFill>
                            <a:schemeClr val="dk1"/>
                          </a:solidFill>
                          <a:latin typeface="+mn-lt"/>
                          <a:ea typeface="+mn-ea"/>
                          <a:cs typeface="+mn-cs"/>
                        </a:rPr>
                        <a:t>abscesses &amp; congested lungs. May cause nausea and vomiting. Can lead</a:t>
                      </a:r>
                    </a:p>
                    <a:p>
                      <a:r>
                        <a:rPr lang="en-US" sz="1800" b="0" i="0" u="none" strike="noStrike" kern="1200" baseline="0" dirty="0" smtClean="0">
                          <a:solidFill>
                            <a:schemeClr val="dk1"/>
                          </a:solidFill>
                          <a:latin typeface="+mn-lt"/>
                          <a:ea typeface="+mn-ea"/>
                          <a:cs typeface="+mn-cs"/>
                        </a:rPr>
                        <a:t>to convulsions, coma, &amp; death.</a:t>
                      </a:r>
                      <a:endParaRPr lang="en-US" dirty="0"/>
                    </a:p>
                  </a:txBody>
                  <a:tcPr/>
                </a:tc>
              </a:tr>
              <a:tr h="370840">
                <a:tc>
                  <a:txBody>
                    <a:bodyPr/>
                    <a:lstStyle/>
                    <a:p>
                      <a:r>
                        <a:rPr lang="en-US" sz="1800" b="1" i="0" u="none" strike="noStrike" kern="1200" baseline="0" dirty="0" smtClean="0">
                          <a:solidFill>
                            <a:schemeClr val="dk1"/>
                          </a:solidFill>
                          <a:latin typeface="+mn-lt"/>
                          <a:ea typeface="+mn-ea"/>
                          <a:cs typeface="+mn-cs"/>
                        </a:rPr>
                        <a:t>Gas, Glue &amp; Rush/</a:t>
                      </a:r>
                      <a:r>
                        <a:rPr lang="en-US" sz="1800" b="0" i="0" u="none" strike="noStrike" kern="1200" baseline="0" dirty="0" smtClean="0">
                          <a:solidFill>
                            <a:schemeClr val="dk1"/>
                          </a:solidFill>
                          <a:latin typeface="+mn-lt"/>
                          <a:ea typeface="+mn-ea"/>
                          <a:cs typeface="+mn-cs"/>
                        </a:rPr>
                        <a:t>Locker Room, aerosol cans, poppers, </a:t>
                      </a:r>
                      <a:r>
                        <a:rPr lang="en-US" sz="1800" b="0" i="0" u="none" strike="noStrike" kern="1200" baseline="0" dirty="0" err="1" smtClean="0">
                          <a:solidFill>
                            <a:schemeClr val="dk1"/>
                          </a:solidFill>
                          <a:latin typeface="+mn-lt"/>
                          <a:ea typeface="+mn-ea"/>
                          <a:cs typeface="+mn-cs"/>
                        </a:rPr>
                        <a:t>snappers,amyl</a:t>
                      </a:r>
                      <a:r>
                        <a:rPr lang="en-US" sz="1800" b="0" i="0" u="none" strike="noStrike" kern="1200" baseline="0" dirty="0" smtClean="0">
                          <a:solidFill>
                            <a:schemeClr val="dk1"/>
                          </a:solidFill>
                          <a:latin typeface="+mn-lt"/>
                          <a:ea typeface="+mn-ea"/>
                          <a:cs typeface="+mn-cs"/>
                        </a:rPr>
                        <a:t> nitrate, gasoline, lighter</a:t>
                      </a:r>
                    </a:p>
                    <a:p>
                      <a:r>
                        <a:rPr lang="en-US" sz="1800" b="0" i="0" u="none" strike="noStrike" kern="1200" baseline="0" dirty="0" smtClean="0">
                          <a:solidFill>
                            <a:schemeClr val="dk1"/>
                          </a:solidFill>
                          <a:latin typeface="+mn-lt"/>
                          <a:ea typeface="+mn-ea"/>
                          <a:cs typeface="+mn-cs"/>
                        </a:rPr>
                        <a:t>fluid, whippets. (Inhaled through a saturated cloth or in a bag covering nose and mouth.)(Variable effects)</a:t>
                      </a:r>
                      <a:endParaRPr lang="en-US" dirty="0"/>
                    </a:p>
                  </a:txBody>
                  <a:tcPr/>
                </a:tc>
                <a:tc>
                  <a:txBody>
                    <a:bodyPr/>
                    <a:lstStyle/>
                    <a:p>
                      <a:r>
                        <a:rPr lang="en-US" sz="1800" b="0" i="0" u="none" strike="noStrike" kern="1200" baseline="0" dirty="0" smtClean="0">
                          <a:solidFill>
                            <a:schemeClr val="dk1"/>
                          </a:solidFill>
                          <a:latin typeface="+mn-lt"/>
                          <a:ea typeface="+mn-ea"/>
                          <a:cs typeface="+mn-cs"/>
                        </a:rPr>
                        <a:t>Lack of coordination, slurred speech,</a:t>
                      </a:r>
                    </a:p>
                    <a:p>
                      <a:r>
                        <a:rPr lang="en-US" sz="1800" b="0" i="0" u="none" strike="noStrike" kern="1200" baseline="0" dirty="0" smtClean="0">
                          <a:solidFill>
                            <a:schemeClr val="dk1"/>
                          </a:solidFill>
                          <a:latin typeface="+mn-lt"/>
                          <a:ea typeface="+mn-ea"/>
                          <a:cs typeface="+mn-cs"/>
                        </a:rPr>
                        <a:t>drowsiness, loss of appetite, fatigue.</a:t>
                      </a:r>
                    </a:p>
                    <a:p>
                      <a:r>
                        <a:rPr lang="en-US" sz="1800" b="0" i="0" u="none" strike="noStrike" kern="1200" baseline="0" dirty="0" smtClean="0">
                          <a:solidFill>
                            <a:schemeClr val="dk1"/>
                          </a:solidFill>
                          <a:latin typeface="+mn-lt"/>
                          <a:ea typeface="+mn-ea"/>
                          <a:cs typeface="+mn-cs"/>
                        </a:rPr>
                        <a:t>Hallucinations, dizziness, scrambled words &amp; disconnected sentences.</a:t>
                      </a:r>
                    </a:p>
                    <a:p>
                      <a:r>
                        <a:rPr lang="en-US" sz="1800" b="0" i="0" u="none" strike="noStrike" kern="1200" baseline="0" dirty="0" smtClean="0">
                          <a:solidFill>
                            <a:schemeClr val="dk1"/>
                          </a:solidFill>
                          <a:latin typeface="+mn-lt"/>
                          <a:ea typeface="+mn-ea"/>
                          <a:cs typeface="+mn-cs"/>
                        </a:rPr>
                        <a:t>Nausea, running nose, decreased heart rate.</a:t>
                      </a:r>
                      <a:endParaRPr lang="en-US" dirty="0"/>
                    </a:p>
                  </a:txBody>
                  <a:tcPr/>
                </a:tc>
                <a:tc>
                  <a:txBody>
                    <a:bodyPr/>
                    <a:lstStyle/>
                    <a:p>
                      <a:r>
                        <a:rPr lang="en-US" sz="1800" b="0" i="0" u="none" strike="noStrike" kern="1200" baseline="0" dirty="0" smtClean="0">
                          <a:solidFill>
                            <a:schemeClr val="dk1"/>
                          </a:solidFill>
                          <a:latin typeface="+mn-lt"/>
                          <a:ea typeface="+mn-ea"/>
                          <a:cs typeface="+mn-cs"/>
                        </a:rPr>
                        <a:t>Brain damage occurs when used over a long period of time. All these chemicals</a:t>
                      </a:r>
                    </a:p>
                    <a:p>
                      <a:r>
                        <a:rPr lang="en-US" sz="1800" b="0" i="0" u="none" strike="noStrike" kern="1200" baseline="0" dirty="0" smtClean="0">
                          <a:solidFill>
                            <a:schemeClr val="dk1"/>
                          </a:solidFill>
                          <a:latin typeface="+mn-lt"/>
                          <a:ea typeface="+mn-ea"/>
                          <a:cs typeface="+mn-cs"/>
                        </a:rPr>
                        <a:t>carry considerable risk,</a:t>
                      </a:r>
                    </a:p>
                    <a:p>
                      <a:r>
                        <a:rPr lang="en-US" sz="1800" b="0" i="0" u="none" strike="noStrike" kern="1200" baseline="0" dirty="0" smtClean="0">
                          <a:solidFill>
                            <a:schemeClr val="dk1"/>
                          </a:solidFill>
                          <a:latin typeface="+mn-lt"/>
                          <a:ea typeface="+mn-ea"/>
                          <a:cs typeface="+mn-cs"/>
                        </a:rPr>
                        <a:t>particularly of cardiac arrhythmia. Nausea, vomiting. Can also cause</a:t>
                      </a:r>
                    </a:p>
                    <a:p>
                      <a:r>
                        <a:rPr lang="en-US" sz="1800" b="0" i="0" u="none" strike="noStrike" kern="1200" baseline="0" dirty="0" smtClean="0">
                          <a:solidFill>
                            <a:schemeClr val="dk1"/>
                          </a:solidFill>
                          <a:latin typeface="+mn-lt"/>
                          <a:ea typeface="+mn-ea"/>
                          <a:cs typeface="+mn-cs"/>
                        </a:rPr>
                        <a:t>suffocation the first time or any time used.</a:t>
                      </a:r>
                      <a:endParaRPr 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1782-0"/>
          <p:cNvPicPr>
            <a:picLocks noChangeAspect="1" noChangeArrowheads="1"/>
          </p:cNvPicPr>
          <p:nvPr/>
        </p:nvPicPr>
        <p:blipFill>
          <a:blip r:embed="rId2"/>
          <a:srcRect/>
          <a:stretch>
            <a:fillRect/>
          </a:stretch>
        </p:blipFill>
        <p:spPr bwMode="auto">
          <a:xfrm>
            <a:off x="762000" y="603250"/>
            <a:ext cx="4267200" cy="2898775"/>
          </a:xfrm>
          <a:prstGeom prst="rect">
            <a:avLst/>
          </a:prstGeom>
          <a:noFill/>
        </p:spPr>
      </p:pic>
      <p:pic>
        <p:nvPicPr>
          <p:cNvPr id="32773" name="Picture 5" descr="images (2)"/>
          <p:cNvPicPr>
            <a:picLocks noChangeAspect="1" noChangeArrowheads="1"/>
          </p:cNvPicPr>
          <p:nvPr/>
        </p:nvPicPr>
        <p:blipFill>
          <a:blip r:embed="rId3"/>
          <a:srcRect/>
          <a:stretch>
            <a:fillRect/>
          </a:stretch>
        </p:blipFill>
        <p:spPr bwMode="auto">
          <a:xfrm rot="817505">
            <a:off x="304800" y="3581400"/>
            <a:ext cx="3733800" cy="2786063"/>
          </a:xfrm>
          <a:prstGeom prst="rect">
            <a:avLst/>
          </a:prstGeom>
          <a:noFill/>
        </p:spPr>
      </p:pic>
      <p:pic>
        <p:nvPicPr>
          <p:cNvPr id="32774" name="Picture 6" descr="загруженное (2)"/>
          <p:cNvPicPr>
            <a:picLocks noChangeAspect="1" noChangeArrowheads="1"/>
          </p:cNvPicPr>
          <p:nvPr/>
        </p:nvPicPr>
        <p:blipFill>
          <a:blip r:embed="rId4"/>
          <a:srcRect/>
          <a:stretch>
            <a:fillRect/>
          </a:stretch>
        </p:blipFill>
        <p:spPr bwMode="auto">
          <a:xfrm>
            <a:off x="5638800" y="609600"/>
            <a:ext cx="2755900" cy="3810000"/>
          </a:xfrm>
          <a:prstGeom prst="rect">
            <a:avLst/>
          </a:prstGeom>
          <a:noFill/>
        </p:spPr>
      </p:pic>
      <p:pic>
        <p:nvPicPr>
          <p:cNvPr id="32775" name="Picture 7" descr="drug-inhalants"/>
          <p:cNvPicPr>
            <a:picLocks noChangeAspect="1" noChangeArrowheads="1"/>
          </p:cNvPicPr>
          <p:nvPr/>
        </p:nvPicPr>
        <p:blipFill>
          <a:blip r:embed="rId5"/>
          <a:srcRect/>
          <a:stretch>
            <a:fillRect/>
          </a:stretch>
        </p:blipFill>
        <p:spPr bwMode="auto">
          <a:xfrm rot="-1025056">
            <a:off x="5181600" y="4114800"/>
            <a:ext cx="3581400" cy="21685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4" name="Group 24"/>
          <p:cNvGraphicFramePr>
            <a:graphicFrameLocks noGrp="1"/>
          </p:cNvGraphicFramePr>
          <p:nvPr>
            <p:ph idx="1"/>
          </p:nvPr>
        </p:nvGraphicFramePr>
        <p:xfrm>
          <a:off x="228600" y="228600"/>
          <a:ext cx="8458200" cy="6400800"/>
        </p:xfrm>
        <a:graphic>
          <a:graphicData uri="http://schemas.openxmlformats.org/drawingml/2006/table">
            <a:tbl>
              <a:tblPr/>
              <a:tblGrid>
                <a:gridCol w="2819400"/>
                <a:gridCol w="2819400"/>
                <a:gridCol w="2819400"/>
              </a:tblGrid>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Drug/street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Symptoms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Health Effects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279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rPr>
                        <a:t>Hallucinogens/</a:t>
                      </a:r>
                      <a:r>
                        <a:rPr kumimoji="0" lang="en-US" sz="1800" b="0" i="0" u="none" strike="noStrike" cap="none" normalizeH="0" baseline="0" smtClean="0">
                          <a:ln>
                            <a:noFill/>
                          </a:ln>
                          <a:solidFill>
                            <a:srgbClr val="000000"/>
                          </a:solidFill>
                          <a:effectLst/>
                          <a:latin typeface="Calibri" pitchFamily="34" charset="0"/>
                        </a:rPr>
                        <a:t>LSD, Mescaline,Peyote, Mesk, buttons, Psilocybin,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magic mushrooms, acid, blotteracid, MDA-love drug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(3-12 hours effect)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Beady eyes, nervous, erratic behavior, laughing, crying, panic, personality changes, "sees” smells, "hears"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colors. Psychological changes can be permanent.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Poor perception of time 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distance. Overdose can lead to death.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Dilated pupils, nausea, increased blood pressure, hallucinations, stomach cramps, blackouts.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Flashbacks, a recurrence of the drug effects, may be a problem for some.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Overdose can lead to death.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rPr>
                        <a:t>MDMA/</a:t>
                      </a:r>
                      <a:r>
                        <a:rPr kumimoji="0" lang="en-US" sz="1800" b="0" i="0" u="none" strike="noStrike" cap="none" normalizeH="0" baseline="0" smtClean="0">
                          <a:ln>
                            <a:noFill/>
                          </a:ln>
                          <a:solidFill>
                            <a:srgbClr val="000000"/>
                          </a:solidFill>
                          <a:effectLst/>
                          <a:latin typeface="Calibri" pitchFamily="34" charset="0"/>
                        </a:rPr>
                        <a:t>Adam, Ecstacy, X-TC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 A Designer Drug: structural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analogs of controlled substances.) (Variable up to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Confusion, depression, sleep problems, anxiety, paranoia, muscle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tension, involuntary teeth clenching, nausea.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Increased heart rate &amp; blood pressure.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Blurred vision, chills, sweating. Believed to cause permanent brain damage.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rPr>
                        <a:t>Steroids/</a:t>
                      </a:r>
                      <a:r>
                        <a:rPr kumimoji="0" lang="en-US" sz="1800" b="0" i="0" u="none" strike="noStrike" cap="none" normalizeH="0" baseline="0" smtClean="0">
                          <a:ln>
                            <a:noFill/>
                          </a:ln>
                          <a:solidFill>
                            <a:srgbClr val="000000"/>
                          </a:solidFill>
                          <a:effectLst/>
                          <a:latin typeface="Calibri" pitchFamily="34" charset="0"/>
                        </a:rPr>
                        <a:t>Roids, juice, protein, muscles builder</a:t>
                      </a:r>
                      <a:endParaRPr kumimoji="0" lang="en-US" sz="1800" b="1"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(Variable effect)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Similar to effects of anti-depressants and stimulants. Can increase moodiness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and aggressive behavior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Can develop liver cancer, cardiovascular problems, sterility, sexual dysfunction and stunted growth.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LSD"/>
          <p:cNvPicPr>
            <a:picLocks noChangeAspect="1" noChangeArrowheads="1"/>
          </p:cNvPicPr>
          <p:nvPr/>
        </p:nvPicPr>
        <p:blipFill>
          <a:blip r:embed="rId2"/>
          <a:srcRect/>
          <a:stretch>
            <a:fillRect/>
          </a:stretch>
        </p:blipFill>
        <p:spPr bwMode="auto">
          <a:xfrm>
            <a:off x="0" y="4530725"/>
            <a:ext cx="3048000" cy="2327275"/>
          </a:xfrm>
          <a:prstGeom prst="rect">
            <a:avLst/>
          </a:prstGeom>
          <a:noFill/>
        </p:spPr>
      </p:pic>
      <p:pic>
        <p:nvPicPr>
          <p:cNvPr id="33797" name="Picture 5" descr="IMG_0095"/>
          <p:cNvPicPr>
            <a:picLocks noChangeAspect="1" noChangeArrowheads="1"/>
          </p:cNvPicPr>
          <p:nvPr/>
        </p:nvPicPr>
        <p:blipFill>
          <a:blip r:embed="rId3"/>
          <a:srcRect/>
          <a:stretch>
            <a:fillRect/>
          </a:stretch>
        </p:blipFill>
        <p:spPr bwMode="auto">
          <a:xfrm rot="1924591">
            <a:off x="5486400" y="1828800"/>
            <a:ext cx="3657600" cy="2438400"/>
          </a:xfrm>
          <a:prstGeom prst="rect">
            <a:avLst/>
          </a:prstGeom>
          <a:noFill/>
        </p:spPr>
      </p:pic>
      <p:pic>
        <p:nvPicPr>
          <p:cNvPr id="33798" name="Picture 6" descr="ecstasy1"/>
          <p:cNvPicPr>
            <a:picLocks noChangeAspect="1" noChangeArrowheads="1"/>
          </p:cNvPicPr>
          <p:nvPr/>
        </p:nvPicPr>
        <p:blipFill>
          <a:blip r:embed="rId4"/>
          <a:srcRect/>
          <a:stretch>
            <a:fillRect/>
          </a:stretch>
        </p:blipFill>
        <p:spPr bwMode="auto">
          <a:xfrm>
            <a:off x="2819400" y="304800"/>
            <a:ext cx="4191000" cy="3246438"/>
          </a:xfrm>
          <a:prstGeom prst="rect">
            <a:avLst/>
          </a:prstGeom>
          <a:noFill/>
        </p:spPr>
      </p:pic>
      <p:pic>
        <p:nvPicPr>
          <p:cNvPr id="33799" name="Picture 7" descr="i-66f96231aafc449fcc2ab05e0d069874-lsd kid"/>
          <p:cNvPicPr>
            <a:picLocks noChangeAspect="1" noChangeArrowheads="1"/>
          </p:cNvPicPr>
          <p:nvPr/>
        </p:nvPicPr>
        <p:blipFill>
          <a:blip r:embed="rId5"/>
          <a:srcRect/>
          <a:stretch>
            <a:fillRect/>
          </a:stretch>
        </p:blipFill>
        <p:spPr bwMode="auto">
          <a:xfrm>
            <a:off x="304800" y="304800"/>
            <a:ext cx="2590800" cy="1955800"/>
          </a:xfrm>
          <a:prstGeom prst="rect">
            <a:avLst/>
          </a:prstGeom>
          <a:noFill/>
        </p:spPr>
      </p:pic>
      <p:pic>
        <p:nvPicPr>
          <p:cNvPr id="33800" name="Picture 8" descr="picture10"/>
          <p:cNvPicPr>
            <a:picLocks noChangeAspect="1" noChangeArrowheads="1"/>
          </p:cNvPicPr>
          <p:nvPr/>
        </p:nvPicPr>
        <p:blipFill>
          <a:blip r:embed="rId6"/>
          <a:srcRect/>
          <a:stretch>
            <a:fillRect/>
          </a:stretch>
        </p:blipFill>
        <p:spPr bwMode="auto">
          <a:xfrm>
            <a:off x="5181600" y="3886200"/>
            <a:ext cx="3962400" cy="2971800"/>
          </a:xfrm>
          <a:prstGeom prst="rect">
            <a:avLst/>
          </a:prstGeom>
          <a:noFill/>
        </p:spPr>
      </p:pic>
      <p:pic>
        <p:nvPicPr>
          <p:cNvPr id="33801" name="Picture 9" descr="Pink_Elephants_on_Parade_Blotter_LSD_Dumbo"/>
          <p:cNvPicPr>
            <a:picLocks noChangeAspect="1" noChangeArrowheads="1"/>
          </p:cNvPicPr>
          <p:nvPr/>
        </p:nvPicPr>
        <p:blipFill>
          <a:blip r:embed="rId7"/>
          <a:srcRect/>
          <a:stretch>
            <a:fillRect/>
          </a:stretch>
        </p:blipFill>
        <p:spPr bwMode="auto">
          <a:xfrm>
            <a:off x="304800" y="2590800"/>
            <a:ext cx="4876800" cy="3476625"/>
          </a:xfrm>
          <a:prstGeom prst="rect">
            <a:avLst/>
          </a:prstGeom>
          <a:noFill/>
        </p:spPr>
      </p:pic>
      <p:pic>
        <p:nvPicPr>
          <p:cNvPr id="33802" name="Picture 10" descr="загруженное (3)"/>
          <p:cNvPicPr>
            <a:picLocks noChangeAspect="1" noChangeArrowheads="1"/>
          </p:cNvPicPr>
          <p:nvPr/>
        </p:nvPicPr>
        <p:blipFill>
          <a:blip r:embed="rId8"/>
          <a:srcRect/>
          <a:stretch>
            <a:fillRect/>
          </a:stretch>
        </p:blipFill>
        <p:spPr bwMode="auto">
          <a:xfrm>
            <a:off x="6400800" y="304800"/>
            <a:ext cx="2486025" cy="18383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WordArt 6"/>
          <p:cNvSpPr>
            <a:spLocks noChangeArrowheads="1" noChangeShapeType="1" noTextEdit="1"/>
          </p:cNvSpPr>
          <p:nvPr/>
        </p:nvSpPr>
        <p:spPr bwMode="auto">
          <a:xfrm>
            <a:off x="2895600" y="609600"/>
            <a:ext cx="3286125" cy="1285875"/>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Solve course you.</a:t>
            </a:r>
            <a:endPar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sp>
        <p:nvSpPr>
          <p:cNvPr id="27650" name="WordArt 7"/>
          <p:cNvSpPr>
            <a:spLocks noChangeArrowheads="1" noChangeShapeType="1" noTextEdit="1"/>
          </p:cNvSpPr>
          <p:nvPr/>
        </p:nvSpPr>
        <p:spPr bwMode="auto">
          <a:xfrm>
            <a:off x="1828800" y="2286000"/>
            <a:ext cx="5353050" cy="14097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You're the owner of your life .</a:t>
            </a:r>
            <a:endPar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sp>
        <p:nvSpPr>
          <p:cNvPr id="27651" name="WordArt 8"/>
          <p:cNvSpPr>
            <a:spLocks noChangeArrowheads="1" noChangeShapeType="1" noTextEdit="1"/>
          </p:cNvSpPr>
          <p:nvPr/>
        </p:nvSpPr>
        <p:spPr bwMode="auto">
          <a:xfrm>
            <a:off x="2590800" y="4038600"/>
            <a:ext cx="3829050" cy="1285875"/>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So manage it wisely!</a:t>
            </a:r>
            <a:endPar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Say-no-to-drugs1"/>
          <p:cNvPicPr>
            <a:picLocks noChangeAspect="1" noChangeArrowheads="1"/>
          </p:cNvPicPr>
          <p:nvPr/>
        </p:nvPicPr>
        <p:blipFill>
          <a:blip r:embed="rId2"/>
          <a:srcRect/>
          <a:stretch>
            <a:fillRect/>
          </a:stretch>
        </p:blipFill>
        <p:spPr bwMode="auto">
          <a:xfrm>
            <a:off x="1371600" y="385763"/>
            <a:ext cx="6400800" cy="608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a:bodyPr>
          <a:lstStyle/>
          <a:p>
            <a:pPr marL="0" indent="0" eaLnBrk="1" hangingPunct="1">
              <a:buFont typeface="Arial" charset="0"/>
              <a:buNone/>
              <a:defRPr/>
            </a:pPr>
            <a:r>
              <a:rPr lang="en-US" dirty="0" smtClean="0"/>
              <a:t>Drugs </a:t>
            </a:r>
            <a:r>
              <a:rPr lang="en-US" dirty="0"/>
              <a:t>are chemical substances </a:t>
            </a:r>
            <a:r>
              <a:rPr lang="en-US" dirty="0" smtClean="0"/>
              <a:t>that affect </a:t>
            </a:r>
            <a:r>
              <a:rPr lang="en-US" dirty="0"/>
              <a:t>both </a:t>
            </a:r>
            <a:r>
              <a:rPr lang="en-US" dirty="0" smtClean="0"/>
              <a:t>your </a:t>
            </a:r>
            <a:r>
              <a:rPr lang="en-US" dirty="0"/>
              <a:t>mind </a:t>
            </a:r>
            <a:r>
              <a:rPr lang="en-US" dirty="0" smtClean="0"/>
              <a:t>and your  </a:t>
            </a:r>
            <a:r>
              <a:rPr lang="en-US" dirty="0"/>
              <a:t>body. </a:t>
            </a:r>
            <a:r>
              <a:rPr lang="en-US" dirty="0" smtClean="0"/>
              <a:t>The </a:t>
            </a:r>
            <a:r>
              <a:rPr lang="en-US" dirty="0"/>
              <a:t>prolonged use of </a:t>
            </a:r>
            <a:r>
              <a:rPr lang="en-US" dirty="0" smtClean="0"/>
              <a:t>drug </a:t>
            </a:r>
            <a:r>
              <a:rPr lang="en-US" dirty="0"/>
              <a:t>may lead to </a:t>
            </a:r>
            <a:r>
              <a:rPr lang="en-US" b="1" dirty="0">
                <a:effectLst>
                  <a:outerShdw blurRad="38100" dist="38100" dir="2700000" algn="tl">
                    <a:srgbClr val="000000">
                      <a:alpha val="43137"/>
                    </a:srgbClr>
                  </a:outerShdw>
                </a:effectLst>
              </a:rPr>
              <a:t>physical</a:t>
            </a:r>
            <a:r>
              <a:rPr lang="en-US" dirty="0"/>
              <a:t> and/or </a:t>
            </a:r>
            <a:r>
              <a:rPr lang="en-US" b="1" dirty="0">
                <a:effectLst>
                  <a:outerShdw blurRad="38100" dist="38100" dir="2700000" algn="tl">
                    <a:srgbClr val="000000">
                      <a:alpha val="43137"/>
                    </a:srgbClr>
                  </a:outerShdw>
                </a:effectLst>
              </a:rPr>
              <a:t>psychological </a:t>
            </a:r>
            <a:r>
              <a:rPr lang="en-US" dirty="0"/>
              <a:t>dependence. An overdose </a:t>
            </a:r>
            <a:r>
              <a:rPr lang="en-US" dirty="0" smtClean="0"/>
              <a:t>of any </a:t>
            </a:r>
            <a:r>
              <a:rPr lang="en-US" dirty="0"/>
              <a:t>drug may lead to </a:t>
            </a:r>
            <a:r>
              <a:rPr lang="en-US" b="1" dirty="0">
                <a:effectLst>
                  <a:outerShdw blurRad="38100" dist="38100" dir="2700000" algn="tl">
                    <a:srgbClr val="000000">
                      <a:alpha val="43137"/>
                    </a:srgbClr>
                  </a:outerShdw>
                </a:effectLst>
              </a:rPr>
              <a:t>death</a:t>
            </a:r>
            <a:r>
              <a:rPr lang="en-US" dirty="0"/>
              <a:t>. </a:t>
            </a:r>
          </a:p>
        </p:txBody>
      </p:sp>
      <p:pic>
        <p:nvPicPr>
          <p:cNvPr id="15363" name="Picture 3" descr="C:\Documents and Settings\norma.moussally.UNI\Local Settings\Temporary Internet Files\Content.IE5\P9TM0M0H\MP900448701[1].jpg"/>
          <p:cNvPicPr>
            <a:picLocks noChangeAspect="1" noChangeArrowheads="1"/>
          </p:cNvPicPr>
          <p:nvPr/>
        </p:nvPicPr>
        <p:blipFill>
          <a:blip r:embed="rId7"/>
          <a:srcRect/>
          <a:stretch>
            <a:fillRect/>
          </a:stretch>
        </p:blipFill>
        <p:spPr bwMode="auto">
          <a:xfrm>
            <a:off x="2667000" y="3886200"/>
            <a:ext cx="2946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tumblr_m1vzgt9Fw21r86stmo1_500"/>
          <p:cNvPicPr>
            <a:picLocks noChangeAspect="1" noChangeArrowheads="1" noCrop="1"/>
          </p:cNvPicPr>
          <p:nvPr/>
        </p:nvPicPr>
        <p:blipFill>
          <a:blip r:embed="rId2"/>
          <a:srcRect/>
          <a:stretch>
            <a:fillRect/>
          </a:stretch>
        </p:blipFill>
        <p:spPr bwMode="auto">
          <a:xfrm>
            <a:off x="2190750" y="1676400"/>
            <a:ext cx="47625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nvPr>
        </p:nvGraphicFramePr>
        <p:xfrm>
          <a:off x="457200" y="1447800"/>
          <a:ext cx="8229600" cy="533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5"/>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16467" y="609600"/>
          <a:ext cx="8229600" cy="163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6" name="Content Placeholder 2"/>
          <p:cNvSpPr>
            <a:spLocks noGrp="1"/>
          </p:cNvSpPr>
          <p:nvPr>
            <p:ph idx="1"/>
          </p:nvPr>
        </p:nvSpPr>
        <p:spPr/>
        <p:txBody>
          <a:bodyPr/>
          <a:lstStyle/>
          <a:p>
            <a:pPr marL="0" indent="0" eaLnBrk="1" hangingPunct="1">
              <a:buFont typeface="Arial" charset="0"/>
              <a:buNone/>
            </a:pPr>
            <a:endParaRPr lang="en-US" sz="2000" smtClean="0"/>
          </a:p>
          <a:p>
            <a:pPr marL="0" indent="0" eaLnBrk="1" hangingPunct="1">
              <a:buFont typeface="Arial" charset="0"/>
              <a:buNone/>
            </a:pPr>
            <a:endParaRPr lang="en-US" sz="2000" smtClean="0"/>
          </a:p>
          <a:p>
            <a:pPr marL="0" indent="0" eaLnBrk="1" hangingPunct="1">
              <a:buFont typeface="Arial" charset="0"/>
              <a:buNone/>
            </a:pPr>
            <a:r>
              <a:rPr lang="en-US" sz="3600" smtClean="0"/>
              <a:t>The following list includes the various kinds of drugs, common names of drugs, and descriptions of the possible health risks. This list is not extensive, and other risks may be involved.</a:t>
            </a:r>
          </a:p>
        </p:txBody>
      </p:sp>
      <p:pic>
        <p:nvPicPr>
          <p:cNvPr id="21507" name="Picture 2" descr="C:\Documents and Settings\norma.moussally.UNI\Local Settings\Temporary Internet Files\Content.IE5\DB8D2T1A\MP900308904[1].jpg"/>
          <p:cNvPicPr>
            <a:picLocks noChangeAspect="1" noChangeArrowheads="1"/>
          </p:cNvPicPr>
          <p:nvPr/>
        </p:nvPicPr>
        <p:blipFill>
          <a:blip r:embed="rId7"/>
          <a:srcRect/>
          <a:stretch>
            <a:fillRect/>
          </a:stretch>
        </p:blipFill>
        <p:spPr bwMode="auto">
          <a:xfrm>
            <a:off x="4343400" y="4638675"/>
            <a:ext cx="2895600" cy="1916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228600"/>
          <a:ext cx="8991600" cy="5532438"/>
        </p:xfrm>
        <a:graphic>
          <a:graphicData uri="http://schemas.openxmlformats.org/drawingml/2006/table">
            <a:tbl>
              <a:tblPr firstRow="1" bandRow="1">
                <a:tableStyleId>{5C22544A-7EE6-4342-B048-85BDC9FD1C3A}</a:tableStyleId>
              </a:tblPr>
              <a:tblGrid>
                <a:gridCol w="2997200"/>
                <a:gridCol w="2997200"/>
                <a:gridCol w="2997200"/>
              </a:tblGrid>
              <a:tr h="686606">
                <a:tc>
                  <a:txBody>
                    <a:bodyPr/>
                    <a:lstStyle/>
                    <a:p>
                      <a:r>
                        <a:rPr lang="en-US" dirty="0" smtClean="0"/>
                        <a:t>Drug/street</a:t>
                      </a:r>
                      <a:r>
                        <a:rPr lang="en-US" baseline="0" dirty="0" smtClean="0"/>
                        <a:t> name</a:t>
                      </a:r>
                      <a:endParaRPr lang="en-US" dirty="0"/>
                    </a:p>
                  </a:txBody>
                  <a:tcPr/>
                </a:tc>
                <a:tc>
                  <a:txBody>
                    <a:bodyPr/>
                    <a:lstStyle/>
                    <a:p>
                      <a:r>
                        <a:rPr lang="en-US" dirty="0" smtClean="0"/>
                        <a:t>Symptoms</a:t>
                      </a:r>
                      <a:endParaRPr lang="en-US" dirty="0"/>
                    </a:p>
                  </a:txBody>
                  <a:tcPr/>
                </a:tc>
                <a:tc>
                  <a:txBody>
                    <a:bodyPr/>
                    <a:lstStyle/>
                    <a:p>
                      <a:r>
                        <a:rPr lang="en-US" dirty="0" smtClean="0"/>
                        <a:t>Health Effects</a:t>
                      </a:r>
                      <a:endParaRPr lang="en-US" dirty="0"/>
                    </a:p>
                  </a:txBody>
                  <a:tcPr/>
                </a:tc>
              </a:tr>
              <a:tr h="1823158">
                <a:tc>
                  <a:txBody>
                    <a:bodyPr/>
                    <a:lstStyle/>
                    <a:p>
                      <a:r>
                        <a:rPr lang="en-US" sz="1800" b="1" kern="1200" dirty="0" smtClean="0">
                          <a:solidFill>
                            <a:schemeClr val="dk1"/>
                          </a:solidFill>
                          <a:effectLst/>
                          <a:latin typeface="+mn-lt"/>
                          <a:ea typeface="+mn-ea"/>
                          <a:cs typeface="+mn-cs"/>
                        </a:rPr>
                        <a:t>Alcohol/</a:t>
                      </a:r>
                      <a:r>
                        <a:rPr lang="en-US" sz="1800" kern="1200" dirty="0" smtClean="0">
                          <a:solidFill>
                            <a:schemeClr val="dk1"/>
                          </a:solidFill>
                          <a:effectLst/>
                          <a:latin typeface="+mn-lt"/>
                          <a:ea typeface="+mn-ea"/>
                          <a:cs typeface="+mn-cs"/>
                        </a:rPr>
                        <a:t>beer, wine, wine coolers, whiskey, vodka, tequila, </a:t>
                      </a:r>
                      <a:r>
                        <a:rPr lang="en-US" sz="1800" kern="1200" dirty="0" err="1" smtClean="0">
                          <a:solidFill>
                            <a:schemeClr val="dk1"/>
                          </a:solidFill>
                          <a:effectLst/>
                          <a:latin typeface="+mn-lt"/>
                          <a:ea typeface="+mn-ea"/>
                          <a:cs typeface="+mn-cs"/>
                        </a:rPr>
                        <a:t>rhum</a:t>
                      </a:r>
                      <a:r>
                        <a:rPr lang="en-US" sz="1800" kern="1200" dirty="0" smtClean="0">
                          <a:solidFill>
                            <a:schemeClr val="dk1"/>
                          </a:solidFill>
                          <a:effectLst/>
                          <a:latin typeface="+mn-lt"/>
                          <a:ea typeface="+mn-ea"/>
                          <a:cs typeface="+mn-cs"/>
                        </a:rPr>
                        <a:t>, hard Liquor (1-12 hours effect)</a:t>
                      </a:r>
                    </a:p>
                    <a:p>
                      <a:endParaRPr lang="en-US" dirty="0"/>
                    </a:p>
                  </a:txBody>
                  <a:tcPr/>
                </a:tc>
                <a:tc>
                  <a:txBody>
                    <a:bodyPr/>
                    <a:lstStyle/>
                    <a:p>
                      <a:r>
                        <a:rPr lang="en-US" sz="1800" b="0" i="0" u="none" strike="noStrike" kern="1200" baseline="0" dirty="0" smtClean="0">
                          <a:solidFill>
                            <a:schemeClr val="dk1"/>
                          </a:solidFill>
                          <a:latin typeface="+mn-lt"/>
                          <a:ea typeface="+mn-ea"/>
                          <a:cs typeface="+mn-cs"/>
                        </a:rPr>
                        <a:t>Puffiness of face, redness of eyes, depression, disorientation, shallow respiration, nausea, cold &amp; clammy skin, dehydration. Slurred speech. Impairs muscle coordination, memory</a:t>
                      </a:r>
                    </a:p>
                    <a:p>
                      <a:r>
                        <a:rPr lang="en-US" sz="1800" b="0" i="0" u="none" strike="noStrike" kern="1200" baseline="0" dirty="0" smtClean="0">
                          <a:solidFill>
                            <a:schemeClr val="dk1"/>
                          </a:solidFill>
                          <a:latin typeface="+mn-lt"/>
                          <a:ea typeface="+mn-ea"/>
                          <a:cs typeface="+mn-cs"/>
                        </a:rPr>
                        <a:t>&amp; judgment.</a:t>
                      </a:r>
                      <a:endParaRPr lang="en-US" dirty="0"/>
                    </a:p>
                  </a:txBody>
                  <a:tcPr/>
                </a:tc>
                <a:tc>
                  <a:txBody>
                    <a:bodyPr/>
                    <a:lstStyle/>
                    <a:p>
                      <a:r>
                        <a:rPr lang="en-US" sz="1800" b="0" i="0" u="none" strike="noStrike" kern="1200" baseline="0" dirty="0" smtClean="0">
                          <a:solidFill>
                            <a:schemeClr val="dk1"/>
                          </a:solidFill>
                          <a:latin typeface="+mn-lt"/>
                          <a:ea typeface="+mn-ea"/>
                          <a:cs typeface="+mn-cs"/>
                        </a:rPr>
                        <a:t>Causes depression, aggression, slurred speech, muscular incoordination. Frequent use can lead to cirrhosis of liver, pancreatitis, brain disorders, vitamin deficiencies &amp; malnutrition. Can lead to coma or death in large quantities.</a:t>
                      </a:r>
                      <a:endParaRPr lang="en-US" dirty="0"/>
                    </a:p>
                  </a:txBody>
                  <a:tcPr/>
                </a:tc>
              </a:tr>
              <a:tr h="686606">
                <a:tc>
                  <a:txBody>
                    <a:bodyPr/>
                    <a:lstStyle/>
                    <a:p>
                      <a:r>
                        <a:rPr lang="en-US" sz="1800" b="1" i="0" u="none" strike="noStrike" kern="1200" baseline="0" dirty="0" smtClean="0">
                          <a:solidFill>
                            <a:schemeClr val="dk1"/>
                          </a:solidFill>
                          <a:latin typeface="+mn-lt"/>
                          <a:ea typeface="+mn-ea"/>
                          <a:cs typeface="+mn-cs"/>
                        </a:rPr>
                        <a:t>Marijuana/</a:t>
                      </a:r>
                      <a:r>
                        <a:rPr lang="en-US" sz="1800" b="0" i="0" u="none" strike="noStrike" kern="1200" baseline="0" dirty="0" smtClean="0">
                          <a:solidFill>
                            <a:schemeClr val="dk1"/>
                          </a:solidFill>
                          <a:latin typeface="+mn-lt"/>
                          <a:ea typeface="+mn-ea"/>
                          <a:cs typeface="+mn-cs"/>
                        </a:rPr>
                        <a:t>pot, reefer, grass, THC, hash, hash oil, herb, cannabis (2-4 hours effect)</a:t>
                      </a:r>
                      <a:endParaRPr lang="en-US" dirty="0"/>
                    </a:p>
                  </a:txBody>
                  <a:tcPr/>
                </a:tc>
                <a:tc>
                  <a:txBody>
                    <a:bodyPr/>
                    <a:lstStyle/>
                    <a:p>
                      <a:r>
                        <a:rPr lang="en-US" sz="1800" b="0" i="0" u="none" strike="noStrike" kern="1200" baseline="0" dirty="0" smtClean="0">
                          <a:solidFill>
                            <a:schemeClr val="dk1"/>
                          </a:solidFill>
                          <a:latin typeface="+mn-lt"/>
                          <a:ea typeface="+mn-ea"/>
                          <a:cs typeface="+mn-cs"/>
                        </a:rPr>
                        <a:t>Euphoria, relaxed inhibitions,</a:t>
                      </a:r>
                    </a:p>
                    <a:p>
                      <a:r>
                        <a:rPr lang="en-US" sz="1800" b="0" i="0" u="none" strike="noStrike" kern="1200" baseline="0" dirty="0" smtClean="0">
                          <a:solidFill>
                            <a:schemeClr val="dk1"/>
                          </a:solidFill>
                          <a:latin typeface="+mn-lt"/>
                          <a:ea typeface="+mn-ea"/>
                          <a:cs typeface="+mn-cs"/>
                        </a:rPr>
                        <a:t>disoriented behavior, staring off into space, hilarity without cause. Time distortion. Bloodshot eyes, dry mouth</a:t>
                      </a:r>
                    </a:p>
                    <a:p>
                      <a:r>
                        <a:rPr lang="en-US" sz="1800" b="0" i="0" u="none" strike="noStrike" kern="1200" baseline="0" dirty="0" smtClean="0">
                          <a:solidFill>
                            <a:schemeClr val="dk1"/>
                          </a:solidFill>
                          <a:latin typeface="+mn-lt"/>
                          <a:ea typeface="+mn-ea"/>
                          <a:cs typeface="+mn-cs"/>
                        </a:rPr>
                        <a:t>&amp; throat, increased appetite. Fatigue, hallucinations, depression.</a:t>
                      </a:r>
                      <a:endParaRPr lang="en-US" dirty="0"/>
                    </a:p>
                  </a:txBody>
                  <a:tcPr/>
                </a:tc>
                <a:tc>
                  <a:txBody>
                    <a:bodyPr/>
                    <a:lstStyle/>
                    <a:p>
                      <a:r>
                        <a:rPr lang="en-US" sz="1800" b="0" i="0" u="none" strike="noStrike" kern="1200" baseline="0" dirty="0" smtClean="0">
                          <a:solidFill>
                            <a:schemeClr val="dk1"/>
                          </a:solidFill>
                          <a:latin typeface="+mn-lt"/>
                          <a:ea typeface="+mn-ea"/>
                          <a:cs typeface="+mn-cs"/>
                        </a:rPr>
                        <a:t>Can impair memory perception &amp; judgment by destroying brain cells. Raises blood pressure. Contains more known carcinogens (poisons) than Cigarettes.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1282765748_4"/>
          <p:cNvPicPr>
            <a:picLocks noChangeAspect="1" noChangeArrowheads="1"/>
          </p:cNvPicPr>
          <p:nvPr/>
        </p:nvPicPr>
        <p:blipFill>
          <a:blip r:embed="rId2"/>
          <a:srcRect/>
          <a:stretch>
            <a:fillRect/>
          </a:stretch>
        </p:blipFill>
        <p:spPr bwMode="auto">
          <a:xfrm rot="1563501">
            <a:off x="5486400" y="3048000"/>
            <a:ext cx="3375025" cy="2247900"/>
          </a:xfrm>
          <a:prstGeom prst="rect">
            <a:avLst/>
          </a:prstGeom>
          <a:noFill/>
        </p:spPr>
      </p:pic>
      <p:pic>
        <p:nvPicPr>
          <p:cNvPr id="29702" name="Picture 6" descr="50157103_1256132373_5"/>
          <p:cNvPicPr>
            <a:picLocks noChangeAspect="1" noChangeArrowheads="1"/>
          </p:cNvPicPr>
          <p:nvPr/>
        </p:nvPicPr>
        <p:blipFill>
          <a:blip r:embed="rId3"/>
          <a:srcRect/>
          <a:stretch>
            <a:fillRect/>
          </a:stretch>
        </p:blipFill>
        <p:spPr bwMode="auto">
          <a:xfrm>
            <a:off x="4724400" y="0"/>
            <a:ext cx="4000500" cy="2581275"/>
          </a:xfrm>
          <a:prstGeom prst="rect">
            <a:avLst/>
          </a:prstGeom>
          <a:noFill/>
        </p:spPr>
      </p:pic>
      <p:pic>
        <p:nvPicPr>
          <p:cNvPr id="29703" name="Picture 7" descr="234_1210947875"/>
          <p:cNvPicPr>
            <a:picLocks noChangeAspect="1" noChangeArrowheads="1"/>
          </p:cNvPicPr>
          <p:nvPr/>
        </p:nvPicPr>
        <p:blipFill>
          <a:blip r:embed="rId4"/>
          <a:srcRect/>
          <a:stretch>
            <a:fillRect/>
          </a:stretch>
        </p:blipFill>
        <p:spPr bwMode="auto">
          <a:xfrm>
            <a:off x="6934200" y="2362200"/>
            <a:ext cx="1987550" cy="1203325"/>
          </a:xfrm>
          <a:prstGeom prst="rect">
            <a:avLst/>
          </a:prstGeom>
          <a:noFill/>
        </p:spPr>
      </p:pic>
      <p:pic>
        <p:nvPicPr>
          <p:cNvPr id="29705" name="Picture 9" descr="4-elitnyij-alkogol-ot-proizvoditelya-garantiya"/>
          <p:cNvPicPr>
            <a:picLocks noChangeAspect="1" noChangeArrowheads="1"/>
          </p:cNvPicPr>
          <p:nvPr/>
        </p:nvPicPr>
        <p:blipFill>
          <a:blip r:embed="rId5"/>
          <a:srcRect/>
          <a:stretch>
            <a:fillRect/>
          </a:stretch>
        </p:blipFill>
        <p:spPr bwMode="auto">
          <a:xfrm rot="600315">
            <a:off x="1371600" y="3200400"/>
            <a:ext cx="4724400" cy="2657475"/>
          </a:xfrm>
          <a:prstGeom prst="rect">
            <a:avLst/>
          </a:prstGeom>
          <a:noFill/>
        </p:spPr>
      </p:pic>
      <p:pic>
        <p:nvPicPr>
          <p:cNvPr id="29706" name="Picture 10" descr="1338546233_alcohol"/>
          <p:cNvPicPr>
            <a:picLocks noChangeAspect="1" noChangeArrowheads="1"/>
          </p:cNvPicPr>
          <p:nvPr/>
        </p:nvPicPr>
        <p:blipFill>
          <a:blip r:embed="rId6"/>
          <a:srcRect/>
          <a:stretch>
            <a:fillRect/>
          </a:stretch>
        </p:blipFill>
        <p:spPr bwMode="auto">
          <a:xfrm rot="-823988">
            <a:off x="304800" y="533400"/>
            <a:ext cx="4191000" cy="2660650"/>
          </a:xfrm>
          <a:prstGeom prst="rect">
            <a:avLst/>
          </a:prstGeom>
          <a:noFill/>
        </p:spPr>
      </p:pic>
      <p:pic>
        <p:nvPicPr>
          <p:cNvPr id="29700" name="Picture 4" descr="images"/>
          <p:cNvPicPr>
            <a:picLocks noChangeAspect="1" noChangeArrowheads="1"/>
          </p:cNvPicPr>
          <p:nvPr/>
        </p:nvPicPr>
        <p:blipFill>
          <a:blip r:embed="rId7"/>
          <a:srcRect/>
          <a:stretch>
            <a:fillRect/>
          </a:stretch>
        </p:blipFill>
        <p:spPr bwMode="auto">
          <a:xfrm rot="689009">
            <a:off x="6400800" y="4800600"/>
            <a:ext cx="2466975" cy="1847850"/>
          </a:xfrm>
          <a:prstGeom prst="rect">
            <a:avLst/>
          </a:prstGeom>
          <a:noFill/>
        </p:spPr>
      </p:pic>
      <p:pic>
        <p:nvPicPr>
          <p:cNvPr id="29704" name="Picture 8" descr="strany-izgotovlyayushhie-vsemirno-izvestnye-alkogolnye-napitki"/>
          <p:cNvPicPr>
            <a:picLocks noChangeAspect="1" noChangeArrowheads="1"/>
          </p:cNvPicPr>
          <p:nvPr/>
        </p:nvPicPr>
        <p:blipFill>
          <a:blip r:embed="rId8"/>
          <a:srcRect/>
          <a:stretch>
            <a:fillRect/>
          </a:stretch>
        </p:blipFill>
        <p:spPr bwMode="auto">
          <a:xfrm rot="-937221">
            <a:off x="381000" y="4343400"/>
            <a:ext cx="2819400" cy="21145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41275"/>
          <a:ext cx="8458200" cy="6816725"/>
        </p:xfrm>
        <a:graphic>
          <a:graphicData uri="http://schemas.openxmlformats.org/drawingml/2006/table">
            <a:tbl>
              <a:tblPr firstRow="1" bandRow="1">
                <a:tableStyleId>{21E4AEA4-8DFA-4A89-87EB-49C32662AFE0}</a:tableStyleId>
              </a:tblPr>
              <a:tblGrid>
                <a:gridCol w="2895600"/>
                <a:gridCol w="2819400"/>
                <a:gridCol w="2743200"/>
              </a:tblGrid>
              <a:tr h="781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Drug/street</a:t>
                      </a:r>
                      <a:r>
                        <a:rPr lang="en-US" baseline="0" dirty="0" smtClean="0"/>
                        <a:t> name</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Symptoms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Effects</a:t>
                      </a:r>
                    </a:p>
                    <a:p>
                      <a:endParaRPr lang="en-US" dirty="0"/>
                    </a:p>
                  </a:txBody>
                  <a:tcPr/>
                </a:tc>
              </a:tr>
              <a:tr h="781050">
                <a:tc>
                  <a:txBody>
                    <a:bodyPr/>
                    <a:lstStyle/>
                    <a:p>
                      <a:r>
                        <a:rPr lang="en-US" sz="1800" u="none" strike="noStrike" kern="1200" baseline="0" dirty="0" err="1" smtClean="0"/>
                        <a:t>Barbiturates,methalqualone</a:t>
                      </a:r>
                      <a:endParaRPr lang="en-US" sz="1800" u="none" strike="noStrike" kern="1200" baseline="0" dirty="0" smtClean="0"/>
                    </a:p>
                    <a:p>
                      <a:r>
                        <a:rPr lang="en-US" sz="1800" u="none" strike="noStrike" kern="1200" baseline="0" dirty="0" err="1" smtClean="0"/>
                        <a:t>quaaludes</a:t>
                      </a:r>
                      <a:r>
                        <a:rPr lang="en-US" sz="1800" u="none" strike="noStrike" kern="1200" baseline="0" dirty="0" smtClean="0"/>
                        <a:t>, </a:t>
                      </a:r>
                      <a:r>
                        <a:rPr lang="en-US" sz="1800" u="none" strike="noStrike" kern="1200" baseline="0" dirty="0" err="1" smtClean="0"/>
                        <a:t>ludes</a:t>
                      </a:r>
                      <a:r>
                        <a:rPr lang="en-US" sz="1800" u="none" strike="noStrike" kern="1200" baseline="0" dirty="0" smtClean="0"/>
                        <a:t>, yellow jackets, red </a:t>
                      </a:r>
                      <a:r>
                        <a:rPr lang="fr-FR" sz="1800" u="none" strike="noStrike" kern="1200" baseline="0" dirty="0" err="1" smtClean="0"/>
                        <a:t>devils</a:t>
                      </a:r>
                      <a:r>
                        <a:rPr lang="fr-FR" sz="1800" u="none" strike="noStrike" kern="1200" baseline="0" dirty="0" smtClean="0"/>
                        <a:t>, </a:t>
                      </a:r>
                      <a:r>
                        <a:rPr lang="fr-FR" sz="1800" u="none" strike="noStrike" kern="1200" baseline="0" dirty="0" err="1" smtClean="0"/>
                        <a:t>blue</a:t>
                      </a:r>
                      <a:r>
                        <a:rPr lang="fr-FR" sz="1800" u="none" strike="noStrike" kern="1200" baseline="0" dirty="0" smtClean="0"/>
                        <a:t> </a:t>
                      </a:r>
                      <a:r>
                        <a:rPr lang="fr-FR" sz="1800" u="none" strike="noStrike" kern="1200" baseline="0" dirty="0" err="1" smtClean="0"/>
                        <a:t>devils</a:t>
                      </a:r>
                      <a:r>
                        <a:rPr lang="fr-FR" sz="1800" u="none" strike="noStrike" kern="1200" baseline="0" dirty="0" smtClean="0"/>
                        <a:t>, </a:t>
                      </a:r>
                      <a:r>
                        <a:rPr lang="fr-FR" sz="1800" u="none" strike="noStrike" kern="1200" baseline="0" dirty="0" err="1" smtClean="0"/>
                        <a:t>Nembutal</a:t>
                      </a:r>
                      <a:r>
                        <a:rPr lang="fr-FR" sz="1800" u="none" strike="noStrike" kern="1200" baseline="0" dirty="0" smtClean="0"/>
                        <a:t>, </a:t>
                      </a:r>
                      <a:r>
                        <a:rPr lang="fr-FR" sz="1800" u="none" strike="noStrike" kern="1200" baseline="0" dirty="0" err="1" smtClean="0"/>
                        <a:t>Seconal</a:t>
                      </a:r>
                      <a:r>
                        <a:rPr lang="fr-FR" sz="1800" u="none" strike="noStrike" kern="1200" baseline="0" dirty="0" smtClean="0"/>
                        <a:t>,</a:t>
                      </a:r>
                    </a:p>
                    <a:p>
                      <a:r>
                        <a:rPr lang="en-US" sz="1800" u="none" strike="noStrike" kern="1200" baseline="0" dirty="0" err="1" smtClean="0"/>
                        <a:t>sopors</a:t>
                      </a:r>
                      <a:r>
                        <a:rPr lang="en-US" sz="1800" u="none" strike="noStrike" kern="1200" baseline="0" dirty="0" smtClean="0"/>
                        <a:t>, Valium </a:t>
                      </a:r>
                      <a:r>
                        <a:rPr lang="en-US" sz="1800" u="none" strike="noStrike" kern="1200" baseline="0" dirty="0" err="1" smtClean="0"/>
                        <a:t>Tranxene</a:t>
                      </a:r>
                      <a:r>
                        <a:rPr lang="en-US" sz="1800" u="none" strike="noStrike" kern="1200" baseline="0" dirty="0" smtClean="0"/>
                        <a:t>, </a:t>
                      </a:r>
                      <a:r>
                        <a:rPr lang="en-US" sz="1800" u="none" strike="noStrike" kern="1200" baseline="0" dirty="0" err="1" smtClean="0"/>
                        <a:t>Xanax,Librium</a:t>
                      </a:r>
                      <a:r>
                        <a:rPr lang="en-US" sz="1800" u="none" strike="noStrike" kern="1200" baseline="0" dirty="0" smtClean="0"/>
                        <a:t> (1-16 hours effect)</a:t>
                      </a:r>
                      <a:endParaRPr lang="en-US" dirty="0"/>
                    </a:p>
                  </a:txBody>
                  <a:tcPr/>
                </a:tc>
                <a:tc>
                  <a:txBody>
                    <a:bodyPr/>
                    <a:lstStyle/>
                    <a:p>
                      <a:r>
                        <a:rPr lang="en-US" sz="1800" u="none" strike="noStrike" kern="1200" baseline="0" dirty="0" smtClean="0"/>
                        <a:t>Slurred speech, disorientation, drunken behavior with no odor of</a:t>
                      </a:r>
                    </a:p>
                    <a:p>
                      <a:r>
                        <a:rPr lang="en-US" sz="1800" u="none" strike="noStrike" kern="1200" baseline="0" dirty="0" smtClean="0"/>
                        <a:t>alcohol. Sedation, fatigue. Decreased breathing, pulse &amp; blood pressure.</a:t>
                      </a:r>
                      <a:endParaRPr lang="en-US" dirty="0"/>
                    </a:p>
                  </a:txBody>
                  <a:tcPr/>
                </a:tc>
                <a:tc>
                  <a:txBody>
                    <a:bodyPr/>
                    <a:lstStyle/>
                    <a:p>
                      <a:r>
                        <a:rPr lang="en-US" sz="1800" u="none" strike="noStrike" kern="1200" baseline="0" dirty="0" smtClean="0"/>
                        <a:t>Can cause slurred speech, staggering gait, poor judgment, &amp; slow,</a:t>
                      </a:r>
                    </a:p>
                    <a:p>
                      <a:r>
                        <a:rPr lang="en-US" sz="1800" u="none" strike="noStrike" kern="1200" baseline="0" dirty="0" smtClean="0"/>
                        <a:t>uncertain reflexes. Large doses can cause unconsciousness and death. Mixing of these depressants with alcohol causes thousands of</a:t>
                      </a:r>
                    </a:p>
                    <a:p>
                      <a:r>
                        <a:rPr lang="en-US" sz="1800" u="none" strike="noStrike" kern="1200" baseline="0" dirty="0" smtClean="0"/>
                        <a:t>accidental deaths.</a:t>
                      </a:r>
                      <a:endParaRPr lang="en-US" dirty="0"/>
                    </a:p>
                  </a:txBody>
                  <a:tcPr/>
                </a:tc>
              </a:tr>
              <a:tr h="781050">
                <a:tc>
                  <a:txBody>
                    <a:bodyPr/>
                    <a:lstStyle/>
                    <a:p>
                      <a:r>
                        <a:rPr lang="en-US" sz="1800" u="none" strike="noStrike" kern="1200" baseline="0" dirty="0" smtClean="0"/>
                        <a:t>Cocaine/coke, snow, blow, gold dust, lady, Bernice, C, toot (1/2 to 2 hours effect)</a:t>
                      </a:r>
                      <a:endParaRPr lang="en-US" dirty="0"/>
                    </a:p>
                  </a:txBody>
                  <a:tcPr/>
                </a:tc>
                <a:tc>
                  <a:txBody>
                    <a:bodyPr/>
                    <a:lstStyle/>
                    <a:p>
                      <a:r>
                        <a:rPr lang="en-US" sz="1800" u="none" strike="noStrike" kern="1200" baseline="0" dirty="0" smtClean="0"/>
                        <a:t>Apathy, anxiety, sleeplessness, paranoia, hallucinations, craving for</a:t>
                      </a:r>
                    </a:p>
                    <a:p>
                      <a:r>
                        <a:rPr lang="en-US" sz="1800" u="none" strike="noStrike" kern="1200" baseline="0" dirty="0" smtClean="0"/>
                        <a:t>more cocaine. Weight loss. Constant sniffing. Mood swings.</a:t>
                      </a:r>
                      <a:endParaRPr lang="en-US" dirty="0"/>
                    </a:p>
                  </a:txBody>
                  <a:tcPr/>
                </a:tc>
                <a:tc>
                  <a:txBody>
                    <a:bodyPr/>
                    <a:lstStyle/>
                    <a:p>
                      <a:r>
                        <a:rPr lang="en-US" sz="1800" u="none" strike="noStrike" kern="1200" baseline="0" dirty="0" smtClean="0"/>
                        <a:t>Causes dilated pupils, increased blood</a:t>
                      </a:r>
                    </a:p>
                    <a:p>
                      <a:r>
                        <a:rPr lang="en-US" sz="1800" u="none" strike="noStrike" kern="1200" baseline="0" dirty="0" smtClean="0"/>
                        <a:t>pressure, heart rate, breathing rate,</a:t>
                      </a:r>
                    </a:p>
                    <a:p>
                      <a:r>
                        <a:rPr lang="en-US" sz="1800" u="none" strike="noStrike" kern="1200" baseline="0" dirty="0" smtClean="0"/>
                        <a:t>&amp; body temperature. Can cause seizures, heart attacks and death.</a:t>
                      </a:r>
                      <a:endParaRPr lang="en-US" dirty="0"/>
                    </a:p>
                  </a:txBody>
                  <a:tcPr/>
                </a:tc>
              </a:tr>
              <a:tr h="781050">
                <a:tc>
                  <a:txBody>
                    <a:bodyPr/>
                    <a:lstStyle/>
                    <a:p>
                      <a:r>
                        <a:rPr lang="en-US" sz="1800" u="none" strike="noStrike" kern="1200" baseline="0" dirty="0" smtClean="0"/>
                        <a:t>Crack Cocaine/crack, rock</a:t>
                      </a:r>
                    </a:p>
                    <a:p>
                      <a:r>
                        <a:rPr lang="en-US" sz="1800" u="none" strike="noStrike" kern="1200" baseline="0" dirty="0" smtClean="0"/>
                        <a:t>(5-10 minute effect)</a:t>
                      </a:r>
                      <a:endParaRPr lang="en-US" dirty="0"/>
                    </a:p>
                  </a:txBody>
                  <a:tcPr/>
                </a:tc>
                <a:tc>
                  <a:txBody>
                    <a:bodyPr/>
                    <a:lstStyle/>
                    <a:p>
                      <a:r>
                        <a:rPr lang="en-US" sz="1800" u="none" strike="noStrike" kern="1200" baseline="0" dirty="0" smtClean="0"/>
                        <a:t>Same as cocaine.</a:t>
                      </a:r>
                      <a:endParaRPr lang="en-US" dirty="0"/>
                    </a:p>
                  </a:txBody>
                  <a:tcPr/>
                </a:tc>
                <a:tc>
                  <a:txBody>
                    <a:bodyPr/>
                    <a:lstStyle/>
                    <a:p>
                      <a:r>
                        <a:rPr lang="en-US" sz="1800" u="none" strike="noStrike" kern="1200" baseline="0" dirty="0" smtClean="0"/>
                        <a:t>More &amp; stronger cocaine is getting to the brain quicker, increasing risks of cocaine use.</a:t>
                      </a:r>
                      <a:endParaRPr lang="en-US"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LAU-ppt template-2 students lifeli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LAU-ppt template-2 students lifelime</Template>
  <TotalTime>294</TotalTime>
  <Words>805</Words>
  <Application>Microsoft Office PowerPoint</Application>
  <PresentationFormat>Экран (4:3)</PresentationFormat>
  <Paragraphs>107</Paragraphs>
  <Slides>18</Slides>
  <Notes>2</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18</vt:i4>
      </vt:variant>
    </vt:vector>
  </HeadingPairs>
  <TitlesOfParts>
    <vt:vector size="22" baseType="lpstr">
      <vt:lpstr>Arial</vt:lpstr>
      <vt:lpstr>Calibri</vt:lpstr>
      <vt:lpstr>Wingdings</vt:lpstr>
      <vt:lpstr>LAU-ppt template-2 students lifelime</vt:lpstr>
      <vt:lpstr>SAY NO TO DRUGS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Dorian</cp:lastModifiedBy>
  <cp:revision>31</cp:revision>
  <dcterms:created xsi:type="dcterms:W3CDTF">2012-08-24T08:53:55Z</dcterms:created>
  <dcterms:modified xsi:type="dcterms:W3CDTF">2014-02-26T15:31:03Z</dcterms:modified>
</cp:coreProperties>
</file>