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2B9F711-B171-486C-BD87-1A4496F166D2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AE5E6A1-1EDD-46D0-995D-55892A670BC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9F711-B171-486C-BD87-1A4496F166D2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5E6A1-1EDD-46D0-995D-55892A670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2B9F711-B171-486C-BD87-1A4496F166D2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AE5E6A1-1EDD-46D0-995D-55892A670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9F711-B171-486C-BD87-1A4496F166D2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5E6A1-1EDD-46D0-995D-55892A670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2B9F711-B171-486C-BD87-1A4496F166D2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AE5E6A1-1EDD-46D0-995D-55892A670BC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9F711-B171-486C-BD87-1A4496F166D2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5E6A1-1EDD-46D0-995D-55892A670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9F711-B171-486C-BD87-1A4496F166D2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5E6A1-1EDD-46D0-995D-55892A670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9F711-B171-486C-BD87-1A4496F166D2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5E6A1-1EDD-46D0-995D-55892A670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2B9F711-B171-486C-BD87-1A4496F166D2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5E6A1-1EDD-46D0-995D-55892A670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9F711-B171-486C-BD87-1A4496F166D2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5E6A1-1EDD-46D0-995D-55892A670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9F711-B171-486C-BD87-1A4496F166D2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5E6A1-1EDD-46D0-995D-55892A670BC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2B9F711-B171-486C-BD87-1A4496F166D2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AE5E6A1-1EDD-46D0-995D-55892A670B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692696"/>
            <a:ext cx="5105400" cy="2868168"/>
          </a:xfrm>
        </p:spPr>
        <p:txBody>
          <a:bodyPr/>
          <a:lstStyle/>
          <a:p>
            <a:r>
              <a:rPr lang="uk-UA" b="0" dirty="0" smtClean="0"/>
              <a:t>Ринкова </a:t>
            </a:r>
            <a:r>
              <a:rPr lang="uk-UA" b="0" dirty="0" smtClean="0"/>
              <a:t>інфраструктура. Біржі</a:t>
            </a:r>
            <a:r>
              <a:rPr lang="uk-UA" b="0" dirty="0" smtClean="0"/>
              <a:t/>
            </a:r>
            <a:br>
              <a:rPr lang="uk-UA" b="0" dirty="0" smtClean="0"/>
            </a:b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39000" cy="62632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Види операцій валютної біржі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укладання</a:t>
            </a:r>
            <a:r>
              <a:rPr lang="ru-RU" dirty="0" smtClean="0"/>
              <a:t> </a:t>
            </a:r>
            <a:r>
              <a:rPr lang="ru-RU" dirty="0" err="1" smtClean="0"/>
              <a:t>угод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членами </a:t>
            </a:r>
            <a:r>
              <a:rPr lang="ru-RU" dirty="0" err="1" smtClean="0"/>
              <a:t>біржі</a:t>
            </a:r>
            <a:r>
              <a:rPr lang="ru-RU" dirty="0" smtClean="0"/>
              <a:t> на </a:t>
            </a:r>
            <a:r>
              <a:rPr lang="ru-RU" dirty="0" err="1" smtClean="0"/>
              <a:t>купівлю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продаж </a:t>
            </a:r>
            <a:r>
              <a:rPr lang="ru-RU" dirty="0" err="1" smtClean="0"/>
              <a:t>іноземної</a:t>
            </a:r>
            <a:r>
              <a:rPr lang="ru-RU" dirty="0" smtClean="0"/>
              <a:t> </a:t>
            </a:r>
            <a:r>
              <a:rPr lang="ru-RU" dirty="0" err="1" smtClean="0"/>
              <a:t>валюти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ринкового</a:t>
            </a:r>
            <a:r>
              <a:rPr lang="ru-RU" dirty="0" smtClean="0"/>
              <a:t> </a:t>
            </a:r>
            <a:r>
              <a:rPr lang="ru-RU" dirty="0" smtClean="0"/>
              <a:t>курсу</a:t>
            </a:r>
            <a:endParaRPr lang="ru-RU" dirty="0" smtClean="0"/>
          </a:p>
          <a:p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ринкових</a:t>
            </a:r>
            <a:r>
              <a:rPr lang="ru-RU" dirty="0" smtClean="0"/>
              <a:t> </a:t>
            </a:r>
            <a:r>
              <a:rPr lang="ru-RU" dirty="0" err="1" smtClean="0"/>
              <a:t>курсів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smtClean="0"/>
              <a:t>валют</a:t>
            </a:r>
            <a:endParaRPr lang="ru-RU" dirty="0" smtClean="0"/>
          </a:p>
          <a:p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розрахунків</a:t>
            </a:r>
            <a:r>
              <a:rPr lang="ru-RU" dirty="0" smtClean="0"/>
              <a:t> у </a:t>
            </a:r>
            <a:r>
              <a:rPr lang="ru-RU" dirty="0" err="1" smtClean="0"/>
              <a:t>національній</a:t>
            </a:r>
            <a:r>
              <a:rPr lang="ru-RU" dirty="0" smtClean="0"/>
              <a:t> та </a:t>
            </a:r>
            <a:r>
              <a:rPr lang="ru-RU" dirty="0" err="1" smtClean="0"/>
              <a:t>іноземній</a:t>
            </a:r>
            <a:r>
              <a:rPr lang="ru-RU" dirty="0" smtClean="0"/>
              <a:t> </a:t>
            </a:r>
            <a:r>
              <a:rPr lang="ru-RU" dirty="0" err="1" smtClean="0"/>
              <a:t>валюті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укладених</a:t>
            </a:r>
            <a:r>
              <a:rPr lang="ru-RU" dirty="0" smtClean="0"/>
              <a:t> на </a:t>
            </a:r>
            <a:r>
              <a:rPr lang="ru-RU" dirty="0" err="1" smtClean="0"/>
              <a:t>біржі</a:t>
            </a:r>
            <a:r>
              <a:rPr lang="ru-RU" dirty="0" smtClean="0"/>
              <a:t> </a:t>
            </a:r>
            <a:r>
              <a:rPr lang="ru-RU" dirty="0" err="1" smtClean="0"/>
              <a:t>угод</a:t>
            </a:r>
            <a:endParaRPr lang="ru-RU" dirty="0" smtClean="0"/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центрального банку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ринкового</a:t>
            </a:r>
            <a:r>
              <a:rPr lang="ru-RU" dirty="0" smtClean="0"/>
              <a:t> курсу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валюти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770344"/>
          </a:xfrm>
        </p:spPr>
        <p:txBody>
          <a:bodyPr/>
          <a:lstStyle/>
          <a:p>
            <a:pPr algn="ctr"/>
            <a:r>
              <a:rPr lang="ru-RU" dirty="0" err="1" smtClean="0"/>
              <a:t>Ф'ючерсна</a:t>
            </a:r>
            <a:r>
              <a:rPr lang="ru-RU" dirty="0" smtClean="0"/>
              <a:t> </a:t>
            </a:r>
            <a:r>
              <a:rPr lang="ru-RU" dirty="0" err="1" smtClean="0"/>
              <a:t>біржа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Ф'ючерсна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біржа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dirty="0" smtClean="0"/>
              <a:t>—</a:t>
            </a:r>
            <a:r>
              <a:rPr lang="ru-RU" dirty="0" smtClean="0"/>
              <a:t> </a:t>
            </a:r>
            <a:r>
              <a:rPr lang="ru-RU" dirty="0" err="1" smtClean="0"/>
              <a:t>біржа</a:t>
            </a:r>
            <a:r>
              <a:rPr lang="ru-RU" dirty="0" smtClean="0"/>
              <a:t>, </a:t>
            </a:r>
            <a:r>
              <a:rPr lang="ru-RU" dirty="0" err="1" smtClean="0"/>
              <a:t>торгівля</a:t>
            </a:r>
            <a:r>
              <a:rPr lang="ru-RU" dirty="0" smtClean="0"/>
              <a:t> на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ведеться</a:t>
            </a:r>
            <a:r>
              <a:rPr lang="ru-RU" dirty="0" smtClean="0"/>
              <a:t> </a:t>
            </a:r>
            <a:r>
              <a:rPr lang="ru-RU" dirty="0" err="1" smtClean="0"/>
              <a:t>ф'ючерсними</a:t>
            </a:r>
            <a:r>
              <a:rPr lang="ru-RU" dirty="0" smtClean="0"/>
              <a:t> контрактами </a:t>
            </a:r>
            <a:r>
              <a:rPr lang="ru-RU" dirty="0" smtClean="0"/>
              <a:t>— </a:t>
            </a:r>
            <a:r>
              <a:rPr lang="ru-RU" dirty="0" err="1" smtClean="0"/>
              <a:t>контрактами</a:t>
            </a:r>
            <a:r>
              <a:rPr lang="ru-RU" dirty="0" smtClean="0"/>
              <a:t> на поставку </a:t>
            </a:r>
            <a:r>
              <a:rPr lang="ru-RU" dirty="0" err="1" smtClean="0"/>
              <a:t>біржових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dirty="0" err="1" smtClean="0"/>
              <a:t>цінних</a:t>
            </a:r>
            <a:r>
              <a:rPr lang="ru-RU" dirty="0" smtClean="0"/>
              <a:t> </a:t>
            </a:r>
            <a:r>
              <a:rPr lang="ru-RU" dirty="0" err="1" smtClean="0"/>
              <a:t>паперів</a:t>
            </a:r>
            <a:r>
              <a:rPr lang="ru-RU" dirty="0" smtClean="0"/>
              <a:t> у </a:t>
            </a:r>
            <a:r>
              <a:rPr lang="ru-RU" dirty="0" err="1" smtClean="0"/>
              <a:t>майбутньому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060848"/>
            <a:ext cx="7242048" cy="114300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/>
              <a:t>Дякую за увагу!</a:t>
            </a:r>
            <a:endParaRPr lang="ru-RU" sz="4800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72400" cy="6858000"/>
          </a:xfrm>
        </p:spPr>
        <p:txBody>
          <a:bodyPr anchor="t">
            <a:noAutofit/>
          </a:bodyPr>
          <a:lstStyle/>
          <a:p>
            <a:pPr algn="ctr"/>
            <a:r>
              <a:rPr lang="uk-UA" sz="2400" cap="none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sz="2400" cap="none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2400" cap="none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sz="2400" cap="none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2400" cap="none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sz="2400" cap="none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2400" cap="none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sz="2400" cap="none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2400" cap="none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sz="2400" cap="none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2400" cap="none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Презентація</a:t>
            </a:r>
            <a:r>
              <a:rPr lang="uk-UA" sz="2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sz="2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2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 економіки</a:t>
            </a:r>
            <a:br>
              <a:rPr lang="uk-UA" sz="2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2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 тему: </a:t>
            </a:r>
            <a:r>
              <a:rPr lang="uk-UA" sz="2400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“Ринкова</a:t>
            </a:r>
            <a:r>
              <a:rPr lang="uk-UA" sz="2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інфраструктура. </a:t>
            </a:r>
            <a:r>
              <a:rPr lang="uk-UA" sz="2400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Біржі”</a:t>
            </a:r>
            <a:r>
              <a:rPr lang="uk-UA" sz="2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sz="2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2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учениці 9-2 групи</a:t>
            </a:r>
            <a:br>
              <a:rPr lang="uk-UA" sz="2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2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фінансово-економічного ліцею</a:t>
            </a:r>
            <a:br>
              <a:rPr lang="uk-UA" sz="2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2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Зайвої Ксенії</a:t>
            </a:r>
            <a:endParaRPr lang="ru-RU" sz="2400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63888" y="6165304"/>
            <a:ext cx="1122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2014 рік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72400" cy="1143000"/>
          </a:xfrm>
        </p:spPr>
        <p:txBody>
          <a:bodyPr/>
          <a:lstStyle/>
          <a:p>
            <a:pPr algn="ctr"/>
            <a:r>
              <a:rPr lang="uk-UA" dirty="0" smtClean="0"/>
              <a:t>Ринкова інфраструктура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Ри́нкова інфраструкту́ра</a:t>
            </a:r>
            <a:r>
              <a:rPr lang="vi-VN" dirty="0" smtClean="0"/>
              <a:t> — це різні установи, підприємства, організації, що обслуговують різноманітні види ринків, створюють сприятливі умови для їхнього ефективного функціонування.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560840" cy="62632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Види ринкових інфраструктур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/>
              <a:t>біржі</a:t>
            </a:r>
          </a:p>
          <a:p>
            <a:pPr algn="ctr"/>
            <a:r>
              <a:rPr lang="uk-UA" sz="2800" dirty="0" smtClean="0"/>
              <a:t>банки</a:t>
            </a:r>
          </a:p>
          <a:p>
            <a:pPr algn="ctr"/>
            <a:r>
              <a:rPr lang="uk-UA" sz="2800" dirty="0" smtClean="0"/>
              <a:t>і</a:t>
            </a:r>
            <a:r>
              <a:rPr lang="uk-UA" sz="2800" dirty="0" smtClean="0"/>
              <a:t>нші фінансово-кредитні посередники</a:t>
            </a:r>
          </a:p>
          <a:p>
            <a:pPr algn="ctr"/>
            <a:r>
              <a:rPr lang="uk-UA" sz="2800" dirty="0" smtClean="0"/>
              <a:t>с</a:t>
            </a:r>
            <a:r>
              <a:rPr lang="uk-UA" sz="2800" dirty="0" smtClean="0"/>
              <a:t>лужби зайнятості</a:t>
            </a:r>
            <a:endParaRPr lang="ru-RU" sz="28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072" y="260648"/>
            <a:ext cx="3429000" cy="635496"/>
          </a:xfrm>
        </p:spPr>
        <p:txBody>
          <a:bodyPr>
            <a:normAutofit/>
          </a:bodyPr>
          <a:lstStyle/>
          <a:p>
            <a:pPr algn="ctr"/>
            <a:r>
              <a:rPr lang="uk-UA" sz="3800" dirty="0" smtClean="0"/>
              <a:t>Біржа</a:t>
            </a:r>
            <a:endParaRPr lang="ru-RU" sz="3800" dirty="0"/>
          </a:p>
        </p:txBody>
      </p:sp>
      <p:sp>
        <p:nvSpPr>
          <p:cNvPr id="7" name="Содержимое 6"/>
          <p:cNvSpPr>
            <a:spLocks noGrp="1"/>
          </p:cNvSpPr>
          <p:nvPr>
            <p:ph type="body" sz="half" idx="2"/>
          </p:nvPr>
        </p:nvSpPr>
        <p:spPr>
          <a:xfrm>
            <a:off x="5220072" y="1124744"/>
            <a:ext cx="3573016" cy="4392488"/>
          </a:xfrm>
        </p:spPr>
        <p:txBody>
          <a:bodyPr>
            <a:noAutofit/>
          </a:bodyPr>
          <a:lstStyle/>
          <a:p>
            <a:r>
              <a:rPr lang="ru-RU" sz="26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Біржа</a:t>
            </a:r>
            <a:r>
              <a:rPr lang="ru-RU" sz="2600" dirty="0" smtClean="0"/>
              <a:t> — </a:t>
            </a:r>
            <a:r>
              <a:rPr lang="ru-RU" sz="2600" dirty="0" err="1" smtClean="0"/>
              <a:t>організований</a:t>
            </a:r>
            <a:r>
              <a:rPr lang="ru-RU" sz="2600" dirty="0" smtClean="0"/>
              <a:t> </a:t>
            </a:r>
            <a:r>
              <a:rPr lang="ru-RU" sz="2600" dirty="0" err="1" smtClean="0"/>
              <a:t>торгівельний</a:t>
            </a:r>
            <a:r>
              <a:rPr lang="ru-RU" sz="2600" dirty="0" smtClean="0"/>
              <a:t> </a:t>
            </a:r>
            <a:r>
              <a:rPr lang="ru-RU" sz="2600" dirty="0" err="1" smtClean="0"/>
              <a:t>майданчик</a:t>
            </a:r>
            <a:r>
              <a:rPr lang="ru-RU" sz="2600" dirty="0" smtClean="0"/>
              <a:t>, на </a:t>
            </a:r>
            <a:r>
              <a:rPr lang="ru-RU" sz="2600" dirty="0" err="1" smtClean="0"/>
              <a:t>якому</a:t>
            </a:r>
            <a:r>
              <a:rPr lang="ru-RU" sz="2600" dirty="0" smtClean="0"/>
              <a:t> </a:t>
            </a:r>
            <a:r>
              <a:rPr lang="ru-RU" sz="2600" dirty="0" err="1" smtClean="0"/>
              <a:t>відбувається</a:t>
            </a:r>
            <a:r>
              <a:rPr lang="ru-RU" sz="2600" dirty="0" smtClean="0"/>
              <a:t> </a:t>
            </a:r>
            <a:r>
              <a:rPr lang="ru-RU" sz="2600" dirty="0" err="1" smtClean="0"/>
              <a:t>гуртова</a:t>
            </a:r>
            <a:r>
              <a:rPr lang="ru-RU" sz="2600" dirty="0" smtClean="0"/>
              <a:t> </a:t>
            </a:r>
            <a:r>
              <a:rPr lang="ru-RU" sz="2600" dirty="0" err="1" smtClean="0"/>
              <a:t>торгівля</a:t>
            </a:r>
            <a:r>
              <a:rPr lang="ru-RU" sz="2600" dirty="0" smtClean="0"/>
              <a:t> товарами </a:t>
            </a:r>
            <a:r>
              <a:rPr lang="ru-RU" sz="2600" dirty="0" err="1" smtClean="0"/>
              <a:t>абоц</a:t>
            </a:r>
            <a:r>
              <a:rPr lang="ru-RU" sz="2600" dirty="0" smtClean="0"/>
              <a:t> </a:t>
            </a:r>
            <a:r>
              <a:rPr lang="ru-RU" sz="2600" dirty="0" err="1" smtClean="0"/>
              <a:t>інними</a:t>
            </a:r>
            <a:r>
              <a:rPr lang="ru-RU" sz="2600" dirty="0" smtClean="0"/>
              <a:t> </a:t>
            </a:r>
            <a:r>
              <a:rPr lang="ru-RU" sz="2600" dirty="0" err="1" smtClean="0"/>
              <a:t>паперами</a:t>
            </a:r>
            <a:r>
              <a:rPr lang="ru-RU" sz="2600" dirty="0" smtClean="0"/>
              <a:t> у </a:t>
            </a:r>
            <a:r>
              <a:rPr lang="ru-RU" sz="2600" dirty="0" err="1" smtClean="0"/>
              <a:t>вигляді</a:t>
            </a:r>
            <a:r>
              <a:rPr lang="ru-RU" sz="2600" dirty="0" smtClean="0"/>
              <a:t> </a:t>
            </a:r>
            <a:r>
              <a:rPr lang="ru-RU" sz="2600" dirty="0" err="1" smtClean="0"/>
              <a:t>стандартизованих</a:t>
            </a:r>
            <a:r>
              <a:rPr lang="ru-RU" sz="2600" dirty="0" smtClean="0"/>
              <a:t> </a:t>
            </a:r>
            <a:r>
              <a:rPr lang="ru-RU" sz="2600" dirty="0" err="1" smtClean="0"/>
              <a:t>біржових</a:t>
            </a:r>
            <a:r>
              <a:rPr lang="ru-RU" sz="2600" dirty="0" smtClean="0"/>
              <a:t> </a:t>
            </a:r>
            <a:r>
              <a:rPr lang="ru-RU" sz="2600" dirty="0" err="1" smtClean="0"/>
              <a:t>угод</a:t>
            </a:r>
            <a:r>
              <a:rPr lang="ru-RU" sz="2600" dirty="0" smtClean="0"/>
              <a:t>.  </a:t>
            </a:r>
            <a:endParaRPr lang="ru-RU" sz="2600" dirty="0"/>
          </a:p>
        </p:txBody>
      </p:sp>
      <p:pic>
        <p:nvPicPr>
          <p:cNvPr id="11" name="Рисунок 10" descr="TFEIzjX2pjexqjRszsp8x6S3W404dg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6637" r="16637"/>
          <a:stretch>
            <a:fillRect/>
          </a:stretch>
        </p:blipFill>
        <p:spPr/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116632"/>
            <a:ext cx="7272808" cy="732696"/>
          </a:xfrm>
        </p:spPr>
        <p:txBody>
          <a:bodyPr vert="horz" anchor="t">
            <a:normAutofit/>
          </a:bodyPr>
          <a:lstStyle/>
          <a:p>
            <a:pPr algn="ctr"/>
            <a:r>
              <a:rPr lang="uk-UA" dirty="0" smtClean="0"/>
              <a:t>Класифікація бірж</a:t>
            </a:r>
            <a:endParaRPr lang="ru-RU" dirty="0"/>
          </a:p>
        </p:txBody>
      </p:sp>
      <p:pic>
        <p:nvPicPr>
          <p:cNvPr id="11" name="Содержимое 10" descr="klasificaciya-birz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764704"/>
            <a:ext cx="4632633" cy="5760640"/>
          </a:xfrm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476672"/>
            <a:ext cx="7239000" cy="626328"/>
          </a:xfrm>
        </p:spPr>
        <p:txBody>
          <a:bodyPr/>
          <a:lstStyle/>
          <a:p>
            <a:pPr algn="ctr"/>
            <a:r>
              <a:rPr lang="uk-UA" dirty="0" smtClean="0"/>
              <a:t>Види бірж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активів</a:t>
            </a:r>
            <a:r>
              <a:rPr lang="ru-RU" dirty="0" smtClean="0"/>
              <a:t>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торгує</a:t>
            </a:r>
            <a:r>
              <a:rPr lang="ru-RU" dirty="0" smtClean="0"/>
              <a:t> </a:t>
            </a:r>
            <a:r>
              <a:rPr lang="ru-RU" dirty="0" err="1" smtClean="0"/>
              <a:t>біржа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</a:t>
            </a:r>
            <a:r>
              <a:rPr lang="ru-RU" dirty="0" smtClean="0"/>
              <a:t>:</a:t>
            </a:r>
          </a:p>
          <a:p>
            <a:pPr algn="ctr">
              <a:buNone/>
            </a:pPr>
            <a:endParaRPr lang="ru-RU" dirty="0" smtClean="0"/>
          </a:p>
          <a:p>
            <a:pPr algn="ctr"/>
            <a:r>
              <a:rPr lang="ru-RU" dirty="0" err="1" smtClean="0"/>
              <a:t>товарні</a:t>
            </a:r>
            <a:endParaRPr lang="ru-RU" dirty="0" smtClean="0"/>
          </a:p>
          <a:p>
            <a:pPr algn="ctr"/>
            <a:r>
              <a:rPr lang="ru-RU" dirty="0" err="1" smtClean="0"/>
              <a:t>фондові</a:t>
            </a:r>
            <a:endParaRPr lang="ru-RU" dirty="0" smtClean="0"/>
          </a:p>
          <a:p>
            <a:pPr algn="ctr"/>
            <a:r>
              <a:rPr lang="ru-RU" dirty="0" err="1" smtClean="0"/>
              <a:t>валютні</a:t>
            </a:r>
            <a:endParaRPr lang="ru-RU" dirty="0" smtClean="0"/>
          </a:p>
          <a:p>
            <a:pPr algn="ctr"/>
            <a:r>
              <a:rPr lang="ru-RU" dirty="0" err="1" smtClean="0"/>
              <a:t>ф'ючерсні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39000" cy="698336"/>
          </a:xfrm>
        </p:spPr>
        <p:txBody>
          <a:bodyPr/>
          <a:lstStyle/>
          <a:p>
            <a:pPr algn="ctr"/>
            <a:r>
              <a:rPr lang="uk-UA" dirty="0" smtClean="0"/>
              <a:t>Товарна біржа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Това́рна бі́ржа</a:t>
            </a:r>
            <a:r>
              <a:rPr lang="vi-VN" dirty="0" smtClean="0"/>
              <a:t> — організація, що об'єднує юридичних і фізичних осіб, які проводять виробничу і комерційну діяльність, і має на меті надання послуг в укладенні біржових угод, виявлення </a:t>
            </a:r>
            <a:r>
              <a:rPr lang="vi-VN" dirty="0" smtClean="0"/>
              <a:t>товарних</a:t>
            </a:r>
            <a:r>
              <a:rPr lang="uk-UA" dirty="0" smtClean="0"/>
              <a:t> </a:t>
            </a:r>
            <a:r>
              <a:rPr lang="vi-VN" dirty="0" smtClean="0"/>
              <a:t>цін,</a:t>
            </a:r>
            <a:r>
              <a:rPr lang="uk-UA" dirty="0" smtClean="0"/>
              <a:t> </a:t>
            </a:r>
            <a:r>
              <a:rPr lang="vi-VN" dirty="0" smtClean="0"/>
              <a:t>попиту</a:t>
            </a:r>
            <a:r>
              <a:rPr lang="uk-UA" dirty="0" smtClean="0"/>
              <a:t> </a:t>
            </a:r>
            <a:r>
              <a:rPr lang="vi-VN" dirty="0" smtClean="0"/>
              <a:t>і</a:t>
            </a:r>
            <a:r>
              <a:rPr lang="uk-UA" dirty="0" smtClean="0"/>
              <a:t> </a:t>
            </a:r>
            <a:r>
              <a:rPr lang="vi-VN" dirty="0" smtClean="0"/>
              <a:t>пропозицій</a:t>
            </a:r>
            <a:r>
              <a:rPr lang="uk-UA" dirty="0" smtClean="0"/>
              <a:t> </a:t>
            </a:r>
            <a:r>
              <a:rPr lang="vi-VN" dirty="0" smtClean="0"/>
              <a:t>на</a:t>
            </a:r>
            <a:r>
              <a:rPr lang="uk-UA" dirty="0" smtClean="0"/>
              <a:t> </a:t>
            </a:r>
            <a:r>
              <a:rPr lang="vi-VN" dirty="0" smtClean="0"/>
              <a:t>товар</a:t>
            </a:r>
            <a:r>
              <a:rPr lang="uk-UA" dirty="0" smtClean="0"/>
              <a:t>и</a:t>
            </a:r>
            <a:r>
              <a:rPr lang="vi-VN" dirty="0" smtClean="0"/>
              <a:t>,</a:t>
            </a:r>
            <a:r>
              <a:rPr lang="uk-UA" dirty="0" smtClean="0"/>
              <a:t> </a:t>
            </a:r>
            <a:r>
              <a:rPr lang="vi-VN" dirty="0" smtClean="0"/>
              <a:t>вивчення</a:t>
            </a:r>
            <a:r>
              <a:rPr lang="vi-VN" dirty="0" smtClean="0"/>
              <a:t>, упорядкування і полегшення товарообігу і пов'язаних з нимторгівельних операцій.</a:t>
            </a:r>
            <a:endParaRPr lang="ru-RU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698336"/>
          </a:xfrm>
        </p:spPr>
        <p:txBody>
          <a:bodyPr/>
          <a:lstStyle/>
          <a:p>
            <a:pPr algn="ctr"/>
            <a:r>
              <a:rPr lang="uk-UA" dirty="0" smtClean="0"/>
              <a:t>Фондова біржа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Фо́ндова бі́ржа</a:t>
            </a:r>
            <a:r>
              <a:rPr lang="vi-VN" dirty="0" smtClean="0"/>
              <a:t> — організаційно оформлений, постійно діючий ринок, на якому здійснюється торгівля цінними паперами; акціонерне товариство, яке зосереджує попит і пропозицію цінних паперів, сприяє формуванню їх біржового курсу та здійснює свою діяльність відповідно до чинного законодавства, статуту і правил фондової біржі.</a:t>
            </a:r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39000" cy="698336"/>
          </a:xfrm>
        </p:spPr>
        <p:txBody>
          <a:bodyPr/>
          <a:lstStyle/>
          <a:p>
            <a:pPr algn="ctr"/>
            <a:r>
              <a:rPr lang="uk-UA" dirty="0" smtClean="0"/>
              <a:t>Валютна біржа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Валютна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біржа</a:t>
            </a:r>
            <a:r>
              <a:rPr lang="ru-RU" dirty="0" smtClean="0"/>
              <a:t> — </a:t>
            </a:r>
            <a:r>
              <a:rPr lang="ru-RU" dirty="0" err="1" smtClean="0"/>
              <a:t>установа</a:t>
            </a:r>
            <a:r>
              <a:rPr lang="ru-RU" dirty="0" smtClean="0"/>
              <a:t>, в </a:t>
            </a:r>
            <a:r>
              <a:rPr lang="ru-RU" dirty="0" err="1" smtClean="0"/>
              <a:t>якій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 чинного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регулярна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упорядкована</a:t>
            </a:r>
            <a:r>
              <a:rPr lang="ru-RU" dirty="0" smtClean="0"/>
              <a:t> </a:t>
            </a:r>
            <a:r>
              <a:rPr lang="ru-RU" dirty="0" err="1" smtClean="0"/>
              <a:t>торгівля</a:t>
            </a:r>
            <a:r>
              <a:rPr lang="ru-RU" dirty="0" smtClean="0"/>
              <a:t> </a:t>
            </a:r>
            <a:r>
              <a:rPr lang="ru-RU" dirty="0" err="1" smtClean="0"/>
              <a:t>іноземною</a:t>
            </a:r>
            <a:r>
              <a:rPr lang="ru-RU" dirty="0" smtClean="0"/>
              <a:t> валютою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попиту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109</TotalTime>
  <Words>117</Words>
  <Application>Microsoft Office PowerPoint</Application>
  <PresentationFormat>Экран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Ринкова інфраструктура. Біржі </vt:lpstr>
      <vt:lpstr>Ринкова інфраструктура</vt:lpstr>
      <vt:lpstr>Види ринкових інфраструктур</vt:lpstr>
      <vt:lpstr>Біржа</vt:lpstr>
      <vt:lpstr>Класифікація бірж</vt:lpstr>
      <vt:lpstr>Види бірж</vt:lpstr>
      <vt:lpstr>Товарна біржа</vt:lpstr>
      <vt:lpstr>Фондова біржа</vt:lpstr>
      <vt:lpstr>Валютна біржа</vt:lpstr>
      <vt:lpstr>Види операцій валютної біржі</vt:lpstr>
      <vt:lpstr>Ф'ючерсна біржа</vt:lpstr>
      <vt:lpstr>Дякую за увагу!</vt:lpstr>
      <vt:lpstr>     Презентація з економіки на тему: “Ринкова інфраструктура. Біржі” учениці 9-2 групи фінансово-економічного ліцею Зайвої Ксенії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Ксения</dc:creator>
  <cp:lastModifiedBy>Ксения</cp:lastModifiedBy>
  <cp:revision>11</cp:revision>
  <dcterms:created xsi:type="dcterms:W3CDTF">2014-05-24T09:48:30Z</dcterms:created>
  <dcterms:modified xsi:type="dcterms:W3CDTF">2014-05-24T11:37:36Z</dcterms:modified>
</cp:coreProperties>
</file>