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Seven\Desktop\Hor+-+Molitva+za+Ukra&#1111;nu_(mp3top100.net)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Seven\Desktop\opera_zaporozhec_za_dunam_-_1_duya_musyacyu_yasnij_romans_oksani%20MP3VEGA.COM.mp3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Seven\Desktop\kalachevskij_ukrayanska_simfonuya_-_1ch_g_p_tema_pusnu_vuyut_vutri_vuyut_bujnu%20MP3VEGA.COM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496944" cy="2160240"/>
          </a:xfrm>
        </p:spPr>
        <p:txBody>
          <a:bodyPr/>
          <a:lstStyle/>
          <a:p>
            <a:r>
              <a:rPr lang="ru-RU" b="1" i="1" u="sng" dirty="0" err="1" smtClean="0">
                <a:latin typeface="Monotype Corsiva" pitchFamily="66" charset="0"/>
              </a:rPr>
              <a:t>Найв</a:t>
            </a:r>
            <a:r>
              <a:rPr lang="uk-UA" b="1" i="1" u="sng" dirty="0" err="1" smtClean="0">
                <a:latin typeface="Monotype Corsiva" pitchFamily="66" charset="0"/>
              </a:rPr>
              <a:t>ідоміші</a:t>
            </a:r>
            <a:r>
              <a:rPr lang="uk-UA" b="1" i="1" u="sng" dirty="0" smtClean="0">
                <a:latin typeface="Monotype Corsiva" pitchFamily="66" charset="0"/>
              </a:rPr>
              <a:t>  композитори 19ст</a:t>
            </a:r>
            <a:endParaRPr lang="ru-RU" b="1" i="1" u="sng" dirty="0">
              <a:latin typeface="Monotype Corsiva" pitchFamily="66" charset="0"/>
            </a:endParaRPr>
          </a:p>
        </p:txBody>
      </p:sp>
      <p:pic>
        <p:nvPicPr>
          <p:cNvPr id="4" name="Рисунок 3" descr="x_2ad86d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2204864"/>
            <a:ext cx="4958280" cy="443520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84984"/>
            <a:ext cx="3466728" cy="3168352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latin typeface="Monotype Corsiva" pitchFamily="66" charset="0"/>
              </a:rPr>
              <a:t>Підготувала учениця 10 класу</a:t>
            </a:r>
            <a:br>
              <a:rPr lang="uk-UA" b="1" i="1" dirty="0" smtClean="0">
                <a:latin typeface="Monotype Corsiva" pitchFamily="66" charset="0"/>
              </a:rPr>
            </a:br>
            <a:r>
              <a:rPr lang="uk-UA" b="1" i="1" dirty="0" err="1" smtClean="0">
                <a:latin typeface="Monotype Corsiva" pitchFamily="66" charset="0"/>
              </a:rPr>
              <a:t>Стефанків</a:t>
            </a:r>
            <a:r>
              <a:rPr lang="uk-UA" b="1" i="1" dirty="0" smtClean="0">
                <a:latin typeface="Monotype Corsiva" pitchFamily="66" charset="0"/>
              </a:rPr>
              <a:t> Зоряна</a:t>
            </a:r>
            <a:endParaRPr lang="ru-RU" b="1" i="1" dirty="0">
              <a:latin typeface="Monotype Corsiva" pitchFamily="66" charset="0"/>
            </a:endParaRPr>
          </a:p>
        </p:txBody>
      </p:sp>
      <p:pic>
        <p:nvPicPr>
          <p:cNvPr id="3" name="Рисунок 2" descr="Изображение 195НРАРП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404664"/>
            <a:ext cx="4251423" cy="6304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65px-Musical_notes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196752"/>
            <a:ext cx="2880320" cy="2090658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692696"/>
            <a:ext cx="4680520" cy="5976664"/>
          </a:xfrm>
        </p:spPr>
        <p:txBody>
          <a:bodyPr>
            <a:normAutofit/>
          </a:bodyPr>
          <a:lstStyle/>
          <a:p>
            <a:r>
              <a:rPr lang="uk-UA" sz="2400" b="1" i="1" dirty="0" smtClean="0">
                <a:latin typeface="Monotype Corsiva" pitchFamily="66" charset="0"/>
              </a:rPr>
              <a:t>Лисенко Микола Віталійович</a:t>
            </a:r>
            <a:r>
              <a:rPr lang="uk-UA" sz="2400" b="1" dirty="0" smtClean="0">
                <a:latin typeface="Monotype Corsiva" pitchFamily="66" charset="0"/>
              </a:rPr>
              <a:t/>
            </a:r>
            <a:br>
              <a:rPr lang="uk-UA" sz="2400" b="1" dirty="0" smtClean="0">
                <a:latin typeface="Monotype Corsiva" pitchFamily="66" charset="0"/>
              </a:rPr>
            </a:br>
            <a:r>
              <a:rPr lang="uk-UA" sz="2000" b="1" dirty="0" smtClean="0">
                <a:latin typeface="Monotype Corsiva" pitchFamily="66" charset="0"/>
              </a:rPr>
              <a:t>( 10 березня 1842 -24 жовтня 1912)</a:t>
            </a:r>
            <a:br>
              <a:rPr lang="uk-UA" sz="2000" b="1" dirty="0" smtClean="0">
                <a:latin typeface="Monotype Corsiva" pitchFamily="66" charset="0"/>
              </a:rPr>
            </a:br>
            <a:r>
              <a:rPr lang="uk-UA" sz="2000" b="1" dirty="0" smtClean="0">
                <a:latin typeface="Monotype Corsiva" pitchFamily="66" charset="0"/>
              </a:rPr>
              <a:t/>
            </a:r>
            <a:br>
              <a:rPr lang="uk-UA" sz="2000" b="1" dirty="0" smtClean="0">
                <a:latin typeface="Monotype Corsiva" pitchFamily="66" charset="0"/>
              </a:rPr>
            </a:br>
            <a:r>
              <a:rPr lang="uk-UA" sz="2000" b="1" dirty="0" smtClean="0">
                <a:latin typeface="Monotype Corsiva" pitchFamily="66" charset="0"/>
              </a:rPr>
              <a:t>   </a:t>
            </a:r>
            <a:r>
              <a:rPr lang="ru-RU" sz="2000" b="1" dirty="0" smtClean="0">
                <a:latin typeface="Monotype Corsiva" pitchFamily="66" charset="0"/>
              </a:rPr>
              <a:t>На </a:t>
            </a:r>
            <a:r>
              <a:rPr lang="ru-RU" sz="2000" b="1" dirty="0" err="1" smtClean="0">
                <a:latin typeface="Monotype Corsiva" pitchFamily="66" charset="0"/>
              </a:rPr>
              <a:t>українському</a:t>
            </a:r>
            <a:r>
              <a:rPr lang="ru-RU" sz="2000" b="1" dirty="0" smtClean="0">
                <a:latin typeface="Monotype Corsiva" pitchFamily="66" charset="0"/>
              </a:rPr>
              <a:t> народному </a:t>
            </a:r>
            <a:r>
              <a:rPr lang="ru-RU" sz="2000" b="1" dirty="0" err="1" smtClean="0">
                <a:latin typeface="Monotype Corsiva" pitchFamily="66" charset="0"/>
              </a:rPr>
              <a:t>ґрунті</a:t>
            </a:r>
            <a:r>
              <a:rPr lang="ru-RU" sz="2000" b="1" dirty="0" smtClean="0">
                <a:latin typeface="Monotype Corsiva" pitchFamily="66" charset="0"/>
              </a:rPr>
              <a:t> М.Лисенко творить </a:t>
            </a:r>
            <a:r>
              <a:rPr lang="ru-RU" sz="2000" b="1" dirty="0" err="1" smtClean="0">
                <a:latin typeface="Monotype Corsiva" pitchFamily="66" charset="0"/>
              </a:rPr>
              <a:t>високохудожні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композиції</a:t>
            </a:r>
            <a:r>
              <a:rPr lang="ru-RU" sz="2000" b="1" dirty="0" smtClean="0">
                <a:latin typeface="Monotype Corsiva" pitchFamily="66" charset="0"/>
              </a:rPr>
              <a:t> на </a:t>
            </a:r>
            <a:r>
              <a:rPr lang="ru-RU" sz="2000" b="1" dirty="0" err="1" smtClean="0">
                <a:latin typeface="Monotype Corsiva" pitchFamily="66" charset="0"/>
              </a:rPr>
              <a:t>шевченківську</a:t>
            </a:r>
            <a:r>
              <a:rPr lang="ru-RU" sz="2000" b="1" dirty="0" smtClean="0">
                <a:latin typeface="Monotype Corsiva" pitchFamily="66" charset="0"/>
              </a:rPr>
              <a:t> тематику, </a:t>
            </a:r>
            <a:r>
              <a:rPr lang="ru-RU" sz="2000" b="1" dirty="0" err="1" smtClean="0">
                <a:latin typeface="Monotype Corsiva" pitchFamily="66" charset="0"/>
              </a:rPr>
              <a:t>народні</a:t>
            </a:r>
            <a:r>
              <a:rPr lang="ru-RU" sz="2000" b="1" dirty="0" smtClean="0">
                <a:latin typeface="Monotype Corsiva" pitchFamily="66" charset="0"/>
              </a:rPr>
              <a:t> опери "</a:t>
            </a:r>
            <a:r>
              <a:rPr lang="ru-RU" sz="2000" b="1" dirty="0" err="1" smtClean="0">
                <a:latin typeface="Monotype Corsiva" pitchFamily="66" charset="0"/>
              </a:rPr>
              <a:t>Різдвяна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ніч</a:t>
            </a:r>
            <a:r>
              <a:rPr lang="ru-RU" sz="2000" b="1" dirty="0" smtClean="0">
                <a:latin typeface="Monotype Corsiva" pitchFamily="66" charset="0"/>
              </a:rPr>
              <a:t>"  "Наталка Полтавка" </a:t>
            </a:r>
            <a:r>
              <a:rPr lang="ru-RU" sz="2000" b="1" dirty="0" err="1" smtClean="0">
                <a:latin typeface="Monotype Corsiva" pitchFamily="66" charset="0"/>
              </a:rPr>
              <a:t>і</a:t>
            </a:r>
            <a:r>
              <a:rPr lang="ru-RU" sz="2000" b="1" dirty="0" smtClean="0">
                <a:latin typeface="Monotype Corsiva" pitchFamily="66" charset="0"/>
              </a:rPr>
              <a:t> "Утоплена", оперу-сатиру "</a:t>
            </a:r>
            <a:r>
              <a:rPr lang="ru-RU" sz="2000" b="1" dirty="0" err="1" smtClean="0">
                <a:latin typeface="Monotype Corsiva" pitchFamily="66" charset="0"/>
              </a:rPr>
              <a:t>Енеїда</a:t>
            </a:r>
            <a:r>
              <a:rPr lang="ru-RU" sz="2000" b="1" dirty="0" smtClean="0">
                <a:latin typeface="Monotype Corsiva" pitchFamily="66" charset="0"/>
              </a:rPr>
              <a:t>", </a:t>
            </a:r>
            <a:r>
              <a:rPr lang="ru-RU" sz="2000" b="1" dirty="0" err="1" smtClean="0">
                <a:latin typeface="Monotype Corsiva" pitchFamily="66" charset="0"/>
              </a:rPr>
              <a:t>монументальну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народну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музичну</a:t>
            </a:r>
            <a:r>
              <a:rPr lang="ru-RU" sz="2000" b="1" dirty="0" smtClean="0">
                <a:latin typeface="Monotype Corsiva" pitchFamily="66" charset="0"/>
              </a:rPr>
              <a:t> драму "Тарас </a:t>
            </a:r>
            <a:r>
              <a:rPr lang="ru-RU" sz="2000" b="1" dirty="0" err="1" smtClean="0">
                <a:latin typeface="Monotype Corsiva" pitchFamily="66" charset="0"/>
              </a:rPr>
              <a:t>Бульба</a:t>
            </a:r>
            <a:r>
              <a:rPr lang="ru-RU" sz="2000" b="1" dirty="0" smtClean="0">
                <a:latin typeface="Monotype Corsiva" pitchFamily="66" charset="0"/>
              </a:rPr>
              <a:t>".</a:t>
            </a:r>
            <a:r>
              <a:rPr lang="ru-RU" sz="2000" dirty="0" smtClean="0"/>
              <a:t> </a:t>
            </a:r>
            <a:r>
              <a:rPr lang="ru-RU" sz="2000" b="1" dirty="0" err="1" smtClean="0">
                <a:latin typeface="Monotype Corsiva" pitchFamily="66" charset="0"/>
              </a:rPr>
              <a:t>Микола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Віталійович</a:t>
            </a:r>
            <a:r>
              <a:rPr lang="ru-RU" sz="2000" b="1" dirty="0" smtClean="0">
                <a:latin typeface="Monotype Corsiva" pitchFamily="66" charset="0"/>
              </a:rPr>
              <a:t> Лисенко </a:t>
            </a:r>
            <a:r>
              <a:rPr lang="ru-RU" sz="2000" b="1" dirty="0" err="1" smtClean="0">
                <a:latin typeface="Monotype Corsiva" pitchFamily="66" charset="0"/>
              </a:rPr>
              <a:t>був</a:t>
            </a:r>
            <a:r>
              <a:rPr lang="ru-RU" sz="2000" b="1" dirty="0" smtClean="0">
                <a:latin typeface="Monotype Corsiva" pitchFamily="66" charset="0"/>
              </a:rPr>
              <a:t> одним </a:t>
            </a:r>
            <a:r>
              <a:rPr lang="ru-RU" sz="2000" b="1" dirty="0" err="1" smtClean="0">
                <a:latin typeface="Monotype Corsiva" pitchFamily="66" charset="0"/>
              </a:rPr>
              <a:t>з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найкращих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інтерпретаторів</a:t>
            </a:r>
            <a:r>
              <a:rPr lang="ru-RU" sz="2000" b="1" dirty="0" smtClean="0">
                <a:latin typeface="Monotype Corsiva" pitchFamily="66" charset="0"/>
              </a:rPr>
              <a:t> "Кобзаря" </a:t>
            </a:r>
            <a:r>
              <a:rPr lang="ru-RU" sz="2000" b="1" dirty="0" err="1" smtClean="0">
                <a:latin typeface="Monotype Corsiva" pitchFamily="66" charset="0"/>
              </a:rPr>
              <a:t>Т.Шевченка</a:t>
            </a:r>
            <a:r>
              <a:rPr lang="ru-RU" sz="2000" b="1" dirty="0" smtClean="0">
                <a:latin typeface="Monotype Corsiva" pitchFamily="66" charset="0"/>
              </a:rPr>
              <a:t>, на </a:t>
            </a:r>
            <a:r>
              <a:rPr lang="ru-RU" sz="2000" b="1" dirty="0" err="1" smtClean="0">
                <a:latin typeface="Monotype Corsiva" pitchFamily="66" charset="0"/>
              </a:rPr>
              <a:t>тексти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якого</a:t>
            </a:r>
            <a:r>
              <a:rPr lang="ru-RU" sz="2000" b="1" dirty="0" smtClean="0">
                <a:latin typeface="Monotype Corsiva" pitchFamily="66" charset="0"/>
              </a:rPr>
              <a:t> написав </a:t>
            </a:r>
            <a:r>
              <a:rPr lang="ru-RU" sz="2000" b="1" dirty="0" err="1" smtClean="0">
                <a:latin typeface="Monotype Corsiva" pitchFamily="66" charset="0"/>
              </a:rPr>
              <a:t>понад</a:t>
            </a:r>
            <a:r>
              <a:rPr lang="ru-RU" sz="2000" b="1" dirty="0" smtClean="0">
                <a:latin typeface="Monotype Corsiva" pitchFamily="66" charset="0"/>
              </a:rPr>
              <a:t> 80 </a:t>
            </a:r>
            <a:r>
              <a:rPr lang="ru-RU" sz="2000" b="1" dirty="0" err="1" smtClean="0">
                <a:latin typeface="Monotype Corsiva" pitchFamily="66" charset="0"/>
              </a:rPr>
              <a:t>вокальних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творів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різних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жанрів</a:t>
            </a:r>
            <a:r>
              <a:rPr lang="ru-RU" sz="2000" b="1" dirty="0" smtClean="0">
                <a:latin typeface="Monotype Corsiva" pitchFamily="66" charset="0"/>
              </a:rPr>
              <a:t>. </a:t>
            </a:r>
            <a:r>
              <a:rPr lang="ru-RU" sz="2000" b="1" dirty="0" err="1" smtClean="0">
                <a:latin typeface="Monotype Corsiva" pitchFamily="66" charset="0"/>
              </a:rPr>
              <a:t>Безцінною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спадщиною</a:t>
            </a:r>
            <a:r>
              <a:rPr lang="ru-RU" sz="2000" b="1" dirty="0" smtClean="0">
                <a:latin typeface="Monotype Corsiva" pitchFamily="66" charset="0"/>
              </a:rPr>
              <a:t> великого композитора стали </a:t>
            </a:r>
            <a:r>
              <a:rPr lang="ru-RU" sz="2000" b="1" dirty="0" err="1" smtClean="0">
                <a:latin typeface="Monotype Corsiva" pitchFamily="66" charset="0"/>
              </a:rPr>
              <a:t>обробки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фольклорно-пісенних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зразків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усної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народної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творчості</a:t>
            </a:r>
            <a:r>
              <a:rPr lang="ru-RU" sz="2000" b="1" dirty="0" smtClean="0">
                <a:latin typeface="Monotype Corsiva" pitchFamily="66" charset="0"/>
              </a:rPr>
              <a:t>.</a:t>
            </a:r>
            <a:r>
              <a:rPr lang="ru-RU" sz="2000" dirty="0" smtClean="0"/>
              <a:t> </a:t>
            </a:r>
            <a:r>
              <a:rPr lang="ru-RU" sz="2000" b="1" dirty="0" smtClean="0">
                <a:latin typeface="Monotype Corsiva" pitchFamily="66" charset="0"/>
              </a:rPr>
              <a:t>До </a:t>
            </a:r>
            <a:r>
              <a:rPr lang="ru-RU" sz="2000" b="1" dirty="0" err="1" smtClean="0">
                <a:latin typeface="Monotype Corsiva" pitchFamily="66" charset="0"/>
              </a:rPr>
              <a:t>найвідоміших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творів</a:t>
            </a:r>
            <a:r>
              <a:rPr lang="ru-RU" sz="2000" b="1" dirty="0" smtClean="0">
                <a:latin typeface="Monotype Corsiva" pitchFamily="66" charset="0"/>
              </a:rPr>
              <a:t> Лисенка належать </a:t>
            </a:r>
            <a:r>
              <a:rPr lang="ru-RU" sz="2000" b="1" dirty="0" err="1" smtClean="0">
                <a:latin typeface="Monotype Corsiva" pitchFamily="66" charset="0"/>
              </a:rPr>
              <a:t>музика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гім</a:t>
            </a:r>
            <a:r>
              <a:rPr lang="uk-UA" sz="2000" b="1" dirty="0" err="1" smtClean="0">
                <a:latin typeface="Monotype Corsiva" pitchFamily="66" charset="0"/>
              </a:rPr>
              <a:t>нів</a:t>
            </a:r>
            <a:r>
              <a:rPr lang="uk-UA" sz="2000" b="1" dirty="0" smtClean="0">
                <a:latin typeface="Monotype Corsiva" pitchFamily="66" charset="0"/>
              </a:rPr>
              <a:t> </a:t>
            </a:r>
            <a:r>
              <a:rPr lang="uk-UA" sz="2000" b="1" dirty="0" err="1" smtClean="0">
                <a:latin typeface="Monotype Corsiva" pitchFamily="66" charset="0"/>
              </a:rPr>
              <a:t>“Молитва</a:t>
            </a:r>
            <a:r>
              <a:rPr lang="uk-UA" sz="2000" b="1" dirty="0" smtClean="0">
                <a:latin typeface="Monotype Corsiva" pitchFamily="66" charset="0"/>
              </a:rPr>
              <a:t> за </a:t>
            </a:r>
            <a:r>
              <a:rPr lang="uk-UA" sz="2000" b="1" dirty="0" err="1" smtClean="0">
                <a:latin typeface="Monotype Corsiva" pitchFamily="66" charset="0"/>
              </a:rPr>
              <a:t>Україну”</a:t>
            </a:r>
            <a:endParaRPr lang="uk-UA" sz="2000" b="1" dirty="0">
              <a:latin typeface="Monotype Corsiva" pitchFamily="66" charset="0"/>
            </a:endParaRPr>
          </a:p>
        </p:txBody>
      </p:sp>
      <p:pic>
        <p:nvPicPr>
          <p:cNvPr id="3" name="Рисунок 2" descr="220px-Лисенко_Микол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3672408" cy="57423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3600400" cy="5742384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latin typeface="Monotype Corsiva" pitchFamily="66" charset="0"/>
              </a:rPr>
              <a:t>Молитва за </a:t>
            </a:r>
            <a:r>
              <a:rPr lang="ru-RU" sz="2800" b="1" i="1" u="sng" dirty="0" err="1" smtClean="0">
                <a:latin typeface="Monotype Corsiva" pitchFamily="66" charset="0"/>
              </a:rPr>
              <a:t>Україну</a:t>
            </a:r>
            <a:r>
              <a:rPr lang="ru-RU" sz="2800" b="1" i="1" u="sng" dirty="0" smtClean="0">
                <a:latin typeface="Monotype Corsiva" pitchFamily="66" charset="0"/>
              </a:rPr>
              <a:t> </a:t>
            </a:r>
            <a:r>
              <a:rPr lang="ru-RU" sz="2000" b="1" i="1" u="sng" dirty="0" smtClean="0">
                <a:latin typeface="Monotype Corsiva" pitchFamily="66" charset="0"/>
              </a:rPr>
              <a:t/>
            </a:r>
            <a:br>
              <a:rPr lang="ru-RU" sz="2000" b="1" i="1" u="sng" dirty="0" smtClean="0">
                <a:latin typeface="Monotype Corsiva" pitchFamily="66" charset="0"/>
              </a:rPr>
            </a:br>
            <a:r>
              <a:rPr lang="ru-RU" sz="2000" b="1" i="1" u="sng" dirty="0" smtClean="0">
                <a:latin typeface="Monotype Corsiva" pitchFamily="66" charset="0"/>
              </a:rPr>
              <a:t/>
            </a:r>
            <a:br>
              <a:rPr lang="ru-RU" sz="2000" b="1" i="1" u="sng" dirty="0" smtClean="0">
                <a:latin typeface="Monotype Corsiva" pitchFamily="66" charset="0"/>
              </a:rPr>
            </a:br>
            <a:r>
              <a:rPr lang="ru-RU" sz="2000" b="1" dirty="0" smtClean="0">
                <a:latin typeface="Monotype Corsiva" pitchFamily="66" charset="0"/>
              </a:rPr>
              <a:t>Боже великий, </a:t>
            </a:r>
            <a:r>
              <a:rPr lang="ru-RU" sz="2000" b="1" dirty="0" err="1" smtClean="0">
                <a:latin typeface="Monotype Corsiva" pitchFamily="66" charset="0"/>
              </a:rPr>
              <a:t>єдиний</a:t>
            </a:r>
            <a:r>
              <a:rPr lang="ru-RU" sz="2000" b="1" dirty="0" smtClean="0">
                <a:latin typeface="Monotype Corsiva" pitchFamily="66" charset="0"/>
              </a:rPr>
              <a:t>,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smtClean="0">
                <a:latin typeface="Monotype Corsiva" pitchFamily="66" charset="0"/>
              </a:rPr>
              <a:t>Нам </a:t>
            </a:r>
            <a:r>
              <a:rPr lang="ru-RU" sz="2000" b="1" dirty="0" err="1" smtClean="0">
                <a:latin typeface="Monotype Corsiva" pitchFamily="66" charset="0"/>
              </a:rPr>
              <a:t>Україну</a:t>
            </a:r>
            <a:r>
              <a:rPr lang="ru-RU" sz="2000" b="1" dirty="0" smtClean="0">
                <a:latin typeface="Monotype Corsiva" pitchFamily="66" charset="0"/>
              </a:rPr>
              <a:t> храни,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err="1" smtClean="0">
                <a:latin typeface="Monotype Corsiva" pitchFamily="66" charset="0"/>
              </a:rPr>
              <a:t>Волі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світу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промінням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err="1" smtClean="0">
                <a:latin typeface="Monotype Corsiva" pitchFamily="66" charset="0"/>
              </a:rPr>
              <a:t>Ти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її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осіни</a:t>
            </a:r>
            <a:r>
              <a:rPr lang="ru-RU" sz="2000" b="1" dirty="0" smtClean="0">
                <a:latin typeface="Monotype Corsiva" pitchFamily="66" charset="0"/>
              </a:rPr>
              <a:t>.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err="1" smtClean="0">
                <a:latin typeface="Monotype Corsiva" pitchFamily="66" charset="0"/>
              </a:rPr>
              <a:t>Світлом</a:t>
            </a:r>
            <a:r>
              <a:rPr lang="ru-RU" sz="2000" b="1" dirty="0" smtClean="0">
                <a:latin typeface="Monotype Corsiva" pitchFamily="66" charset="0"/>
              </a:rPr>
              <a:t> науки </a:t>
            </a:r>
            <a:r>
              <a:rPr lang="ru-RU" sz="2000" b="1" dirty="0" err="1" smtClean="0">
                <a:latin typeface="Monotype Corsiva" pitchFamily="66" charset="0"/>
              </a:rPr>
              <a:t>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знання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smtClean="0">
                <a:latin typeface="Monotype Corsiva" pitchFamily="66" charset="0"/>
              </a:rPr>
              <a:t>Нас, </a:t>
            </a:r>
            <a:r>
              <a:rPr lang="ru-RU" sz="2000" b="1" dirty="0" err="1" smtClean="0">
                <a:latin typeface="Monotype Corsiva" pitchFamily="66" charset="0"/>
              </a:rPr>
              <a:t>дітей</a:t>
            </a:r>
            <a:r>
              <a:rPr lang="ru-RU" sz="2000" b="1" dirty="0" smtClean="0">
                <a:latin typeface="Monotype Corsiva" pitchFamily="66" charset="0"/>
              </a:rPr>
              <a:t>, </a:t>
            </a:r>
            <a:r>
              <a:rPr lang="ru-RU" sz="2000" b="1" dirty="0" err="1" smtClean="0">
                <a:latin typeface="Monotype Corsiva" pitchFamily="66" charset="0"/>
              </a:rPr>
              <a:t>просвіти</a:t>
            </a:r>
            <a:r>
              <a:rPr lang="ru-RU" sz="2000" b="1" dirty="0" smtClean="0">
                <a:latin typeface="Monotype Corsiva" pitchFamily="66" charset="0"/>
              </a:rPr>
              <a:t>,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smtClean="0">
                <a:latin typeface="Monotype Corsiva" pitchFamily="66" charset="0"/>
              </a:rPr>
              <a:t>В </a:t>
            </a:r>
            <a:r>
              <a:rPr lang="ru-RU" sz="2000" b="1" dirty="0" err="1" smtClean="0">
                <a:latin typeface="Monotype Corsiva" pitchFamily="66" charset="0"/>
              </a:rPr>
              <a:t>чистій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любові</a:t>
            </a:r>
            <a:r>
              <a:rPr lang="ru-RU" sz="2000" b="1" dirty="0" smtClean="0">
                <a:latin typeface="Monotype Corsiva" pitchFamily="66" charset="0"/>
              </a:rPr>
              <a:t> до краю,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err="1" smtClean="0">
                <a:latin typeface="Monotype Corsiva" pitchFamily="66" charset="0"/>
              </a:rPr>
              <a:t>Ти</a:t>
            </a:r>
            <a:r>
              <a:rPr lang="ru-RU" sz="2000" b="1" dirty="0" smtClean="0">
                <a:latin typeface="Monotype Corsiva" pitchFamily="66" charset="0"/>
              </a:rPr>
              <a:t> нас, Боже, </a:t>
            </a:r>
            <a:r>
              <a:rPr lang="ru-RU" sz="2000" b="1" dirty="0" err="1" smtClean="0">
                <a:latin typeface="Monotype Corsiva" pitchFamily="66" charset="0"/>
              </a:rPr>
              <a:t>зрости</a:t>
            </a:r>
            <a:r>
              <a:rPr lang="ru-RU" sz="2000" b="1" dirty="0" smtClean="0">
                <a:latin typeface="Monotype Corsiva" pitchFamily="66" charset="0"/>
              </a:rPr>
              <a:t>.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err="1" smtClean="0">
                <a:latin typeface="Monotype Corsiva" pitchFamily="66" charset="0"/>
              </a:rPr>
              <a:t>Молимось</a:t>
            </a:r>
            <a:r>
              <a:rPr lang="ru-RU" sz="2000" b="1" dirty="0" smtClean="0">
                <a:latin typeface="Monotype Corsiva" pitchFamily="66" charset="0"/>
              </a:rPr>
              <a:t>, Боже </a:t>
            </a:r>
            <a:r>
              <a:rPr lang="ru-RU" sz="2000" b="1" dirty="0" err="1" smtClean="0">
                <a:latin typeface="Monotype Corsiva" pitchFamily="66" charset="0"/>
              </a:rPr>
              <a:t>єдиний</a:t>
            </a:r>
            <a:r>
              <a:rPr lang="ru-RU" sz="2000" b="1" dirty="0" smtClean="0">
                <a:latin typeface="Monotype Corsiva" pitchFamily="66" charset="0"/>
              </a:rPr>
              <a:t>,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smtClean="0">
                <a:latin typeface="Monotype Corsiva" pitchFamily="66" charset="0"/>
              </a:rPr>
              <a:t>Нам </a:t>
            </a:r>
            <a:r>
              <a:rPr lang="ru-RU" sz="2000" b="1" dirty="0" err="1" smtClean="0">
                <a:latin typeface="Monotype Corsiva" pitchFamily="66" charset="0"/>
              </a:rPr>
              <a:t>Україну</a:t>
            </a:r>
            <a:r>
              <a:rPr lang="ru-RU" sz="2000" b="1" dirty="0" smtClean="0">
                <a:latin typeface="Monotype Corsiva" pitchFamily="66" charset="0"/>
              </a:rPr>
              <a:t> храни,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err="1" smtClean="0">
                <a:latin typeface="Monotype Corsiva" pitchFamily="66" charset="0"/>
              </a:rPr>
              <a:t>Всі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свої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ласки-щедроти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err="1" smtClean="0">
                <a:latin typeface="Monotype Corsiva" pitchFamily="66" charset="0"/>
              </a:rPr>
              <a:t>Ти</a:t>
            </a:r>
            <a:r>
              <a:rPr lang="ru-RU" sz="2000" b="1" dirty="0" smtClean="0">
                <a:latin typeface="Monotype Corsiva" pitchFamily="66" charset="0"/>
              </a:rPr>
              <a:t> на люд наш </a:t>
            </a:r>
            <a:r>
              <a:rPr lang="ru-RU" sz="2000" b="1" dirty="0" err="1" smtClean="0">
                <a:latin typeface="Monotype Corsiva" pitchFamily="66" charset="0"/>
              </a:rPr>
              <a:t>зверни</a:t>
            </a:r>
            <a:r>
              <a:rPr lang="ru-RU" sz="2000" b="1" dirty="0" smtClean="0">
                <a:latin typeface="Monotype Corsiva" pitchFamily="66" charset="0"/>
              </a:rPr>
              <a:t>.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smtClean="0">
                <a:latin typeface="Monotype Corsiva" pitchFamily="66" charset="0"/>
              </a:rPr>
              <a:t>Дай </a:t>
            </a:r>
            <a:r>
              <a:rPr lang="ru-RU" sz="2000" b="1" dirty="0" err="1" smtClean="0">
                <a:latin typeface="Monotype Corsiva" pitchFamily="66" charset="0"/>
              </a:rPr>
              <a:t>йому</a:t>
            </a:r>
            <a:r>
              <a:rPr lang="ru-RU" sz="2000" b="1" dirty="0" smtClean="0">
                <a:latin typeface="Monotype Corsiva" pitchFamily="66" charset="0"/>
              </a:rPr>
              <a:t> волю, дай </a:t>
            </a:r>
            <a:r>
              <a:rPr lang="ru-RU" sz="2000" b="1" dirty="0" err="1" smtClean="0">
                <a:latin typeface="Monotype Corsiva" pitchFamily="66" charset="0"/>
              </a:rPr>
              <a:t>йому</a:t>
            </a:r>
            <a:r>
              <a:rPr lang="ru-RU" sz="2000" b="1" dirty="0" smtClean="0">
                <a:latin typeface="Monotype Corsiva" pitchFamily="66" charset="0"/>
              </a:rPr>
              <a:t> долю,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smtClean="0">
                <a:latin typeface="Monotype Corsiva" pitchFamily="66" charset="0"/>
              </a:rPr>
              <a:t>Дай доброго </a:t>
            </a:r>
            <a:r>
              <a:rPr lang="ru-RU" sz="2000" b="1" dirty="0" err="1" smtClean="0">
                <a:latin typeface="Monotype Corsiva" pitchFamily="66" charset="0"/>
              </a:rPr>
              <a:t>світу</a:t>
            </a:r>
            <a:r>
              <a:rPr lang="ru-RU" sz="2000" b="1" dirty="0" smtClean="0">
                <a:latin typeface="Monotype Corsiva" pitchFamily="66" charset="0"/>
              </a:rPr>
              <a:t>,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err="1" smtClean="0">
                <a:latin typeface="Monotype Corsiva" pitchFamily="66" charset="0"/>
              </a:rPr>
              <a:t>Щастя</a:t>
            </a:r>
            <a:r>
              <a:rPr lang="ru-RU" sz="2000" b="1" dirty="0" smtClean="0">
                <a:latin typeface="Monotype Corsiva" pitchFamily="66" charset="0"/>
              </a:rPr>
              <a:t> дай, Боже, народу 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smtClean="0">
                <a:latin typeface="Monotype Corsiva" pitchFamily="66" charset="0"/>
              </a:rPr>
              <a:t> Многая, многая </a:t>
            </a:r>
            <a:r>
              <a:rPr lang="ru-RU" sz="2000" b="1" dirty="0" err="1" smtClean="0">
                <a:latin typeface="Monotype Corsiva" pitchFamily="66" charset="0"/>
              </a:rPr>
              <a:t>літа</a:t>
            </a:r>
            <a:r>
              <a:rPr lang="ru-RU" sz="2000" b="1" dirty="0" smtClean="0">
                <a:latin typeface="Monotype Corsiva" pitchFamily="66" charset="0"/>
              </a:rPr>
              <a:t>.</a:t>
            </a:r>
            <a:endParaRPr lang="ru-RU" sz="2000" b="1" dirty="0">
              <a:latin typeface="Monotype Corsiva" pitchFamily="66" charset="0"/>
            </a:endParaRPr>
          </a:p>
        </p:txBody>
      </p:sp>
      <p:pic>
        <p:nvPicPr>
          <p:cNvPr id="3" name="Рисунок 2" descr="300px-Зміїв,_державний_прапор_України_4_-_Молитва_за_Україну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692696"/>
            <a:ext cx="3024336" cy="4032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Foto_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4365103"/>
            <a:ext cx="3600400" cy="2171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Hor+-+Molitva+za+Ukraїnu_(mp3top100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956376" y="148478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39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548680"/>
            <a:ext cx="3898776" cy="6048672"/>
          </a:xfrm>
        </p:spPr>
        <p:txBody>
          <a:bodyPr>
            <a:normAutofit/>
          </a:bodyPr>
          <a:lstStyle/>
          <a:p>
            <a:r>
              <a:rPr lang="uk-UA" sz="2000" b="1" i="1" dirty="0" smtClean="0"/>
              <a:t>Гулак-Артемовський Семен Степанович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 smtClean="0">
                <a:latin typeface="Monotype Corsiva" pitchFamily="66" charset="0"/>
              </a:rPr>
              <a:t>(16 лютого 1813р  -17 квітня 1873)</a:t>
            </a:r>
            <a:br>
              <a:rPr lang="uk-UA" sz="2000" b="1" dirty="0" smtClean="0">
                <a:latin typeface="Monotype Corsiva" pitchFamily="66" charset="0"/>
              </a:rPr>
            </a:br>
            <a:r>
              <a:rPr lang="uk-UA" sz="2000" b="1" dirty="0" smtClean="0">
                <a:latin typeface="Monotype Corsiva" pitchFamily="66" charset="0"/>
              </a:rPr>
              <a:t/>
            </a:r>
            <a:br>
              <a:rPr lang="uk-UA" sz="2000" b="1" dirty="0" smtClean="0">
                <a:latin typeface="Monotype Corsiva" pitchFamily="66" charset="0"/>
              </a:rPr>
            </a:br>
            <a:r>
              <a:rPr lang="uk-UA" sz="2000" b="1" dirty="0" smtClean="0">
                <a:latin typeface="Monotype Corsiva" pitchFamily="66" charset="0"/>
              </a:rPr>
              <a:t>   Український композитор, співак, драматичний артист, драматург.</a:t>
            </a:r>
            <a:br>
              <a:rPr lang="uk-UA" sz="2000" b="1" dirty="0" smtClean="0">
                <a:latin typeface="Monotype Corsiva" pitchFamily="66" charset="0"/>
              </a:rPr>
            </a:br>
            <a:r>
              <a:rPr lang="uk-UA" sz="2000" b="1" dirty="0" smtClean="0">
                <a:latin typeface="Monotype Corsiva" pitchFamily="66" charset="0"/>
              </a:rPr>
              <a:t>  </a:t>
            </a:r>
            <a:r>
              <a:rPr lang="ru-RU" sz="2000" b="1" dirty="0" err="1" smtClean="0">
                <a:latin typeface="Monotype Corsiva" pitchFamily="66" charset="0"/>
              </a:rPr>
              <a:t>Окреме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місце</a:t>
            </a:r>
            <a:r>
              <a:rPr lang="ru-RU" sz="2000" b="1" dirty="0" smtClean="0">
                <a:latin typeface="Monotype Corsiva" pitchFamily="66" charset="0"/>
              </a:rPr>
              <a:t> у </a:t>
            </a:r>
            <a:r>
              <a:rPr lang="ru-RU" sz="2000" b="1" dirty="0" err="1" smtClean="0">
                <a:latin typeface="Monotype Corsiva" pitchFamily="66" charset="0"/>
              </a:rPr>
              <a:t>творчій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спадщині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Гулака-Артемовського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посідають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українські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пісні</a:t>
            </a:r>
            <a:r>
              <a:rPr lang="ru-RU" sz="2000" b="1" dirty="0" smtClean="0">
                <a:latin typeface="Monotype Corsiva" pitchFamily="66" charset="0"/>
              </a:rPr>
              <a:t>, </a:t>
            </a:r>
            <a:r>
              <a:rPr lang="ru-RU" sz="2000" b="1" dirty="0" err="1" smtClean="0">
                <a:latin typeface="Monotype Corsiva" pitchFamily="66" charset="0"/>
              </a:rPr>
              <a:t>зокрема</a:t>
            </a:r>
            <a:r>
              <a:rPr lang="ru-RU" sz="2000" b="1" dirty="0" smtClean="0">
                <a:latin typeface="Monotype Corsiva" pitchFamily="66" charset="0"/>
              </a:rPr>
              <a:t> «</a:t>
            </a:r>
            <a:r>
              <a:rPr lang="ru-RU" sz="2000" b="1" dirty="0" err="1" smtClean="0">
                <a:latin typeface="Monotype Corsiva" pitchFamily="66" charset="0"/>
              </a:rPr>
              <a:t>Стоїть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явір</a:t>
            </a:r>
            <a:r>
              <a:rPr lang="ru-RU" sz="2000" b="1" dirty="0" smtClean="0">
                <a:latin typeface="Monotype Corsiva" pitchFamily="66" charset="0"/>
              </a:rPr>
              <a:t> над водою» (</a:t>
            </a:r>
            <a:r>
              <a:rPr lang="ru-RU" sz="2000" b="1" dirty="0" err="1" smtClean="0">
                <a:latin typeface="Monotype Corsiva" pitchFamily="66" charset="0"/>
              </a:rPr>
              <a:t>присвячений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Т.Шевченку</a:t>
            </a:r>
            <a:r>
              <a:rPr lang="ru-RU" sz="2000" b="1" dirty="0" smtClean="0">
                <a:latin typeface="Monotype Corsiva" pitchFamily="66" charset="0"/>
              </a:rPr>
              <a:t>), «Спать </a:t>
            </a:r>
            <a:r>
              <a:rPr lang="ru-RU" sz="2000" b="1" dirty="0" err="1" smtClean="0">
                <a:latin typeface="Monotype Corsiva" pitchFamily="66" charset="0"/>
              </a:rPr>
              <a:t>мені</a:t>
            </a:r>
            <a:r>
              <a:rPr lang="ru-RU" sz="2000" b="1" dirty="0" smtClean="0">
                <a:latin typeface="Monotype Corsiva" pitchFamily="66" charset="0"/>
              </a:rPr>
              <a:t> не </a:t>
            </a:r>
            <a:r>
              <a:rPr lang="ru-RU" sz="2000" b="1" dirty="0" err="1" smtClean="0">
                <a:latin typeface="Monotype Corsiva" pitchFamily="66" charset="0"/>
              </a:rPr>
              <a:t>хочеться</a:t>
            </a:r>
            <a:r>
              <a:rPr lang="ru-RU" sz="2000" b="1" dirty="0" smtClean="0">
                <a:latin typeface="Monotype Corsiva" pitchFamily="66" charset="0"/>
              </a:rPr>
              <a:t>», «Ой на </a:t>
            </a:r>
            <a:r>
              <a:rPr lang="ru-RU" sz="2000" b="1" dirty="0" err="1" smtClean="0">
                <a:latin typeface="Monotype Corsiva" pitchFamily="66" charset="0"/>
              </a:rPr>
              <a:t>горі</a:t>
            </a:r>
            <a:r>
              <a:rPr lang="ru-RU" sz="2000" b="1" dirty="0" smtClean="0">
                <a:latin typeface="Monotype Corsiva" pitchFamily="66" charset="0"/>
              </a:rPr>
              <a:t> та </a:t>
            </a:r>
            <a:r>
              <a:rPr lang="ru-RU" sz="2000" b="1" dirty="0" err="1" smtClean="0">
                <a:latin typeface="Monotype Corsiva" pitchFamily="66" charset="0"/>
              </a:rPr>
              <a:t>й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женці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жнуть</a:t>
            </a:r>
            <a:r>
              <a:rPr lang="ru-RU" sz="2000" b="1" dirty="0" smtClean="0">
                <a:latin typeface="Monotype Corsiva" pitchFamily="66" charset="0"/>
              </a:rPr>
              <a:t>»</a:t>
            </a:r>
            <a:r>
              <a:rPr lang="ru-RU" sz="2000" b="1" dirty="0" smtClean="0"/>
              <a:t> </a:t>
            </a:r>
            <a:br>
              <a:rPr lang="ru-RU" sz="2000" b="1" dirty="0" smtClean="0"/>
            </a:br>
            <a:r>
              <a:rPr lang="ru-RU" sz="2000" b="1" dirty="0" smtClean="0"/>
              <a:t>   </a:t>
            </a:r>
            <a:r>
              <a:rPr lang="ru-RU" sz="2000" b="1" dirty="0" err="1" smtClean="0">
                <a:latin typeface="Monotype Corsiva" pitchFamily="66" charset="0"/>
              </a:rPr>
              <a:t>Широку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популярність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Гулаку-Артемовському</a:t>
            </a:r>
            <a:r>
              <a:rPr lang="ru-RU" sz="2000" b="1" dirty="0" smtClean="0">
                <a:latin typeface="Monotype Corsiva" pitchFamily="66" charset="0"/>
              </a:rPr>
              <a:t>, як </a:t>
            </a:r>
            <a:r>
              <a:rPr lang="ru-RU" sz="2000" b="1" dirty="0" err="1" smtClean="0">
                <a:latin typeface="Monotype Corsiva" pitchFamily="66" charset="0"/>
              </a:rPr>
              <a:t>композиторові</a:t>
            </a:r>
            <a:r>
              <a:rPr lang="ru-RU" sz="2000" b="1" dirty="0" smtClean="0">
                <a:latin typeface="Monotype Corsiva" pitchFamily="66" charset="0"/>
              </a:rPr>
              <a:t>, принесла опера </a:t>
            </a:r>
            <a:r>
              <a:rPr lang="ru-RU" sz="2000" b="1" dirty="0" smtClean="0"/>
              <a:t>«</a:t>
            </a:r>
            <a:r>
              <a:rPr lang="ru-RU" sz="2000" b="1" dirty="0" err="1" smtClean="0">
                <a:latin typeface="Monotype Corsiva" pitchFamily="66" charset="0"/>
              </a:rPr>
              <a:t>Запорожець</a:t>
            </a:r>
            <a:r>
              <a:rPr lang="ru-RU" sz="2000" b="1" dirty="0" smtClean="0">
                <a:latin typeface="Monotype Corsiva" pitchFamily="66" charset="0"/>
              </a:rPr>
              <a:t> за </a:t>
            </a:r>
            <a:r>
              <a:rPr lang="ru-RU" sz="2000" b="1" dirty="0" err="1" smtClean="0">
                <a:latin typeface="Monotype Corsiva" pitchFamily="66" charset="0"/>
              </a:rPr>
              <a:t>Дунаєм</a:t>
            </a:r>
            <a:r>
              <a:rPr lang="ru-RU" sz="2000" b="1" dirty="0" smtClean="0">
                <a:latin typeface="Monotype Corsiva" pitchFamily="66" charset="0"/>
              </a:rPr>
              <a:t>» </a:t>
            </a:r>
            <a:r>
              <a:rPr lang="ru-RU" sz="2000" b="1" dirty="0" err="1" smtClean="0">
                <a:latin typeface="Monotype Corsiva" pitchFamily="66" charset="0"/>
              </a:rPr>
              <a:t>який</a:t>
            </a:r>
            <a:r>
              <a:rPr lang="ru-RU" sz="2000" b="1" dirty="0" smtClean="0">
                <a:latin typeface="Monotype Corsiva" pitchFamily="66" charset="0"/>
              </a:rPr>
              <a:t> став, </a:t>
            </a:r>
            <a:r>
              <a:rPr lang="ru-RU" sz="2000" b="1" dirty="0" err="1" smtClean="0">
                <a:latin typeface="Monotype Corsiva" pitchFamily="66" charset="0"/>
              </a:rPr>
              <a:t>власне</a:t>
            </a:r>
            <a:r>
              <a:rPr lang="ru-RU" sz="2000" b="1" dirty="0" smtClean="0">
                <a:latin typeface="Monotype Corsiva" pitchFamily="66" charset="0"/>
              </a:rPr>
              <a:t>, першим </a:t>
            </a:r>
            <a:r>
              <a:rPr lang="ru-RU" sz="2000" b="1" dirty="0" err="1" smtClean="0">
                <a:latin typeface="Monotype Corsiva" pitchFamily="66" charset="0"/>
              </a:rPr>
              <a:t>оперним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твором</a:t>
            </a:r>
            <a:r>
              <a:rPr lang="ru-RU" sz="2000" b="1" dirty="0" smtClean="0">
                <a:latin typeface="Monotype Corsiva" pitchFamily="66" charset="0"/>
              </a:rPr>
              <a:t>, де </a:t>
            </a:r>
            <a:r>
              <a:rPr lang="ru-RU" sz="2000" b="1" dirty="0" err="1" smtClean="0">
                <a:latin typeface="Monotype Corsiva" pitchFamily="66" charset="0"/>
              </a:rPr>
              <a:t>яскраво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описено</a:t>
            </a:r>
            <a:r>
              <a:rPr lang="ru-RU" sz="2000" b="1" dirty="0" smtClean="0">
                <a:latin typeface="Monotype Corsiva" pitchFamily="66" charset="0"/>
              </a:rPr>
              <a:t/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український</a:t>
            </a:r>
            <a:r>
              <a:rPr lang="ru-RU" sz="2000" b="1" dirty="0" smtClean="0">
                <a:latin typeface="Monotype Corsiva" pitchFamily="66" charset="0"/>
              </a:rPr>
              <a:t> характер.</a:t>
            </a:r>
            <a:endParaRPr lang="ru-RU" sz="2000" b="1" dirty="0">
              <a:latin typeface="Monotype Corsiva" pitchFamily="66" charset="0"/>
            </a:endParaRPr>
          </a:p>
        </p:txBody>
      </p:sp>
      <p:pic>
        <p:nvPicPr>
          <p:cNvPr id="3" name="Рисунок 2" descr="531098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96411"/>
            <a:ext cx="4326328" cy="57849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764704"/>
            <a:ext cx="4546848" cy="5400600"/>
          </a:xfrm>
        </p:spPr>
        <p:txBody>
          <a:bodyPr numCol="2">
            <a:normAutofit/>
          </a:bodyPr>
          <a:lstStyle/>
          <a:p>
            <a:r>
              <a:rPr lang="ru-RU" sz="2400" b="1" dirty="0" err="1" smtClean="0">
                <a:latin typeface="Monotype Corsiva" pitchFamily="66" charset="0"/>
              </a:rPr>
              <a:t>Місяцю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ясний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err="1" smtClean="0">
                <a:latin typeface="Monotype Corsiva" pitchFamily="66" charset="0"/>
              </a:rPr>
              <a:t>Зірки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прекрасні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err="1" smtClean="0">
                <a:latin typeface="Monotype Corsiva" pitchFamily="66" charset="0"/>
              </a:rPr>
              <a:t>Божії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очі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err="1" smtClean="0">
                <a:latin typeface="Monotype Corsiva" pitchFamily="66" charset="0"/>
              </a:rPr>
              <a:t>Ви</a:t>
            </a:r>
            <a:r>
              <a:rPr lang="ru-RU" sz="2400" b="1" dirty="0" smtClean="0">
                <a:latin typeface="Monotype Corsiva" pitchFamily="66" charset="0"/>
              </a:rPr>
              <a:t> в </a:t>
            </a:r>
            <a:r>
              <a:rPr lang="ru-RU" sz="2400" b="1" dirty="0" err="1" smtClean="0">
                <a:latin typeface="Monotype Corsiva" pitchFamily="66" charset="0"/>
              </a:rPr>
              <a:t>темні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ночі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Вас я </a:t>
            </a:r>
            <a:r>
              <a:rPr lang="ru-RU" sz="2400" b="1" dirty="0" err="1" smtClean="0">
                <a:latin typeface="Monotype Corsiva" pitchFamily="66" charset="0"/>
              </a:rPr>
              <a:t>благаю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Грудь </a:t>
            </a:r>
            <a:r>
              <a:rPr lang="ru-RU" sz="2400" b="1" dirty="0" err="1" smtClean="0">
                <a:latin typeface="Monotype Corsiva" pitchFamily="66" charset="0"/>
              </a:rPr>
              <a:t>облегчіте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err="1" smtClean="0">
                <a:latin typeface="Monotype Corsiva" pitchFamily="66" charset="0"/>
              </a:rPr>
              <a:t>Вість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принесіте</a:t>
            </a: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 З </a:t>
            </a:r>
            <a:r>
              <a:rPr lang="ru-RU" sz="2400" b="1" dirty="0" err="1" smtClean="0">
                <a:latin typeface="Monotype Corsiva" pitchFamily="66" charset="0"/>
              </a:rPr>
              <a:t>рідного</a:t>
            </a:r>
            <a:r>
              <a:rPr lang="ru-RU" sz="2400" b="1" dirty="0" smtClean="0">
                <a:latin typeface="Monotype Corsiva" pitchFamily="66" charset="0"/>
              </a:rPr>
              <a:t> краю.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Орленьку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сизий</a:t>
            </a:r>
            <a:r>
              <a:rPr lang="ru-RU" sz="2400" b="1" dirty="0" smtClean="0">
                <a:latin typeface="Monotype Corsiva" pitchFamily="66" charset="0"/>
              </a:rPr>
              <a:t>, Соколе </a:t>
            </a:r>
            <a:r>
              <a:rPr lang="ru-RU" sz="2400" b="1" dirty="0" err="1" smtClean="0">
                <a:latin typeface="Monotype Corsiva" pitchFamily="66" charset="0"/>
              </a:rPr>
              <a:t>бистрий</a:t>
            </a:r>
            <a:r>
              <a:rPr lang="ru-RU" sz="2400" b="1" dirty="0" smtClean="0">
                <a:latin typeface="Monotype Corsiva" pitchFamily="66" charset="0"/>
              </a:rPr>
              <a:t>,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Що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вік</a:t>
            </a:r>
            <a:r>
              <a:rPr lang="ru-RU" sz="2400" b="1" dirty="0" smtClean="0">
                <a:latin typeface="Monotype Corsiva" pitchFamily="66" charset="0"/>
              </a:rPr>
              <a:t> на </a:t>
            </a:r>
            <a:r>
              <a:rPr lang="ru-RU" sz="2400" b="1" dirty="0" err="1" smtClean="0">
                <a:latin typeface="Monotype Corsiva" pitchFamily="66" charset="0"/>
              </a:rPr>
              <a:t>волі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В </a:t>
            </a:r>
            <a:r>
              <a:rPr lang="ru-RU" sz="2400" b="1" dirty="0" err="1" smtClean="0">
                <a:latin typeface="Monotype Corsiva" pitchFamily="66" charset="0"/>
              </a:rPr>
              <a:t>завидній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долі</a:t>
            </a:r>
            <a:r>
              <a:rPr lang="ru-RU" sz="2400" b="1" dirty="0" smtClean="0">
                <a:latin typeface="Monotype Corsiva" pitchFamily="66" charset="0"/>
              </a:rPr>
              <a:t>,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 Вас я </a:t>
            </a:r>
            <a:r>
              <a:rPr lang="ru-RU" sz="2400" b="1" dirty="0" err="1" smtClean="0">
                <a:latin typeface="Monotype Corsiva" pitchFamily="66" charset="0"/>
              </a:rPr>
              <a:t>благаю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Грудь </a:t>
            </a:r>
            <a:r>
              <a:rPr lang="ru-RU" sz="2400" b="1" dirty="0" err="1" smtClean="0">
                <a:latin typeface="Monotype Corsiva" pitchFamily="66" charset="0"/>
              </a:rPr>
              <a:t>облегчіте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r>
              <a:rPr lang="ru-RU" sz="2400" b="1" dirty="0" err="1" smtClean="0">
                <a:latin typeface="Monotype Corsiva" pitchFamily="66" charset="0"/>
              </a:rPr>
              <a:t>Вість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принесіте</a:t>
            </a: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 З </a:t>
            </a:r>
            <a:r>
              <a:rPr lang="ru-RU" sz="2400" b="1" dirty="0" err="1" smtClean="0">
                <a:latin typeface="Monotype Corsiva" pitchFamily="66" charset="0"/>
              </a:rPr>
              <a:t>рідного</a:t>
            </a:r>
            <a:r>
              <a:rPr lang="ru-RU" sz="2400" b="1" dirty="0" smtClean="0">
                <a:latin typeface="Monotype Corsiva" pitchFamily="66" charset="0"/>
              </a:rPr>
              <a:t> краю. Тихий Дунаю, </a:t>
            </a:r>
            <a:r>
              <a:rPr lang="ru-RU" sz="2400" b="1" dirty="0" err="1" smtClean="0">
                <a:latin typeface="Monotype Corsiva" pitchFamily="66" charset="0"/>
              </a:rPr>
              <a:t>Зелений</a:t>
            </a:r>
            <a:r>
              <a:rPr lang="ru-RU" sz="2400" b="1" dirty="0" smtClean="0">
                <a:latin typeface="Monotype Corsiva" pitchFamily="66" charset="0"/>
              </a:rPr>
              <a:t> г</a:t>
            </a:r>
            <a:r>
              <a:rPr lang="en-US" sz="2400" b="1" dirty="0" smtClean="0">
                <a:latin typeface="Monotype Corsiva" pitchFamily="66" charset="0"/>
              </a:rPr>
              <a:t>a</a:t>
            </a:r>
            <a:r>
              <a:rPr lang="ru-RU" sz="2400" b="1" dirty="0" err="1" smtClean="0">
                <a:latin typeface="Monotype Corsiva" pitchFamily="66" charset="0"/>
              </a:rPr>
              <a:t>ю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err="1" smtClean="0">
                <a:latin typeface="Monotype Corsiva" pitchFamily="66" charset="0"/>
              </a:rPr>
              <a:t>Хвилі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кипучі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err="1" smtClean="0">
                <a:latin typeface="Monotype Corsiva" pitchFamily="66" charset="0"/>
              </a:rPr>
              <a:t>Вітри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могучі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Вас я </a:t>
            </a:r>
            <a:r>
              <a:rPr lang="ru-RU" sz="2400" b="1" dirty="0" err="1" smtClean="0">
                <a:latin typeface="Monotype Corsiva" pitchFamily="66" charset="0"/>
              </a:rPr>
              <a:t>благаю</a:t>
            </a:r>
            <a:r>
              <a:rPr lang="ru-RU" sz="2400" b="1" dirty="0" smtClean="0">
                <a:latin typeface="Monotype Corsiva" pitchFamily="66" charset="0"/>
              </a:rPr>
              <a:t>,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 Грудь </a:t>
            </a:r>
            <a:r>
              <a:rPr lang="ru-RU" sz="2400" b="1" dirty="0" err="1" smtClean="0">
                <a:latin typeface="Monotype Corsiva" pitchFamily="66" charset="0"/>
              </a:rPr>
              <a:t>облегчіте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r>
              <a:rPr lang="ru-RU" sz="2400" b="1" dirty="0" err="1" smtClean="0">
                <a:latin typeface="Monotype Corsiva" pitchFamily="66" charset="0"/>
              </a:rPr>
              <a:t>Вість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принесіте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З </a:t>
            </a:r>
            <a:r>
              <a:rPr lang="ru-RU" sz="2400" b="1" dirty="0" err="1" smtClean="0">
                <a:latin typeface="Monotype Corsiva" pitchFamily="66" charset="0"/>
              </a:rPr>
              <a:t>рідного</a:t>
            </a:r>
            <a:r>
              <a:rPr lang="ru-RU" sz="2400" b="1" dirty="0" smtClean="0">
                <a:latin typeface="Monotype Corsiva" pitchFamily="66" charset="0"/>
              </a:rPr>
              <a:t> краю</a:t>
            </a:r>
            <a:r>
              <a:rPr lang="ru-RU" sz="2400" b="1" dirty="0" smtClean="0"/>
              <a:t>.</a:t>
            </a:r>
            <a:endParaRPr lang="ru-RU" sz="2400" b="1" dirty="0">
              <a:latin typeface="Monotype Corsiva" pitchFamily="66" charset="0"/>
            </a:endParaRPr>
          </a:p>
        </p:txBody>
      </p:sp>
      <p:pic>
        <p:nvPicPr>
          <p:cNvPr id="3" name="Рисунок 2" descr="i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980728"/>
            <a:ext cx="3264363" cy="4320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d0bad0bdd0b8d0b3d0b8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4725144"/>
            <a:ext cx="2508027" cy="18448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opera_zaporozhec_za_dunam_-_1_duya_musyacyu_yasnij_romans_oksani MP3VEGA.CO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539552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845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4680520" cy="6120680"/>
          </a:xfrm>
        </p:spPr>
        <p:txBody>
          <a:bodyPr>
            <a:normAutofit/>
          </a:bodyPr>
          <a:lstStyle/>
          <a:p>
            <a:r>
              <a:rPr lang="ru-RU" sz="2000" b="1" u="sng" dirty="0" smtClean="0">
                <a:latin typeface="Monotype Corsiva" pitchFamily="66" charset="0"/>
              </a:rPr>
              <a:t>Михайло </a:t>
            </a:r>
            <a:r>
              <a:rPr lang="ru-RU" sz="2000" b="1" u="sng" dirty="0" err="1" smtClean="0">
                <a:latin typeface="Monotype Corsiva" pitchFamily="66" charset="0"/>
              </a:rPr>
              <a:t>Вербицький</a:t>
            </a:r>
            <a:r>
              <a:rPr lang="ru-RU" sz="2000" b="1" u="sng" dirty="0" smtClean="0">
                <a:latin typeface="Monotype Corsiva" pitchFamily="66" charset="0"/>
              </a:rPr>
              <a:t/>
            </a:r>
            <a:br>
              <a:rPr lang="ru-RU" sz="2000" b="1" u="sng" dirty="0" smtClean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smtClean="0">
                <a:latin typeface="Monotype Corsiva" pitchFamily="66" charset="0"/>
              </a:rPr>
              <a:t>(4 </a:t>
            </a:r>
            <a:r>
              <a:rPr lang="ru-RU" sz="2000" dirty="0" err="1" smtClean="0">
                <a:latin typeface="Monotype Corsiva" pitchFamily="66" charset="0"/>
              </a:rPr>
              <a:t>березня</a:t>
            </a:r>
            <a:r>
              <a:rPr lang="ru-RU" sz="2000" dirty="0" smtClean="0">
                <a:latin typeface="Monotype Corsiva" pitchFamily="66" charset="0"/>
              </a:rPr>
              <a:t> 1815 </a:t>
            </a:r>
            <a:r>
              <a:rPr lang="ru-RU" sz="2000" dirty="0" smtClean="0">
                <a:latin typeface="Monotype Corsiva" pitchFamily="66" charset="0"/>
              </a:rPr>
              <a:t> - 7.грудня1870 )</a:t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Його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життя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творчість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позначені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дивовижним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сплетінням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контрастів</a:t>
            </a:r>
            <a:r>
              <a:rPr lang="ru-RU" sz="2000" b="1" dirty="0" smtClean="0">
                <a:latin typeface="Monotype Corsiva" pitchFamily="66" charset="0"/>
              </a:rPr>
              <a:t>. </a:t>
            </a:r>
            <a:r>
              <a:rPr lang="ru-RU" sz="2000" b="1" dirty="0" err="1" smtClean="0">
                <a:latin typeface="Monotype Corsiva" pitchFamily="66" charset="0"/>
              </a:rPr>
              <a:t>Ізольоване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від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мистецького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світу</a:t>
            </a:r>
            <a:r>
              <a:rPr lang="ru-RU" sz="2000" b="1" dirty="0" smtClean="0">
                <a:latin typeface="Monotype Corsiva" pitchFamily="66" charset="0"/>
              </a:rPr>
              <a:t>, </a:t>
            </a:r>
            <a:r>
              <a:rPr lang="ru-RU" sz="2000" b="1" dirty="0" err="1" smtClean="0">
                <a:latin typeface="Monotype Corsiva" pitchFamily="66" charset="0"/>
              </a:rPr>
              <a:t>скромне</a:t>
            </a:r>
            <a:r>
              <a:rPr lang="ru-RU" sz="2000" b="1" dirty="0" smtClean="0">
                <a:latin typeface="Monotype Corsiva" pitchFamily="66" charset="0"/>
              </a:rPr>
              <a:t>, </a:t>
            </a:r>
            <a:r>
              <a:rPr lang="ru-RU" sz="2000" b="1" dirty="0" err="1" smtClean="0">
                <a:latin typeface="Monotype Corsiva" pitchFamily="66" charset="0"/>
              </a:rPr>
              <a:t>навіть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вбоге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існування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сільського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священика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несподівано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поєдналися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з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високою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результативністю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творчого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процесу</a:t>
            </a:r>
            <a:r>
              <a:rPr lang="ru-RU" sz="2000" b="1" dirty="0" smtClean="0">
                <a:latin typeface="Monotype Corsiva" pitchFamily="66" charset="0"/>
              </a:rPr>
              <a:t>.</a:t>
            </a:r>
            <a:br>
              <a:rPr lang="ru-RU" sz="2000" b="1" dirty="0" smtClean="0">
                <a:latin typeface="Monotype Corsiva" pitchFamily="66" charset="0"/>
              </a:rPr>
            </a:b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Більшість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його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творів</a:t>
            </a:r>
            <a:r>
              <a:rPr lang="ru-RU" sz="2000" b="1" dirty="0" smtClean="0">
                <a:latin typeface="Monotype Corsiva" pitchFamily="66" charset="0"/>
              </a:rPr>
              <a:t> — </a:t>
            </a:r>
            <a:r>
              <a:rPr lang="ru-RU" sz="2000" b="1" dirty="0" err="1" smtClean="0">
                <a:latin typeface="Monotype Corsiva" pitchFamily="66" charset="0"/>
              </a:rPr>
              <a:t>передусім</a:t>
            </a:r>
            <a:r>
              <a:rPr lang="ru-RU" sz="2000" b="1" dirty="0" smtClean="0">
                <a:latin typeface="Monotype Corsiva" pitchFamily="66" charset="0"/>
              </a:rPr>
              <a:t> "</a:t>
            </a:r>
            <a:r>
              <a:rPr lang="ru-RU" sz="2000" b="1" dirty="0" err="1" smtClean="0">
                <a:latin typeface="Monotype Corsiva" pitchFamily="66" charset="0"/>
              </a:rPr>
              <a:t>симфонії</a:t>
            </a:r>
            <a:r>
              <a:rPr lang="ru-RU" sz="2000" b="1" dirty="0" smtClean="0">
                <a:latin typeface="Monotype Corsiva" pitchFamily="66" charset="0"/>
              </a:rPr>
              <a:t>" </a:t>
            </a:r>
            <a:r>
              <a:rPr lang="ru-RU" sz="2000" b="1" dirty="0" err="1" smtClean="0">
                <a:latin typeface="Monotype Corsiva" pitchFamily="66" charset="0"/>
              </a:rPr>
              <a:t>і</a:t>
            </a:r>
            <a:r>
              <a:rPr lang="ru-RU" sz="2000" b="1" dirty="0" smtClean="0">
                <a:latin typeface="Monotype Corsiva" pitchFamily="66" charset="0"/>
              </a:rPr>
              <a:t> хори — </a:t>
            </a:r>
            <a:r>
              <a:rPr lang="ru-RU" sz="2000" b="1" dirty="0" err="1" smtClean="0">
                <a:latin typeface="Monotype Corsiva" pitchFamily="66" charset="0"/>
              </a:rPr>
              <a:t>це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справжні</a:t>
            </a:r>
            <a:r>
              <a:rPr lang="ru-RU" sz="2000" b="1" dirty="0" smtClean="0">
                <a:latin typeface="Monotype Corsiva" pitchFamily="66" charset="0"/>
              </a:rPr>
              <a:t> перлини </a:t>
            </a:r>
            <a:r>
              <a:rPr lang="ru-RU" sz="2000" b="1" dirty="0" err="1" smtClean="0">
                <a:latin typeface="Monotype Corsiva" pitchFamily="66" charset="0"/>
              </a:rPr>
              <a:t>української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музики</a:t>
            </a:r>
            <a:r>
              <a:rPr lang="ru-RU" sz="2000" b="1" dirty="0" smtClean="0">
                <a:latin typeface="Monotype Corsiva" pitchFamily="66" charset="0"/>
              </a:rPr>
              <a:t>, </a:t>
            </a:r>
            <a:r>
              <a:rPr lang="ru-RU" sz="2000" b="1" dirty="0" err="1" smtClean="0">
                <a:latin typeface="Monotype Corsiva" pitchFamily="66" charset="0"/>
              </a:rPr>
              <a:t>які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заслуговують</a:t>
            </a:r>
            <a:r>
              <a:rPr lang="ru-RU" sz="2000" b="1" dirty="0" smtClean="0">
                <a:latin typeface="Monotype Corsiva" pitchFamily="66" charset="0"/>
              </a:rPr>
              <a:t> на те, </a:t>
            </a:r>
            <a:r>
              <a:rPr lang="ru-RU" sz="2000" b="1" dirty="0" err="1" smtClean="0">
                <a:latin typeface="Monotype Corsiva" pitchFamily="66" charset="0"/>
              </a:rPr>
              <a:t>щоб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посісти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належне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місце</a:t>
            </a:r>
            <a:r>
              <a:rPr lang="ru-RU" sz="2000" b="1" dirty="0" smtClean="0">
                <a:latin typeface="Monotype Corsiva" pitchFamily="66" charset="0"/>
              </a:rPr>
              <a:t> у </a:t>
            </a:r>
            <a:r>
              <a:rPr lang="ru-RU" sz="2000" b="1" dirty="0" err="1" smtClean="0">
                <a:latin typeface="Monotype Corsiva" pitchFamily="66" charset="0"/>
              </a:rPr>
              <a:t>програмах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сучасних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концертів</a:t>
            </a:r>
            <a:r>
              <a:rPr lang="ru-RU" sz="2000" b="1" dirty="0" smtClean="0">
                <a:latin typeface="Monotype Corsiva" pitchFamily="66" charset="0"/>
              </a:rPr>
              <a:t>. </a:t>
            </a:r>
            <a:r>
              <a:rPr lang="ru-RU" sz="2000" b="1" dirty="0" smtClean="0">
                <a:latin typeface="Monotype Corsiva" pitchFamily="66" charset="0"/>
              </a:rPr>
              <a:t>За </a:t>
            </a:r>
            <a:r>
              <a:rPr lang="ru-RU" sz="2000" b="1" dirty="0" err="1" smtClean="0">
                <a:latin typeface="Monotype Corsiva" pitchFamily="66" charset="0"/>
              </a:rPr>
              <a:t>змістом</a:t>
            </a:r>
            <a:r>
              <a:rPr lang="ru-RU" sz="2000" b="1" dirty="0" smtClean="0">
                <a:latin typeface="Monotype Corsiva" pitchFamily="66" charset="0"/>
              </a:rPr>
              <a:t> хори </a:t>
            </a:r>
            <a:r>
              <a:rPr lang="ru-RU" sz="2000" b="1" dirty="0" err="1" smtClean="0">
                <a:latin typeface="Monotype Corsiva" pitchFamily="66" charset="0"/>
              </a:rPr>
              <a:t>Вербицького</a:t>
            </a:r>
            <a:r>
              <a:rPr lang="ru-RU" sz="2000" b="1" dirty="0" smtClean="0">
                <a:latin typeface="Monotype Corsiva" pitchFamily="66" charset="0"/>
              </a:rPr>
              <a:t> — </a:t>
            </a:r>
            <a:r>
              <a:rPr lang="ru-RU" sz="2000" b="1" dirty="0" err="1" smtClean="0">
                <a:latin typeface="Monotype Corsiva" pitchFamily="66" charset="0"/>
              </a:rPr>
              <a:t>це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або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патріотичні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пісні</a:t>
            </a:r>
            <a:r>
              <a:rPr lang="ru-RU" sz="2000" b="1" dirty="0" smtClean="0">
                <a:latin typeface="Monotype Corsiva" pitchFamily="66" charset="0"/>
              </a:rPr>
              <a:t>, </a:t>
            </a:r>
            <a:r>
              <a:rPr lang="ru-RU" sz="2000" b="1" dirty="0" err="1" smtClean="0">
                <a:latin typeface="Monotype Corsiva" pitchFamily="66" charset="0"/>
              </a:rPr>
              <a:t>або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невеликі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пейзажні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чи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ліричні</a:t>
            </a:r>
            <a:r>
              <a:rPr lang="ru-RU" sz="2000" b="1" dirty="0" smtClean="0">
                <a:latin typeface="Monotype Corsiva" pitchFamily="66" charset="0"/>
              </a:rPr>
              <a:t> зарисовки. </a:t>
            </a:r>
            <a:r>
              <a:rPr lang="ru-RU" sz="2000" b="1" dirty="0" err="1" smtClean="0">
                <a:latin typeface="Monotype Corsiva" pitchFamily="66" charset="0"/>
              </a:rPr>
              <a:t>Зразком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першого</a:t>
            </a:r>
            <a:r>
              <a:rPr lang="ru-RU" sz="2000" b="1" dirty="0" smtClean="0">
                <a:latin typeface="Monotype Corsiva" pitchFamily="66" charset="0"/>
              </a:rPr>
              <a:t> виду </a:t>
            </a:r>
            <a:r>
              <a:rPr lang="ru-RU" sz="2000" b="1" dirty="0" err="1" smtClean="0">
                <a:latin typeface="Monotype Corsiva" pitchFamily="66" charset="0"/>
              </a:rPr>
              <a:t>може</a:t>
            </a:r>
            <a:r>
              <a:rPr lang="ru-RU" sz="2000" b="1" dirty="0" smtClean="0">
                <a:latin typeface="Monotype Corsiva" pitchFamily="66" charset="0"/>
              </a:rPr>
              <a:t> бути хор "На погибель" </a:t>
            </a:r>
            <a:r>
              <a:rPr lang="ru-RU" sz="2000" b="1" u="sng" dirty="0" smtClean="0">
                <a:latin typeface="Monotype Corsiva" pitchFamily="66" charset="0"/>
              </a:rPr>
              <a:t/>
            </a:r>
            <a:br>
              <a:rPr lang="ru-RU" sz="2000" b="1" u="sng" dirty="0" smtClean="0">
                <a:latin typeface="Monotype Corsiva" pitchFamily="66" charset="0"/>
              </a:rPr>
            </a:br>
            <a:r>
              <a:rPr lang="ru-RU" sz="2000" b="1" u="sng" dirty="0" smtClean="0">
                <a:latin typeface="Monotype Corsiva" pitchFamily="66" charset="0"/>
              </a:rPr>
              <a:t> </a:t>
            </a:r>
            <a:r>
              <a:rPr lang="ru-RU" sz="2000" b="1" u="sng" dirty="0" err="1" smtClean="0">
                <a:latin typeface="Monotype Corsiva" pitchFamily="66" charset="0"/>
              </a:rPr>
              <a:t>Найвідоміши</a:t>
            </a:r>
            <a:r>
              <a:rPr lang="ru-RU" sz="2000" b="1" dirty="0" err="1" smtClean="0">
                <a:latin typeface="Monotype Corsiva" pitchFamily="66" charset="0"/>
              </a:rPr>
              <a:t>м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це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є</a:t>
            </a:r>
            <a:r>
              <a:rPr lang="ru-RU" sz="2000" b="1" dirty="0" smtClean="0">
                <a:latin typeface="Monotype Corsiva" pitchFamily="66" charset="0"/>
              </a:rPr>
              <a:t>  </a:t>
            </a:r>
            <a:r>
              <a:rPr lang="ru-RU" sz="2000" b="1" dirty="0" err="1" smtClean="0">
                <a:latin typeface="Monotype Corsiva" pitchFamily="66" charset="0"/>
              </a:rPr>
              <a:t>музика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smtClean="0">
                <a:latin typeface="Monotype Corsiva" pitchFamily="66" charset="0"/>
              </a:rPr>
              <a:t>до </a:t>
            </a:r>
            <a:r>
              <a:rPr lang="ru-RU" sz="2000" b="1" dirty="0" err="1" smtClean="0">
                <a:latin typeface="Monotype Corsiva" pitchFamily="66" charset="0"/>
              </a:rPr>
              <a:t>українського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національного</a:t>
            </a:r>
            <a:r>
              <a:rPr lang="ru-RU" sz="2000" b="1" dirty="0" smtClean="0">
                <a:latin typeface="Monotype Corsiva" pitchFamily="66" charset="0"/>
              </a:rPr>
              <a:t> гимну “</a:t>
            </a:r>
            <a:r>
              <a:rPr lang="ru-RU" sz="2000" b="1" dirty="0" err="1" smtClean="0">
                <a:latin typeface="Monotype Corsiva" pitchFamily="66" charset="0"/>
              </a:rPr>
              <a:t>Ще</a:t>
            </a:r>
            <a:r>
              <a:rPr lang="ru-RU" sz="2000" b="1" dirty="0" smtClean="0">
                <a:latin typeface="Monotype Corsiva" pitchFamily="66" charset="0"/>
              </a:rPr>
              <a:t> не </a:t>
            </a:r>
            <a:r>
              <a:rPr lang="ru-RU" sz="2000" b="1" dirty="0" err="1" smtClean="0">
                <a:latin typeface="Monotype Corsiva" pitchFamily="66" charset="0"/>
              </a:rPr>
              <a:t>вмерла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Україна</a:t>
            </a:r>
            <a:r>
              <a:rPr lang="ru-RU" sz="2000" b="1" dirty="0" smtClean="0">
                <a:latin typeface="Monotype Corsiva" pitchFamily="66" charset="0"/>
              </a:rPr>
              <a:t>”</a:t>
            </a:r>
            <a:endParaRPr lang="ru-RU" sz="2000" b="1" dirty="0">
              <a:latin typeface="Monotype Corsiva" pitchFamily="66" charset="0"/>
            </a:endParaRPr>
          </a:p>
        </p:txBody>
      </p:sp>
      <p:pic>
        <p:nvPicPr>
          <p:cNvPr id="3" name="Рисунок 2" descr="mm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620688"/>
            <a:ext cx="3810906" cy="5904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00px-Ulucz_Werbyckij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8208912" cy="5940660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692696"/>
            <a:ext cx="4176464" cy="5976664"/>
          </a:xfrm>
        </p:spPr>
        <p:txBody>
          <a:bodyPr>
            <a:noAutofit/>
          </a:bodyPr>
          <a:lstStyle/>
          <a:p>
            <a:pPr algn="ctr"/>
            <a:r>
              <a:rPr lang="ru-RU" sz="2800" b="1" i="1" u="sng" dirty="0" smtClean="0">
                <a:latin typeface="Monotype Corsiva" pitchFamily="66" charset="0"/>
              </a:rPr>
              <a:t>   </a:t>
            </a:r>
            <a:r>
              <a:rPr lang="ru-RU" sz="2800" b="1" i="1" u="sng" dirty="0" err="1" smtClean="0">
                <a:latin typeface="Monotype Corsiva" pitchFamily="66" charset="0"/>
              </a:rPr>
              <a:t>Калачевський</a:t>
            </a:r>
            <a:r>
              <a:rPr lang="ru-RU" sz="2800" b="1" i="1" u="sng" baseline="30000" dirty="0" smtClean="0">
                <a:latin typeface="Monotype Corsiva" pitchFamily="66" charset="0"/>
              </a:rPr>
              <a:t> </a:t>
            </a:r>
            <a:r>
              <a:rPr lang="ru-RU" sz="2800" b="1" i="1" u="sng" dirty="0" smtClean="0">
                <a:latin typeface="Monotype Corsiva" pitchFamily="66" charset="0"/>
              </a:rPr>
              <a:t> Михайло </a:t>
            </a:r>
            <a:br>
              <a:rPr lang="ru-RU" sz="2800" b="1" i="1" u="sng" dirty="0" smtClean="0">
                <a:latin typeface="Monotype Corsiva" pitchFamily="66" charset="0"/>
              </a:rPr>
            </a:br>
            <a:r>
              <a:rPr lang="ru-RU" sz="2800" b="1" i="1" u="sng" dirty="0" smtClean="0">
                <a:latin typeface="Monotype Corsiva" pitchFamily="66" charset="0"/>
              </a:rPr>
              <a:t>       </a:t>
            </a:r>
            <a:r>
              <a:rPr lang="ru-RU" sz="2800" b="1" i="1" u="sng" dirty="0" err="1" smtClean="0">
                <a:latin typeface="Monotype Corsiva" pitchFamily="66" charset="0"/>
              </a:rPr>
              <a:t>Миколайович</a:t>
            </a:r>
            <a:r>
              <a:rPr lang="ru-RU" sz="2800" b="1" i="1" u="sng" dirty="0" smtClean="0">
                <a:latin typeface="Monotype Corsiva" pitchFamily="66" charset="0"/>
              </a:rPr>
              <a:t> 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      (26 </a:t>
            </a:r>
            <a:r>
              <a:rPr lang="ru-RU" sz="2800" b="1" dirty="0" err="1" smtClean="0">
                <a:latin typeface="Monotype Corsiva" pitchFamily="66" charset="0"/>
              </a:rPr>
              <a:t>вересня</a:t>
            </a:r>
            <a:r>
              <a:rPr lang="ru-RU" sz="2800" b="1" dirty="0" smtClean="0">
                <a:latin typeface="Monotype Corsiva" pitchFamily="66" charset="0"/>
              </a:rPr>
              <a:t> 1851 - † 1907 )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err="1" smtClean="0">
                <a:latin typeface="Monotype Corsiva" pitchFamily="66" charset="0"/>
              </a:rPr>
              <a:t>Український</a:t>
            </a:r>
            <a:r>
              <a:rPr lang="ru-RU" sz="2800" b="1" dirty="0" smtClean="0">
                <a:latin typeface="Monotype Corsiva" pitchFamily="66" charset="0"/>
              </a:rPr>
              <a:t> композитор, </a:t>
            </a:r>
            <a:r>
              <a:rPr lang="ru-RU" sz="2800" b="1" dirty="0" err="1" smtClean="0">
                <a:latin typeface="Monotype Corsiva" pitchFamily="66" charset="0"/>
              </a:rPr>
              <a:t>піаніст</a:t>
            </a:r>
            <a:r>
              <a:rPr lang="ru-RU" sz="2800" b="1" dirty="0" smtClean="0">
                <a:latin typeface="Monotype Corsiva" pitchFamily="66" charset="0"/>
              </a:rPr>
              <a:t>, </a:t>
            </a:r>
            <a:r>
              <a:rPr lang="ru-RU" sz="2800" b="1" dirty="0" err="1" smtClean="0">
                <a:latin typeface="Monotype Corsiva" pitchFamily="66" charset="0"/>
              </a:rPr>
              <a:t>музично-громадський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діяч</a:t>
            </a:r>
            <a:r>
              <a:rPr lang="ru-RU" sz="2800" b="1" dirty="0" smtClean="0">
                <a:latin typeface="Monotype Corsiva" pitchFamily="66" charset="0"/>
              </a:rPr>
              <a:t> та юрист. Автор </a:t>
            </a:r>
            <a:r>
              <a:rPr lang="ru-RU" sz="2800" b="1" dirty="0" smtClean="0">
                <a:latin typeface="Monotype Corsiva" pitchFamily="66" charset="0"/>
              </a:rPr>
              <a:t>«</a:t>
            </a:r>
            <a:r>
              <a:rPr lang="ru-RU" sz="2800" b="1" dirty="0" err="1" smtClean="0">
                <a:latin typeface="Monotype Corsiva" pitchFamily="66" charset="0"/>
              </a:rPr>
              <a:t>Української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симфонії</a:t>
            </a:r>
            <a:r>
              <a:rPr lang="ru-RU" sz="2800" b="1" dirty="0" smtClean="0">
                <a:latin typeface="Monotype Corsiva" pitchFamily="66" charset="0"/>
              </a:rPr>
              <a:t>» (1876) 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в </a:t>
            </a:r>
            <a:r>
              <a:rPr lang="ru-RU" sz="2800" b="1" dirty="0" err="1" smtClean="0">
                <a:latin typeface="Monotype Corsiva" pitchFamily="66" charset="0"/>
              </a:rPr>
              <a:t>якій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використав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українські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народні</a:t>
            </a:r>
            <a:r>
              <a:rPr lang="ru-RU" sz="2800" b="1" dirty="0" smtClean="0">
                <a:latin typeface="Monotype Corsiva" pitchFamily="66" charset="0"/>
              </a:rPr>
              <a:t> теми, а </a:t>
            </a:r>
            <a:r>
              <a:rPr lang="ru-RU" sz="2800" b="1" dirty="0" err="1" smtClean="0">
                <a:latin typeface="Monotype Corsiva" pitchFamily="66" charset="0"/>
              </a:rPr>
              <a:t>також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Реквієму</a:t>
            </a:r>
            <a:r>
              <a:rPr lang="ru-RU" sz="2800" b="1" dirty="0" smtClean="0">
                <a:latin typeface="Monotype Corsiva" pitchFamily="66" charset="0"/>
              </a:rPr>
              <a:t>, 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Струнного </a:t>
            </a:r>
            <a:r>
              <a:rPr lang="ru-RU" sz="2800" b="1" dirty="0" smtClean="0">
                <a:latin typeface="Monotype Corsiva" pitchFamily="66" charset="0"/>
              </a:rPr>
              <a:t>квартету, ряду </a:t>
            </a:r>
            <a:r>
              <a:rPr lang="ru-RU" sz="2800" b="1" dirty="0" err="1" smtClean="0">
                <a:latin typeface="Monotype Corsiva" pitchFamily="66" charset="0"/>
              </a:rPr>
              <a:t>фортепіанних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п'єс</a:t>
            </a:r>
            <a:r>
              <a:rPr lang="ru-RU" sz="2800" b="1" dirty="0" smtClean="0">
                <a:latin typeface="Monotype Corsiva" pitchFamily="66" charset="0"/>
              </a:rPr>
              <a:t>, </a:t>
            </a:r>
            <a:r>
              <a:rPr lang="ru-RU" sz="2800" b="1" dirty="0" err="1" smtClean="0">
                <a:latin typeface="Monotype Corsiva" pitchFamily="66" charset="0"/>
              </a:rPr>
              <a:t>романсів</a:t>
            </a:r>
            <a:r>
              <a:rPr lang="ru-RU" sz="2800" b="1" dirty="0" smtClean="0">
                <a:latin typeface="Monotype Corsiva" pitchFamily="66" charset="0"/>
              </a:rPr>
              <a:t> та </a:t>
            </a:r>
            <a:r>
              <a:rPr lang="ru-RU" sz="2800" b="1" dirty="0" err="1" smtClean="0">
                <a:latin typeface="Monotype Corsiva" pitchFamily="66" charset="0"/>
              </a:rPr>
              <a:t>духовних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хорів</a:t>
            </a:r>
            <a:r>
              <a:rPr lang="ru-RU" sz="2800" b="1" dirty="0" smtClean="0">
                <a:latin typeface="Monotype Corsiva" pitchFamily="66" charset="0"/>
              </a:rPr>
              <a:t>.</a:t>
            </a:r>
            <a:endParaRPr lang="ru-RU" sz="2800" b="1" dirty="0">
              <a:latin typeface="Monotype Corsiva" pitchFamily="66" charset="0"/>
            </a:endParaRPr>
          </a:p>
        </p:txBody>
      </p:sp>
      <p:pic>
        <p:nvPicPr>
          <p:cNvPr id="3" name="Рисунок 2" descr="12364_2f1de7f3b135b9c1c38c046a49740bd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48680"/>
            <a:ext cx="4320480" cy="61118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800e18d-682b-4e35-993b-629926242c2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492896"/>
            <a:ext cx="4416491" cy="41044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448272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latin typeface="Monotype Corsiva" pitchFamily="66" charset="0"/>
              </a:rPr>
              <a:t>Калачевський</a:t>
            </a:r>
            <a:r>
              <a:rPr lang="ru-RU" sz="2800" b="1" dirty="0" smtClean="0">
                <a:latin typeface="Monotype Corsiva" pitchFamily="66" charset="0"/>
              </a:rPr>
              <a:t> "</a:t>
            </a:r>
            <a:r>
              <a:rPr lang="ru-RU" sz="2800" b="1" dirty="0" err="1" smtClean="0">
                <a:latin typeface="Monotype Corsiva" pitchFamily="66" charset="0"/>
              </a:rPr>
              <a:t>Українська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симфонія</a:t>
            </a:r>
            <a:r>
              <a:rPr lang="ru-RU" sz="2800" b="1" dirty="0" smtClean="0">
                <a:latin typeface="Monotype Corsiva" pitchFamily="66" charset="0"/>
              </a:rPr>
              <a:t>" - </a:t>
            </a:r>
            <a:r>
              <a:rPr lang="ru-RU" sz="2800" b="1" dirty="0" smtClean="0">
                <a:latin typeface="Monotype Corsiva" pitchFamily="66" charset="0"/>
              </a:rPr>
              <a:t>"</a:t>
            </a:r>
            <a:r>
              <a:rPr lang="ru-RU" sz="2800" b="1" dirty="0" err="1" smtClean="0">
                <a:latin typeface="Monotype Corsiva" pitchFamily="66" charset="0"/>
              </a:rPr>
              <a:t>Віють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вітри</a:t>
            </a:r>
            <a:r>
              <a:rPr lang="ru-RU" sz="2800" b="1" dirty="0" smtClean="0">
                <a:latin typeface="Monotype Corsiva" pitchFamily="66" charset="0"/>
              </a:rPr>
              <a:t>, </a:t>
            </a:r>
            <a:r>
              <a:rPr lang="ru-RU" sz="2800" b="1" dirty="0" err="1" smtClean="0">
                <a:latin typeface="Monotype Corsiva" pitchFamily="66" charset="0"/>
              </a:rPr>
              <a:t>віють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буйні</a:t>
            </a:r>
            <a:r>
              <a:rPr lang="ru-RU" sz="2800" b="1" dirty="0" smtClean="0">
                <a:latin typeface="Monotype Corsiva" pitchFamily="66" charset="0"/>
              </a:rPr>
              <a:t>"</a:t>
            </a:r>
            <a:endParaRPr lang="ru-RU" sz="2800" b="1" dirty="0">
              <a:latin typeface="Monotype Corsiva" pitchFamily="66" charset="0"/>
            </a:endParaRPr>
          </a:p>
        </p:txBody>
      </p:sp>
      <p:pic>
        <p:nvPicPr>
          <p:cNvPr id="4" name="Рисунок 3" descr="43448637_9cc0b45dd62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3359354"/>
            <a:ext cx="4992216" cy="33463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kalachevskij_ukrayanska_simfonuya_-_1ch_g_p_tema_pusnu_vuyut_vutri_vuyut_bujnu MP3VEGA.CO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539552" y="69269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68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24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6FB1B7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282</TotalTime>
  <Words>38</Words>
  <Application>Microsoft Office PowerPoint</Application>
  <PresentationFormat>Экран (4:3)</PresentationFormat>
  <Paragraphs>9</Paragraphs>
  <Slides>10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Найвідоміші  композитори 19ст</vt:lpstr>
      <vt:lpstr>Лисенко Микола Віталійович ( 10 березня 1842 -24 жовтня 1912)     На українському народному ґрунті М.Лисенко творить високохудожні композиції на шевченківську тематику, народні опери "Різдвяна ніч"  "Наталка Полтавка" і "Утоплена", оперу-сатиру "Енеїда", монументальну народну музичну драму "Тарас Бульба". Микола Віталійович Лисенко був одним з найкращих інтерпретаторів "Кобзаря" Т.Шевченка, на тексти якого написав понад 80 вокальних творів різних жанрів. Безцінною спадщиною великого композитора стали обробки фольклорно-пісенних зразків усної народної творчості. До найвідоміших творів Лисенка належать музика гімнів “Молитва за Україну”</vt:lpstr>
      <vt:lpstr>Молитва за Україну   Боже великий, єдиний,  Нам Україну храни,  Волі  і світу промінням  Ти її осіни.  Світлом науки і знання  Нас, дітей, просвіти,  В чистій любові до краю,  Ти нас, Боже, зрости.  Молимось, Боже єдиний,  Нам Україну храни,  Всі свої ласки-щедроти  Ти на люд наш зверни.  Дай йому волю, дай йому долю,  Дай доброго світу,  Щастя дай, Боже, народу   Многая, многая літа.</vt:lpstr>
      <vt:lpstr>Гулак-Артемовський Семен Степанович (16 лютого 1813р  -17 квітня 1873)     Український композитор, співак, драматичний артист, драматург.   Окреме місце у творчій спадщині Гулака-Артемовського посідають українські пісні, зокрема «Стоїть явір над водою» (присвячений Т.Шевченку), «Спать мені не хочеться», «Ой на горі та й женці жнуть»     Широку популярність Гулаку-Артемовському, як композиторові, принесла опера «Запорожець за Дунаєм» який став, власне, першим оперним твором, де яскраво описено  український характер.</vt:lpstr>
      <vt:lpstr>Місяцю ясний,  Зірки прекрасні,  Божії очі,  Ви в темні ночі,  Вас я благаю,  Грудь облегчіте,  Вість принесіте  З рідного краю.  Орленьку сизий, Соколе бистрий,  Що вік на волі  В завидній долі,  Вас я благаю,  Грудь облегчіте, Вість принесіте  З рідного краю. Тихий Дунаю, Зелений гaю,  Хвилі кипучі,  Вітри могучі,  Вас я благаю,  Грудь облегчіте, Вість принесіте  З рідного краю.</vt:lpstr>
      <vt:lpstr>Михайло Вербицький  (4 березня 1815  - 7.грудня1870 )   Його життя і творчість позначені дивовижним сплетінням контрастів. Ізольоване від мистецького світу, скромне, навіть вбоге існування сільського священика несподівано поєдналися з високою результативністю творчого процесу.  Більшість його творів — передусім "симфонії" і хори — це справжні перлини української музики, які заслуговують на те, щоб посісти належне місце у програмах сучасних концертів. За змістом хори Вербицького — це або патріотичні пісні, або невеликі пейзажні чи ліричні зарисовки. Зразком першого виду може бути хор "На погибель"   Найвідомішим це є  музика до українського національного гимну “Ще не вмерла Україна”</vt:lpstr>
      <vt:lpstr>Слайд 7</vt:lpstr>
      <vt:lpstr>   Калачевський  Михайло         Миколайович        (26 вересня 1851 - † 1907 ) Український композитор, піаніст, музично-громадський діяч та юрист. Автор «Української симфонії» (1876)  в якій використав українські народні теми, а також Реквієму,  Струнного квартету, ряду фортепіанних п'єс, романсів та духовних хорів.</vt:lpstr>
      <vt:lpstr>Калачевський "Українська симфонія" - "Віють вітри, віють буйні"</vt:lpstr>
      <vt:lpstr>Підготувала учениця 10 класу Стефанків Зоряна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Найвідоміші  композитори 19ст</dc:title>
  <dc:creator>Seven</dc:creator>
  <cp:lastModifiedBy>Seven</cp:lastModifiedBy>
  <cp:revision>31</cp:revision>
  <dcterms:created xsi:type="dcterms:W3CDTF">2014-02-01T13:58:46Z</dcterms:created>
  <dcterms:modified xsi:type="dcterms:W3CDTF">2014-02-03T19:16:39Z</dcterms:modified>
</cp:coreProperties>
</file>