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1" r:id="rId4"/>
    <p:sldId id="259" r:id="rId5"/>
    <p:sldId id="262" r:id="rId6"/>
    <p:sldId id="268" r:id="rId7"/>
    <p:sldId id="263" r:id="rId8"/>
    <p:sldId id="260" r:id="rId9"/>
    <p:sldId id="270" r:id="rId10"/>
    <p:sldId id="265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5F42ED-2131-4828-956B-919E4333BE97}">
          <p14:sldIdLst>
            <p14:sldId id="256"/>
            <p14:sldId id="257"/>
            <p14:sldId id="261"/>
            <p14:sldId id="259"/>
            <p14:sldId id="262"/>
            <p14:sldId id="268"/>
            <p14:sldId id="263"/>
            <p14:sldId id="260"/>
            <p14:sldId id="270"/>
            <p14:sldId id="265"/>
            <p14:sldId id="264"/>
            <p14:sldId id="266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B63DF1-0A25-49F4-9A4F-F68E9F521280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0F22F7-25BB-460E-AF86-8A7F5B6D02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6741368"/>
          </a:xfrm>
        </p:spPr>
        <p:txBody>
          <a:bodyPr>
            <a:noAutofit/>
          </a:bodyPr>
          <a:lstStyle/>
          <a:p>
            <a:r>
              <a:rPr lang="ru-RU" sz="7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ru-RU" sz="7200" b="1" dirty="0" err="1" smtClean="0">
                <a:latin typeface="Comic Sans MS" pitchFamily="66" charset="0"/>
              </a:rPr>
              <a:t>Осо</a:t>
            </a:r>
            <a:r>
              <a:rPr lang="uk-UA" sz="7200" b="1" dirty="0" err="1" smtClean="0">
                <a:latin typeface="Comic Sans MS" pitchFamily="66" charset="0"/>
              </a:rPr>
              <a:t>бливості</a:t>
            </a:r>
            <a:r>
              <a:rPr lang="uk-UA" sz="7200" b="1" dirty="0" smtClean="0">
                <a:latin typeface="Comic Sans MS" pitchFamily="66" charset="0"/>
              </a:rPr>
              <a:t> ведення воєнних дій з урахуванням норм МГП</a:t>
            </a:r>
            <a:endParaRPr lang="ru-RU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Конвенції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додаються</a:t>
            </a:r>
            <a:r>
              <a:rPr lang="ru-RU" dirty="0">
                <a:solidFill>
                  <a:srgbClr val="FF0000"/>
                </a:solidFill>
              </a:rPr>
              <a:t> три </a:t>
            </a:r>
            <a:r>
              <a:rPr lang="ru-RU" dirty="0" err="1" smtClean="0">
                <a:solidFill>
                  <a:srgbClr val="FF0000"/>
                </a:solidFill>
              </a:rPr>
              <a:t>Протоколи</a:t>
            </a:r>
            <a:r>
              <a:rPr lang="ru-RU" dirty="0" smtClean="0">
                <a:solidFill>
                  <a:srgbClr val="FF0000"/>
                </a:solidFill>
              </a:rPr>
              <a:t> у 1981 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00200"/>
            <a:ext cx="9145016" cy="5257800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Char char=""/>
            </a:pPr>
            <a:r>
              <a:rPr lang="ru-RU" dirty="0" smtClean="0"/>
              <a:t> Протокол про осколки,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(Протокол І)</a:t>
            </a:r>
          </a:p>
          <a:p>
            <a:pPr>
              <a:buFont typeface="Webdings" pitchFamily="18" charset="2"/>
              <a:buChar char=""/>
            </a:pPr>
            <a:r>
              <a:rPr lang="ru-RU" dirty="0" smtClean="0"/>
              <a:t>Протокол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, </a:t>
            </a:r>
            <a:r>
              <a:rPr lang="ru-RU" dirty="0" err="1" smtClean="0"/>
              <a:t>мін-пасток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(Протокол II)</a:t>
            </a:r>
          </a:p>
          <a:p>
            <a:pPr>
              <a:buFont typeface="Webdings" pitchFamily="18" charset="2"/>
              <a:buChar char=""/>
            </a:pPr>
            <a:r>
              <a:rPr lang="ru-RU" dirty="0"/>
              <a:t> 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 до Протоколу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мін</a:t>
            </a:r>
            <a:r>
              <a:rPr lang="ru-RU" dirty="0"/>
              <a:t>, </a:t>
            </a:r>
            <a:r>
              <a:rPr lang="ru-RU" dirty="0" err="1"/>
              <a:t>мін-пасток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Протокол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запальної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(</a:t>
            </a:r>
            <a:r>
              <a:rPr lang="ru-RU" dirty="0" err="1"/>
              <a:t>Протбкол</a:t>
            </a:r>
            <a:r>
              <a:rPr lang="ru-RU" dirty="0"/>
              <a:t> III).</a:t>
            </a:r>
          </a:p>
        </p:txBody>
      </p:sp>
    </p:spTree>
    <p:extLst>
      <p:ext uri="{BB962C8B-B14F-4D97-AF65-F5344CB8AC3E}">
        <p14:creationId xmlns:p14="http://schemas.microsoft.com/office/powerpoint/2010/main" val="5343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Відповідно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міжнародного</a:t>
            </a:r>
            <a:r>
              <a:rPr lang="ru-RU" dirty="0" smtClean="0">
                <a:solidFill>
                  <a:srgbClr val="FF0000"/>
                </a:solidFill>
              </a:rPr>
              <a:t> права </a:t>
            </a:r>
            <a:r>
              <a:rPr lang="ru-RU" dirty="0" err="1" smtClean="0">
                <a:solidFill>
                  <a:srgbClr val="FF0000"/>
                </a:solidFill>
              </a:rPr>
              <a:t>заборонені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також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методи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ведення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війни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990551"/>
          </a:xfrm>
        </p:spPr>
        <p:txBody>
          <a:bodyPr>
            <a:normAutofit fontScale="70000" lnSpcReduction="20000"/>
          </a:bodyPr>
          <a:lstStyle/>
          <a:p>
            <a:pPr lvl="0">
              <a:buFont typeface="Webdings" pitchFamily="18" charset="2"/>
              <a:buChar char="!"/>
            </a:pPr>
            <a:r>
              <a:rPr lang="ru-RU" sz="3400" dirty="0" err="1" smtClean="0"/>
              <a:t>зрадницьки</a:t>
            </a:r>
            <a:r>
              <a:rPr lang="ru-RU" sz="3400" dirty="0" smtClean="0"/>
              <a:t> </a:t>
            </a:r>
            <a:r>
              <a:rPr lang="ru-RU" sz="3400" dirty="0" err="1"/>
              <a:t>вбивати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ранити</a:t>
            </a:r>
            <a:r>
              <a:rPr lang="ru-RU" sz="3400" dirty="0"/>
              <a:t> </a:t>
            </a:r>
            <a:r>
              <a:rPr lang="ru-RU" sz="3400" dirty="0" err="1"/>
              <a:t>мирне</a:t>
            </a:r>
            <a:r>
              <a:rPr lang="ru-RU" sz="3400" dirty="0"/>
              <a:t> </a:t>
            </a:r>
            <a:r>
              <a:rPr lang="ru-RU" sz="3400" dirty="0" err="1"/>
              <a:t>населення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супротивника;</a:t>
            </a:r>
          </a:p>
          <a:p>
            <a:pPr lvl="0">
              <a:buFont typeface="Webdings" pitchFamily="18" charset="2"/>
              <a:buChar char="!"/>
            </a:pPr>
            <a:r>
              <a:rPr lang="ru-RU" sz="3400" dirty="0" err="1"/>
              <a:t>вбивати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ранити</a:t>
            </a:r>
            <a:r>
              <a:rPr lang="ru-RU" sz="3400" dirty="0"/>
              <a:t> супротивника,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здався</a:t>
            </a:r>
            <a:r>
              <a:rPr lang="ru-RU" sz="3400" dirty="0"/>
              <a:t> і </a:t>
            </a:r>
            <a:r>
              <a:rPr lang="ru-RU" sz="3400" dirty="0" err="1"/>
              <a:t>склав</a:t>
            </a:r>
            <a:r>
              <a:rPr lang="ru-RU" sz="3400" dirty="0"/>
              <a:t> </a:t>
            </a:r>
            <a:r>
              <a:rPr lang="ru-RU" sz="3400" dirty="0" err="1"/>
              <a:t>зброю</a:t>
            </a:r>
            <a:r>
              <a:rPr lang="ru-RU" sz="3400" dirty="0"/>
              <a:t>;</a:t>
            </a:r>
          </a:p>
          <a:p>
            <a:pPr lvl="0">
              <a:buFont typeface="Webdings" pitchFamily="18" charset="2"/>
              <a:buChar char="!"/>
            </a:pPr>
            <a:r>
              <a:rPr lang="ru-RU" sz="3400" dirty="0" err="1"/>
              <a:t>повідомляти</a:t>
            </a:r>
            <a:r>
              <a:rPr lang="ru-RU" sz="3400" dirty="0"/>
              <a:t> тому, </a:t>
            </a:r>
            <a:r>
              <a:rPr lang="ru-RU" sz="3400" dirty="0" err="1"/>
              <a:t>хто</a:t>
            </a:r>
            <a:r>
              <a:rPr lang="ru-RU" sz="3400" dirty="0"/>
              <a:t> </a:t>
            </a:r>
            <a:r>
              <a:rPr lang="ru-RU" sz="3400" dirty="0" err="1"/>
              <a:t>обороняється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у </a:t>
            </a:r>
            <a:r>
              <a:rPr lang="ru-RU" sz="3400" dirty="0" err="1"/>
              <a:t>разі</a:t>
            </a:r>
            <a:r>
              <a:rPr lang="ru-RU" sz="3400" dirty="0"/>
              <a:t> опору пощади </a:t>
            </a:r>
            <a:r>
              <a:rPr lang="ru-RU" sz="3400" dirty="0" err="1"/>
              <a:t>нікому</a:t>
            </a:r>
            <a:r>
              <a:rPr lang="ru-RU" sz="3400" dirty="0"/>
              <a:t> не буде</a:t>
            </a:r>
            <a:r>
              <a:rPr lang="ru-RU" sz="3400" dirty="0" smtClean="0"/>
              <a:t>;</a:t>
            </a:r>
            <a:endParaRPr lang="ru-RU" sz="3400" dirty="0"/>
          </a:p>
          <a:p>
            <a:pPr lvl="0">
              <a:buFont typeface="Webdings" pitchFamily="18" charset="2"/>
              <a:buChar char="!"/>
            </a:pPr>
            <a:r>
              <a:rPr lang="ru-RU" sz="3400" dirty="0" err="1"/>
              <a:t>примушувати</a:t>
            </a:r>
            <a:r>
              <a:rPr lang="ru-RU" sz="3400" dirty="0"/>
              <a:t> </a:t>
            </a:r>
            <a:r>
              <a:rPr lang="ru-RU" sz="3400" dirty="0" err="1"/>
              <a:t>громадян</a:t>
            </a:r>
            <a:r>
              <a:rPr lang="ru-RU" sz="3400" dirty="0"/>
              <a:t> </a:t>
            </a:r>
            <a:r>
              <a:rPr lang="ru-RU" sz="3400" dirty="0" err="1"/>
              <a:t>ворожої</a:t>
            </a:r>
            <a:r>
              <a:rPr lang="ru-RU" sz="3400" dirty="0"/>
              <a:t> </a:t>
            </a:r>
            <a:r>
              <a:rPr lang="ru-RU" sz="3400" dirty="0" err="1"/>
              <a:t>сторони</a:t>
            </a:r>
            <a:r>
              <a:rPr lang="ru-RU" sz="3400" dirty="0"/>
              <a:t> </a:t>
            </a:r>
            <a:r>
              <a:rPr lang="ru-RU" sz="3400" dirty="0" err="1"/>
              <a:t>брати</a:t>
            </a:r>
            <a:r>
              <a:rPr lang="ru-RU" sz="3400" dirty="0"/>
              <a:t> участь у </a:t>
            </a:r>
            <a:r>
              <a:rPr lang="ru-RU" sz="3400" dirty="0" err="1"/>
              <a:t>військових</a:t>
            </a:r>
            <a:r>
              <a:rPr lang="ru-RU" sz="3400" dirty="0"/>
              <a:t> </a:t>
            </a:r>
            <a:r>
              <a:rPr lang="ru-RU" sz="3400" dirty="0" err="1"/>
              <a:t>діях</a:t>
            </a:r>
            <a:r>
              <a:rPr lang="ru-RU" sz="3400" dirty="0"/>
              <a:t> </a:t>
            </a:r>
            <a:r>
              <a:rPr lang="ru-RU" sz="3400" dirty="0" err="1"/>
              <a:t>проти</a:t>
            </a:r>
            <a:r>
              <a:rPr lang="ru-RU" sz="3400" dirty="0"/>
              <a:t> </a:t>
            </a:r>
            <a:r>
              <a:rPr lang="ru-RU" sz="3400" dirty="0" err="1"/>
              <a:t>своєї</a:t>
            </a:r>
            <a:r>
              <a:rPr lang="ru-RU" sz="3400" dirty="0"/>
              <a:t> </a:t>
            </a:r>
            <a:r>
              <a:rPr lang="ru-RU" sz="3400" dirty="0" err="1"/>
              <a:t>держави</a:t>
            </a:r>
            <a:r>
              <a:rPr lang="ru-RU" sz="3400" dirty="0"/>
              <a:t>;</a:t>
            </a:r>
          </a:p>
          <a:p>
            <a:pPr lvl="0">
              <a:buFont typeface="Webdings" pitchFamily="18" charset="2"/>
              <a:buChar char="!"/>
            </a:pPr>
            <a:r>
              <a:rPr lang="ru-RU" sz="3400" dirty="0" smtClean="0"/>
              <a:t>атака</a:t>
            </a:r>
            <a:r>
              <a:rPr lang="ru-RU" sz="3400" dirty="0"/>
              <a:t>, </a:t>
            </a:r>
            <a:r>
              <a:rPr lang="ru-RU" sz="3400" dirty="0" err="1"/>
              <a:t>бомбардування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знищення</a:t>
            </a:r>
            <a:r>
              <a:rPr lang="ru-RU" sz="3400" dirty="0"/>
              <a:t> </a:t>
            </a:r>
            <a:r>
              <a:rPr lang="ru-RU" sz="3400" dirty="0" err="1"/>
              <a:t>санітарних</a:t>
            </a:r>
            <a:r>
              <a:rPr lang="ru-RU" sz="3400" dirty="0"/>
              <a:t> </a:t>
            </a:r>
            <a:r>
              <a:rPr lang="ru-RU" sz="3400" dirty="0" err="1"/>
              <a:t>установ</a:t>
            </a:r>
            <a:r>
              <a:rPr lang="ru-RU" sz="3400" dirty="0"/>
              <a:t>, </a:t>
            </a:r>
            <a:r>
              <a:rPr lang="ru-RU" sz="3400" dirty="0" err="1"/>
              <a:t>госпітальних</a:t>
            </a:r>
            <a:r>
              <a:rPr lang="ru-RU" sz="3400" dirty="0"/>
              <a:t> суден, </a:t>
            </a:r>
            <a:r>
              <a:rPr lang="ru-RU" sz="3400" dirty="0" err="1"/>
              <a:t>транспортів</a:t>
            </a:r>
            <a:r>
              <a:rPr lang="ru-RU" sz="3400" dirty="0"/>
              <a:t>, </a:t>
            </a:r>
            <a:r>
              <a:rPr lang="ru-RU" sz="3400" dirty="0" err="1"/>
              <a:t>літаків</a:t>
            </a:r>
            <a:r>
              <a:rPr lang="ru-RU" sz="3400" dirty="0"/>
              <a:t>, </a:t>
            </a:r>
            <a:r>
              <a:rPr lang="ru-RU" sz="3400" dirty="0" err="1"/>
              <a:t>санітарного</a:t>
            </a:r>
            <a:r>
              <a:rPr lang="ru-RU" sz="3400" dirty="0"/>
              <a:t> персоналу</a:t>
            </a:r>
            <a:r>
              <a:rPr lang="ru-RU" sz="3400" dirty="0" smtClean="0"/>
              <a:t>;</a:t>
            </a:r>
            <a:endParaRPr lang="ru-RU" sz="3400" dirty="0"/>
          </a:p>
          <a:p>
            <a:pPr lvl="0">
              <a:buFont typeface="Webdings" pitchFamily="18" charset="2"/>
              <a:buChar char="!"/>
            </a:pPr>
            <a:r>
              <a:rPr lang="ru-RU" sz="3400" dirty="0" err="1"/>
              <a:t>бомбардування</a:t>
            </a:r>
            <a:r>
              <a:rPr lang="ru-RU" sz="3400" dirty="0"/>
              <a:t> </a:t>
            </a:r>
            <a:r>
              <a:rPr lang="ru-RU" sz="3400" dirty="0" err="1"/>
              <a:t>незахищених</a:t>
            </a:r>
            <a:r>
              <a:rPr lang="ru-RU" sz="3400" dirty="0"/>
              <a:t> </a:t>
            </a:r>
            <a:r>
              <a:rPr lang="ru-RU" sz="3400" dirty="0" err="1"/>
              <a:t>міст</a:t>
            </a:r>
            <a:r>
              <a:rPr lang="ru-RU" sz="3400" dirty="0"/>
              <a:t>, </a:t>
            </a:r>
            <a:r>
              <a:rPr lang="ru-RU" sz="3400" dirty="0" err="1"/>
              <a:t>портів</a:t>
            </a:r>
            <a:r>
              <a:rPr lang="ru-RU" sz="3400" dirty="0"/>
              <a:t>, селищ, </a:t>
            </a:r>
            <a:r>
              <a:rPr lang="ru-RU" sz="3400" dirty="0" err="1"/>
              <a:t>жител</a:t>
            </a:r>
            <a:r>
              <a:rPr lang="ru-RU" sz="3400" dirty="0"/>
              <a:t>, </a:t>
            </a:r>
            <a:r>
              <a:rPr lang="ru-RU" sz="3400" dirty="0" err="1"/>
              <a:t>історичних</a:t>
            </a:r>
            <a:r>
              <a:rPr lang="ru-RU" sz="3400" dirty="0"/>
              <a:t> </a:t>
            </a:r>
            <a:r>
              <a:rPr lang="ru-RU" sz="3400" dirty="0" err="1"/>
              <a:t>пам'ятників</a:t>
            </a:r>
            <a:r>
              <a:rPr lang="ru-RU" sz="3400" dirty="0"/>
              <a:t>, </a:t>
            </a:r>
            <a:r>
              <a:rPr lang="ru-RU" sz="3400" dirty="0" err="1"/>
              <a:t>храмів</a:t>
            </a:r>
            <a:r>
              <a:rPr lang="ru-RU" sz="3400" dirty="0"/>
              <a:t>, </a:t>
            </a:r>
            <a:r>
              <a:rPr lang="ru-RU" sz="3400" dirty="0" err="1"/>
              <a:t>госпіталів</a:t>
            </a:r>
            <a:r>
              <a:rPr lang="ru-RU" sz="3400" dirty="0"/>
              <a:t>, не </a:t>
            </a:r>
            <a:r>
              <a:rPr lang="ru-RU" sz="3400" dirty="0" err="1"/>
              <a:t>використовуваних</a:t>
            </a:r>
            <a:r>
              <a:rPr lang="ru-RU" sz="3400" dirty="0"/>
              <a:t> у </a:t>
            </a:r>
            <a:r>
              <a:rPr lang="ru-RU" sz="3400" dirty="0" err="1"/>
              <a:t>воєнних</a:t>
            </a:r>
            <a:r>
              <a:rPr lang="ru-RU" sz="3400" dirty="0"/>
              <a:t> </a:t>
            </a:r>
            <a:r>
              <a:rPr lang="ru-RU" sz="3400" dirty="0" err="1"/>
              <a:t>цілях</a:t>
            </a:r>
            <a:r>
              <a:rPr lang="ru-RU" sz="3400" dirty="0"/>
              <a:t>;</a:t>
            </a:r>
          </a:p>
          <a:p>
            <a:pPr lvl="0">
              <a:buFont typeface="Webdings" pitchFamily="18" charset="2"/>
              <a:buChar char="!"/>
            </a:pPr>
            <a:r>
              <a:rPr lang="ru-RU" sz="3400" dirty="0" err="1"/>
              <a:t>знищення</a:t>
            </a:r>
            <a:r>
              <a:rPr lang="ru-RU" sz="3400" dirty="0"/>
              <a:t> </a:t>
            </a:r>
            <a:r>
              <a:rPr lang="ru-RU" sz="3400" dirty="0" err="1"/>
              <a:t>культурних</a:t>
            </a:r>
            <a:r>
              <a:rPr lang="ru-RU" sz="3400" dirty="0"/>
              <a:t> </a:t>
            </a:r>
            <a:r>
              <a:rPr lang="ru-RU" sz="3400" dirty="0" err="1"/>
              <a:t>цінностей</a:t>
            </a:r>
            <a:r>
              <a:rPr lang="ru-RU" sz="3400" dirty="0"/>
              <a:t>, </a:t>
            </a:r>
            <a:r>
              <a:rPr lang="ru-RU" sz="3400" dirty="0" err="1"/>
              <a:t>історичних</a:t>
            </a:r>
            <a:r>
              <a:rPr lang="ru-RU" sz="3400" dirty="0"/>
              <a:t> та </a:t>
            </a:r>
            <a:r>
              <a:rPr lang="ru-RU" sz="3400" dirty="0" err="1"/>
              <a:t>інших</a:t>
            </a:r>
            <a:r>
              <a:rPr lang="ru-RU" sz="3400" dirty="0"/>
              <a:t> </a:t>
            </a:r>
            <a:r>
              <a:rPr lang="ru-RU" sz="3400" dirty="0" err="1"/>
              <a:t>пам'ятників</a:t>
            </a:r>
            <a:r>
              <a:rPr lang="ru-RU" sz="3400" dirty="0"/>
              <a:t>, </a:t>
            </a:r>
            <a:r>
              <a:rPr lang="ru-RU" sz="3400" dirty="0" err="1"/>
              <a:t>місць</a:t>
            </a:r>
            <a:r>
              <a:rPr lang="ru-RU" sz="3400" dirty="0"/>
              <a:t> </a:t>
            </a:r>
            <a:r>
              <a:rPr lang="ru-RU" sz="3400" dirty="0" err="1"/>
              <a:t>відправлення</a:t>
            </a:r>
            <a:r>
              <a:rPr lang="ru-RU" sz="3400" dirty="0"/>
              <a:t> </a:t>
            </a:r>
            <a:r>
              <a:rPr lang="ru-RU" sz="3400" dirty="0" err="1"/>
              <a:t>культів</a:t>
            </a:r>
            <a:r>
              <a:rPr lang="ru-RU" sz="3400" dirty="0"/>
              <a:t>,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їхнє</a:t>
            </a:r>
            <a:r>
              <a:rPr lang="ru-RU" sz="3400" dirty="0"/>
              <a:t> </a:t>
            </a:r>
            <a:r>
              <a:rPr lang="ru-RU" sz="3400" dirty="0" err="1"/>
              <a:t>використання</a:t>
            </a:r>
            <a:r>
              <a:rPr lang="ru-RU" sz="3400" dirty="0"/>
              <a:t> для </a:t>
            </a:r>
            <a:r>
              <a:rPr lang="ru-RU" sz="3400" dirty="0" err="1"/>
              <a:t>забезпечення</a:t>
            </a:r>
            <a:r>
              <a:rPr lang="ru-RU" sz="3400" dirty="0"/>
              <a:t> </a:t>
            </a:r>
            <a:r>
              <a:rPr lang="ru-RU" sz="3400" dirty="0" err="1"/>
              <a:t>успіху</a:t>
            </a:r>
            <a:r>
              <a:rPr lang="ru-RU" sz="3400" dirty="0"/>
              <a:t> у </a:t>
            </a:r>
            <a:r>
              <a:rPr lang="ru-RU" sz="3400" dirty="0" err="1"/>
              <a:t>воєнних</a:t>
            </a:r>
            <a:r>
              <a:rPr lang="ru-RU" sz="3400" dirty="0"/>
              <a:t> </a:t>
            </a:r>
            <a:r>
              <a:rPr lang="ru-RU" sz="3400" dirty="0" err="1"/>
              <a:t>діях</a:t>
            </a:r>
            <a:r>
              <a:rPr lang="ru-RU" sz="3400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 поведінки учасника бойових дій</a:t>
            </a:r>
            <a:endParaRPr lang="ru-RU" sz="5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Бути </a:t>
            </a:r>
            <a:r>
              <a:rPr lang="ru-RU" dirty="0" err="1"/>
              <a:t>дисциплінованим</a:t>
            </a:r>
            <a:r>
              <a:rPr lang="ru-RU" dirty="0"/>
              <a:t>,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права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дискредитує</a:t>
            </a:r>
            <a:r>
              <a:rPr lang="ru-RU" dirty="0"/>
              <a:t> державу, </a:t>
            </a:r>
            <a:r>
              <a:rPr lang="ru-RU" dirty="0" err="1"/>
              <a:t>армію</a:t>
            </a:r>
            <a:r>
              <a:rPr lang="ru-RU" dirty="0"/>
              <a:t>, </a:t>
            </a:r>
            <a:r>
              <a:rPr lang="ru-RU" dirty="0" err="1"/>
              <a:t>військовослужбовців</a:t>
            </a:r>
            <a:r>
              <a:rPr lang="ru-RU" dirty="0"/>
              <a:t> і </a:t>
            </a:r>
            <a:r>
              <a:rPr lang="ru-RU" dirty="0" err="1"/>
              <a:t>зміцнює</a:t>
            </a:r>
            <a:r>
              <a:rPr lang="ru-RU" dirty="0"/>
              <a:t> </a:t>
            </a:r>
            <a:r>
              <a:rPr lang="ru-RU" dirty="0" smtClean="0"/>
              <a:t>противника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Вести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комбатантів</a:t>
            </a:r>
            <a:r>
              <a:rPr lang="ru-RU" dirty="0"/>
              <a:t> противника і </a:t>
            </a:r>
            <a:r>
              <a:rPr lang="ru-RU" dirty="0" err="1"/>
              <a:t>нападати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. 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 </a:t>
            </a:r>
            <a:r>
              <a:rPr lang="ru-RU" dirty="0" err="1"/>
              <a:t>спричиняти</a:t>
            </a:r>
            <a:r>
              <a:rPr lang="ru-RU" dirty="0"/>
              <a:t> </a:t>
            </a:r>
            <a:r>
              <a:rPr lang="ru-RU" dirty="0" err="1"/>
              <a:t>руйнувань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 </a:t>
            </a:r>
            <a:r>
              <a:rPr lang="ru-RU" dirty="0" err="1"/>
              <a:t>битися</a:t>
            </a:r>
            <a:r>
              <a:rPr lang="ru-RU" dirty="0"/>
              <a:t> з противником,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вибув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строю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 (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роззброїти</a:t>
            </a:r>
            <a:r>
              <a:rPr lang="ru-RU" dirty="0"/>
              <a:t> і </a:t>
            </a:r>
            <a:r>
              <a:rPr lang="ru-RU" dirty="0" err="1"/>
              <a:t>передати</a:t>
            </a:r>
            <a:r>
              <a:rPr lang="ru-RU" dirty="0"/>
              <a:t> по </a:t>
            </a:r>
            <a:r>
              <a:rPr lang="ru-RU" dirty="0" err="1"/>
              <a:t>команді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Підбирати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і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чиєму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вони </a:t>
            </a:r>
            <a:r>
              <a:rPr lang="ru-RU" dirty="0" err="1" smtClean="0"/>
              <a:t>воюють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95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6693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 </a:t>
            </a:r>
            <a:r>
              <a:rPr lang="ru-RU" dirty="0" err="1" smtClean="0"/>
              <a:t>Поводитися</a:t>
            </a:r>
            <a:r>
              <a:rPr lang="ru-RU" dirty="0" smtClean="0"/>
              <a:t> гуманно з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цивільними</a:t>
            </a:r>
            <a:r>
              <a:rPr lang="ru-RU" dirty="0" smtClean="0"/>
              <a:t> особами і </a:t>
            </a:r>
            <a:r>
              <a:rPr lang="ru-RU" dirty="0" err="1" smtClean="0"/>
              <a:t>захопленим</a:t>
            </a:r>
            <a:r>
              <a:rPr lang="ru-RU" dirty="0" smtClean="0"/>
              <a:t> противником. 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Забороняються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психічні</a:t>
            </a:r>
            <a:r>
              <a:rPr lang="ru-RU" dirty="0" smtClean="0"/>
              <a:t> </a:t>
            </a:r>
            <a:r>
              <a:rPr lang="ru-RU" dirty="0" err="1" smtClean="0"/>
              <a:t>тортури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 при </a:t>
            </a:r>
            <a:r>
              <a:rPr lang="ru-RU" dirty="0" err="1" smtClean="0"/>
              <a:t>допитах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взяття</a:t>
            </a:r>
            <a:r>
              <a:rPr lang="ru-RU" dirty="0" smtClean="0"/>
              <a:t> </a:t>
            </a:r>
            <a:r>
              <a:rPr lang="ru-RU" dirty="0" err="1" smtClean="0"/>
              <a:t>заручників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Утримування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помсти</a:t>
            </a:r>
            <a:endParaRPr lang="ru-RU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Ставитися</a:t>
            </a:r>
            <a:r>
              <a:rPr lang="ru-RU" dirty="0" smtClean="0"/>
              <a:t> з </a:t>
            </a:r>
            <a:r>
              <a:rPr lang="ru-RU" dirty="0" err="1" smtClean="0"/>
              <a:t>повагою</a:t>
            </a:r>
            <a:r>
              <a:rPr lang="ru-RU" dirty="0" smtClean="0"/>
              <a:t> до </a:t>
            </a:r>
            <a:r>
              <a:rPr lang="ru-RU" dirty="0" err="1" smtClean="0"/>
              <a:t>осіб</a:t>
            </a:r>
            <a:r>
              <a:rPr lang="ru-RU" dirty="0" smtClean="0"/>
              <a:t> і </a:t>
            </a:r>
            <a:r>
              <a:rPr lang="ru-RU" dirty="0" err="1" smtClean="0"/>
              <a:t>об’єктів</a:t>
            </a:r>
            <a:r>
              <a:rPr lang="ru-RU" dirty="0" smtClean="0"/>
              <a:t> з </a:t>
            </a:r>
            <a:r>
              <a:rPr lang="ru-RU" dirty="0" err="1" smtClean="0"/>
              <a:t>емблемою</a:t>
            </a:r>
            <a:r>
              <a:rPr lang="ru-RU" dirty="0" smtClean="0"/>
              <a:t> Червоного </a:t>
            </a:r>
            <a:r>
              <a:rPr lang="ru-RU" dirty="0" err="1" smtClean="0"/>
              <a:t>Хреста</a:t>
            </a:r>
            <a:r>
              <a:rPr lang="ru-RU" dirty="0" smtClean="0"/>
              <a:t>, Червоного </a:t>
            </a:r>
            <a:r>
              <a:rPr lang="ru-RU" dirty="0" err="1" smtClean="0"/>
              <a:t>Півмісяця</a:t>
            </a:r>
            <a:r>
              <a:rPr lang="ru-RU" dirty="0" smtClean="0"/>
              <a:t>, з </a:t>
            </a:r>
            <a:r>
              <a:rPr lang="ru-RU" dirty="0" err="1" smtClean="0"/>
              <a:t>білим</a:t>
            </a:r>
            <a:r>
              <a:rPr lang="ru-RU" dirty="0" smtClean="0"/>
              <a:t> прапором і з </a:t>
            </a:r>
            <a:r>
              <a:rPr lang="ru-RU" dirty="0" err="1" smtClean="0"/>
              <a:t>емблемами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. 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Ставитися</a:t>
            </a:r>
            <a:r>
              <a:rPr lang="ru-RU" dirty="0" smtClean="0"/>
              <a:t> з </a:t>
            </a:r>
            <a:r>
              <a:rPr lang="ru-RU" dirty="0" err="1" smtClean="0"/>
              <a:t>повагою</a:t>
            </a:r>
            <a:r>
              <a:rPr lang="ru-RU" dirty="0" smtClean="0"/>
              <a:t> до </a:t>
            </a:r>
            <a:r>
              <a:rPr lang="ru-RU" dirty="0" err="1" smtClean="0"/>
              <a:t>чужої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 </a:t>
            </a:r>
            <a:r>
              <a:rPr lang="ru-RU" dirty="0" err="1" smtClean="0"/>
              <a:t>Грабування</a:t>
            </a:r>
            <a:r>
              <a:rPr lang="ru-RU" dirty="0" smtClean="0"/>
              <a:t> </a:t>
            </a:r>
            <a:r>
              <a:rPr lang="ru-RU" dirty="0" err="1" smtClean="0"/>
              <a:t>забороняється</a:t>
            </a:r>
            <a:r>
              <a:rPr lang="ru-RU" dirty="0" smtClean="0"/>
              <a:t>. 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і </a:t>
            </a:r>
            <a:r>
              <a:rPr lang="ru-RU" dirty="0" err="1" smtClean="0"/>
              <a:t>перешкоджати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в </a:t>
            </a:r>
            <a:r>
              <a:rPr lang="ru-RU" dirty="0" err="1" smtClean="0"/>
              <a:t>порушенні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правил,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доповідати</a:t>
            </a:r>
            <a:r>
              <a:rPr lang="ru-RU" dirty="0" smtClean="0"/>
              <a:t> по </a:t>
            </a:r>
            <a:r>
              <a:rPr lang="ru-RU" dirty="0" err="1" smtClean="0"/>
              <a:t>команді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  <a:endParaRPr lang="ru-RU" sz="88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Г</a:t>
            </a:r>
            <a:r>
              <a:rPr lang="ru-RU" u="sng" dirty="0" smtClean="0"/>
              <a:t>оловна мета </a:t>
            </a:r>
            <a:r>
              <a:rPr lang="ru-RU" u="sng" dirty="0" err="1" smtClean="0"/>
              <a:t>міжнародного</a:t>
            </a:r>
            <a:r>
              <a:rPr lang="ru-RU" u="sng" dirty="0" smtClean="0"/>
              <a:t> </a:t>
            </a:r>
            <a:r>
              <a:rPr lang="ru-RU" u="sng" dirty="0" err="1" smtClean="0"/>
              <a:t>гуманітарного</a:t>
            </a:r>
            <a:r>
              <a:rPr lang="ru-RU" u="sng" dirty="0" smtClean="0"/>
              <a:t> права</a:t>
            </a:r>
            <a:r>
              <a:rPr lang="ru-RU" dirty="0" smtClean="0"/>
              <a:t>: </a:t>
            </a:r>
            <a:r>
              <a:rPr lang="ru-RU" u="sng" dirty="0" err="1" smtClean="0"/>
              <a:t>зменшити</a:t>
            </a:r>
            <a:r>
              <a:rPr lang="ru-RU" u="sng" dirty="0" smtClean="0"/>
              <a:t> </a:t>
            </a:r>
            <a:r>
              <a:rPr lang="ru-RU" u="sng" dirty="0" err="1"/>
              <a:t>страждання</a:t>
            </a:r>
            <a:r>
              <a:rPr lang="ru-RU" u="sng" dirty="0"/>
              <a:t>, </a:t>
            </a:r>
            <a:r>
              <a:rPr lang="ru-RU" u="sng" dirty="0" err="1"/>
              <a:t>пом'якшити</a:t>
            </a:r>
            <a:r>
              <a:rPr lang="ru-RU" u="sng" dirty="0"/>
              <a:t> </a:t>
            </a:r>
            <a:r>
              <a:rPr lang="ru-RU" u="sng" dirty="0" err="1"/>
              <a:t>жорстокість</a:t>
            </a:r>
            <a:r>
              <a:rPr lang="ru-RU" u="sng" dirty="0"/>
              <a:t>, </a:t>
            </a:r>
            <a:r>
              <a:rPr lang="ru-RU" u="sng" dirty="0" err="1"/>
              <a:t>які</a:t>
            </a:r>
            <a:r>
              <a:rPr lang="ru-RU" u="sng" dirty="0"/>
              <a:t> не </a:t>
            </a:r>
            <a:r>
              <a:rPr lang="ru-RU" u="sng" dirty="0" err="1"/>
              <a:t>викликані</a:t>
            </a:r>
            <a:r>
              <a:rPr lang="ru-RU" u="sng" dirty="0"/>
              <a:t> </a:t>
            </a:r>
            <a:r>
              <a:rPr lang="ru-RU" u="sng" dirty="0" err="1"/>
              <a:t>воєнною</a:t>
            </a:r>
            <a:r>
              <a:rPr lang="ru-RU" u="sng" dirty="0"/>
              <a:t> </a:t>
            </a:r>
            <a:r>
              <a:rPr lang="ru-RU" u="sng" dirty="0" err="1"/>
              <a:t>необхідністю</a:t>
            </a:r>
            <a:r>
              <a:rPr lang="ru-RU" u="sng" dirty="0"/>
              <a:t>, </a:t>
            </a:r>
            <a:r>
              <a:rPr lang="ru-RU" u="sng" dirty="0" err="1"/>
              <a:t>захистити</a:t>
            </a:r>
            <a:r>
              <a:rPr lang="ru-RU" u="sng" dirty="0"/>
              <a:t> права </a:t>
            </a:r>
            <a:r>
              <a:rPr lang="ru-RU" u="sng" dirty="0" err="1"/>
              <a:t>людини</a:t>
            </a:r>
            <a:r>
              <a:rPr lang="ru-RU" u="sng" dirty="0"/>
              <a:t> </a:t>
            </a:r>
            <a:r>
              <a:rPr lang="ru-RU" u="sng" dirty="0" err="1"/>
              <a:t>під</a:t>
            </a:r>
            <a:r>
              <a:rPr lang="ru-RU" u="sng" dirty="0"/>
              <a:t> час </a:t>
            </a:r>
            <a:r>
              <a:rPr lang="ru-RU" u="sng" dirty="0" err="1"/>
              <a:t>війни</a:t>
            </a:r>
            <a:r>
              <a:rPr lang="ru-RU" u="sng" dirty="0"/>
              <a:t>, </a:t>
            </a:r>
            <a:r>
              <a:rPr lang="ru-RU" u="sng" dirty="0" err="1"/>
              <a:t>зупинити</a:t>
            </a:r>
            <a:r>
              <a:rPr lang="ru-RU" u="sng" dirty="0"/>
              <a:t> </a:t>
            </a:r>
            <a:r>
              <a:rPr lang="ru-RU" u="sng" dirty="0" err="1"/>
              <a:t>намагання</a:t>
            </a:r>
            <a:r>
              <a:rPr lang="ru-RU" u="sng" dirty="0"/>
              <a:t> </a:t>
            </a:r>
            <a:r>
              <a:rPr lang="ru-RU" u="sng" dirty="0" err="1"/>
              <a:t>воюючих</a:t>
            </a:r>
            <a:r>
              <a:rPr lang="ru-RU" u="sng" dirty="0"/>
              <a:t> </a:t>
            </a:r>
            <a:r>
              <a:rPr lang="ru-RU" u="sng" dirty="0" err="1"/>
              <a:t>сторін</a:t>
            </a:r>
            <a:r>
              <a:rPr lang="ru-RU" u="sng" dirty="0"/>
              <a:t> будь-</a:t>
            </a:r>
            <a:r>
              <a:rPr lang="ru-RU" u="sng" dirty="0" err="1"/>
              <a:t>якими</a:t>
            </a:r>
            <a:r>
              <a:rPr lang="ru-RU" u="sng" dirty="0"/>
              <a:t> </a:t>
            </a:r>
            <a:r>
              <a:rPr lang="ru-RU" u="sng" dirty="0" err="1"/>
              <a:t>засобами</a:t>
            </a:r>
            <a:r>
              <a:rPr lang="ru-RU" u="sng" dirty="0"/>
              <a:t> </a:t>
            </a:r>
            <a:r>
              <a:rPr lang="ru-RU" u="sng" dirty="0" err="1"/>
              <a:t>досягти</a:t>
            </a:r>
            <a:r>
              <a:rPr lang="ru-RU" u="sng" dirty="0"/>
              <a:t> перемоги над </a:t>
            </a:r>
            <a:r>
              <a:rPr lang="ru-RU" u="sng" dirty="0" smtClean="0"/>
              <a:t>супротивником.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56263" cy="1054250"/>
          </a:xfrm>
        </p:spPr>
        <p:txBody>
          <a:bodyPr>
            <a:normAutofit/>
          </a:bodyPr>
          <a:lstStyle/>
          <a:p>
            <a:r>
              <a:rPr lang="uk-UA" sz="5400" u="sng" dirty="0" smtClean="0">
                <a:solidFill>
                  <a:schemeClr val="accent1"/>
                </a:solidFill>
                <a:latin typeface="Comic Sans MS" pitchFamily="66" charset="0"/>
              </a:rPr>
              <a:t>План уроку:</a:t>
            </a:r>
            <a:endParaRPr lang="ru-RU" sz="5400" u="sng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держави</a:t>
            </a:r>
            <a:r>
              <a:rPr lang="ru-RU" dirty="0" smtClean="0"/>
              <a:t> та </a:t>
            </a:r>
            <a:r>
              <a:rPr lang="ru-RU" dirty="0" err="1" smtClean="0"/>
              <a:t>правовий</a:t>
            </a:r>
            <a:r>
              <a:rPr lang="ru-RU" dirty="0" smtClean="0"/>
              <a:t> статус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і </a:t>
            </a:r>
            <a:r>
              <a:rPr lang="ru-RU" dirty="0" err="1" smtClean="0"/>
              <a:t>миротворчих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 </a:t>
            </a:r>
            <a:r>
              <a:rPr lang="ru-RU" dirty="0" err="1"/>
              <a:t>Заборонені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Врахування</a:t>
            </a:r>
            <a:r>
              <a:rPr lang="ru-RU" dirty="0"/>
              <a:t> норм МГП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smtClean="0"/>
              <a:t>бою та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бойовго</a:t>
            </a:r>
            <a:r>
              <a:rPr lang="ru-RU" dirty="0" smtClean="0"/>
              <a:t> </a:t>
            </a:r>
            <a:r>
              <a:rPr lang="ru-RU" dirty="0" err="1" smtClean="0"/>
              <a:t>забеспечення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Статистика </a:t>
            </a:r>
            <a:r>
              <a:rPr lang="ru-RU" sz="4000" dirty="0" err="1"/>
              <a:t>Міжнародного</a:t>
            </a:r>
            <a:r>
              <a:rPr lang="ru-RU" sz="4000" dirty="0"/>
              <a:t> </a:t>
            </a:r>
            <a:r>
              <a:rPr lang="ru-RU" sz="4000" dirty="0" err="1"/>
              <a:t>Комітету</a:t>
            </a:r>
            <a:r>
              <a:rPr lang="ru-RU" sz="4000" dirty="0"/>
              <a:t> Червоного </a:t>
            </a:r>
            <a:r>
              <a:rPr lang="ru-RU" sz="4000" dirty="0" err="1"/>
              <a:t>Хреста</a:t>
            </a:r>
            <a:r>
              <a:rPr lang="ru-RU" sz="4000" dirty="0"/>
              <a:t> </a:t>
            </a:r>
            <a:r>
              <a:rPr lang="ru-RU" sz="4000" dirty="0" err="1"/>
              <a:t>свідчить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за </a:t>
            </a:r>
            <a:r>
              <a:rPr lang="ru-RU" sz="4000" dirty="0" err="1"/>
              <a:t>останні</a:t>
            </a:r>
            <a:r>
              <a:rPr lang="ru-RU" sz="4000" dirty="0"/>
              <a:t> 5.000 </a:t>
            </a:r>
            <a:r>
              <a:rPr lang="ru-RU" sz="4000" dirty="0" err="1"/>
              <a:t>років</a:t>
            </a:r>
            <a:r>
              <a:rPr lang="ru-RU" sz="4000" dirty="0"/>
              <a:t> на </a:t>
            </a:r>
            <a:r>
              <a:rPr lang="ru-RU" sz="4000" dirty="0" err="1"/>
              <a:t>Землі</a:t>
            </a:r>
            <a:r>
              <a:rPr lang="ru-RU" sz="4000" dirty="0"/>
              <a:t> </a:t>
            </a:r>
            <a:r>
              <a:rPr lang="ru-RU" sz="4000" dirty="0" err="1"/>
              <a:t>було</a:t>
            </a:r>
            <a:r>
              <a:rPr lang="ru-RU" sz="4000" dirty="0"/>
              <a:t> </a:t>
            </a:r>
            <a:r>
              <a:rPr lang="ru-RU" sz="4000" dirty="0" err="1"/>
              <a:t>близько</a:t>
            </a:r>
            <a:r>
              <a:rPr lang="ru-RU" sz="4000" dirty="0"/>
              <a:t> 14.000 </a:t>
            </a:r>
            <a:r>
              <a:rPr lang="ru-RU" sz="4000" dirty="0" err="1"/>
              <a:t>війн</a:t>
            </a:r>
            <a:r>
              <a:rPr lang="ru-RU" sz="4000" dirty="0"/>
              <a:t>, у </a:t>
            </a:r>
            <a:r>
              <a:rPr lang="ru-RU" sz="4000" dirty="0" err="1"/>
              <a:t>яких</a:t>
            </a:r>
            <a:r>
              <a:rPr lang="ru-RU" sz="4000" dirty="0"/>
              <a:t> </a:t>
            </a:r>
            <a:r>
              <a:rPr lang="ru-RU" sz="4000" dirty="0" err="1"/>
              <a:t>загинуло</a:t>
            </a:r>
            <a:r>
              <a:rPr lang="ru-RU" sz="4000" dirty="0"/>
              <a:t> </a:t>
            </a:r>
            <a:r>
              <a:rPr lang="ru-RU" sz="4000" dirty="0" err="1"/>
              <a:t>приблизно</a:t>
            </a:r>
            <a:r>
              <a:rPr lang="ru-RU" sz="4000" dirty="0"/>
              <a:t> 5 млрд. людей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AutoShape 2" descr="http://www.dipsm.org.ua/files/2012/09/vo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369668" cy="303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>
                <a:latin typeface="Comic Sans MS" pitchFamily="66" charset="0"/>
              </a:rPr>
              <a:t>"</a:t>
            </a:r>
            <a:r>
              <a:rPr lang="ru-RU" sz="4800" dirty="0" err="1">
                <a:latin typeface="Comic Sans MS" pitchFamily="66" charset="0"/>
              </a:rPr>
              <a:t>Основне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завдання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міжнародного</a:t>
            </a:r>
            <a:r>
              <a:rPr lang="ru-RU" sz="4800" dirty="0">
                <a:latin typeface="Comic Sans MS" pitchFamily="66" charset="0"/>
              </a:rPr>
              <a:t> права, - </a:t>
            </a:r>
            <a:r>
              <a:rPr lang="ru-RU" sz="4800" dirty="0" err="1">
                <a:latin typeface="Comic Sans MS" pitchFamily="66" charset="0"/>
              </a:rPr>
              <a:t>відмічав</a:t>
            </a:r>
            <a:r>
              <a:rPr lang="ru-RU" sz="4800" dirty="0">
                <a:latin typeface="Comic Sans MS" pitchFamily="66" charset="0"/>
              </a:rPr>
              <a:t> Ш. </a:t>
            </a:r>
            <a:r>
              <a:rPr lang="ru-RU" sz="4800" dirty="0" err="1">
                <a:latin typeface="Comic Sans MS" pitchFamily="66" charset="0"/>
              </a:rPr>
              <a:t>Монтеск'є</a:t>
            </a:r>
            <a:r>
              <a:rPr lang="ru-RU" sz="4800" dirty="0">
                <a:latin typeface="Comic Sans MS" pitchFamily="66" charset="0"/>
              </a:rPr>
              <a:t>,- </a:t>
            </a:r>
            <a:r>
              <a:rPr lang="ru-RU" sz="4800" dirty="0" err="1">
                <a:latin typeface="Comic Sans MS" pitchFamily="66" charset="0"/>
              </a:rPr>
              <a:t>звичайно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полягає</a:t>
            </a:r>
            <a:r>
              <a:rPr lang="ru-RU" sz="4800" dirty="0">
                <a:latin typeface="Comic Sans MS" pitchFamily="66" charset="0"/>
              </a:rPr>
              <a:t> в тому, </a:t>
            </a:r>
            <a:r>
              <a:rPr lang="ru-RU" sz="4800" dirty="0" err="1">
                <a:latin typeface="Comic Sans MS" pitchFamily="66" charset="0"/>
              </a:rPr>
              <a:t>що</a:t>
            </a:r>
            <a:r>
              <a:rPr lang="ru-RU" sz="4800" dirty="0">
                <a:latin typeface="Comic Sans MS" pitchFamily="66" charset="0"/>
              </a:rPr>
              <a:t> народи </a:t>
            </a:r>
            <a:r>
              <a:rPr lang="ru-RU" sz="4800" dirty="0" err="1">
                <a:latin typeface="Comic Sans MS" pitchFamily="66" charset="0"/>
              </a:rPr>
              <a:t>повинні</a:t>
            </a:r>
            <a:r>
              <a:rPr lang="ru-RU" sz="4800" dirty="0">
                <a:latin typeface="Comic Sans MS" pitchFamily="66" charset="0"/>
              </a:rPr>
              <a:t> в </a:t>
            </a:r>
            <a:r>
              <a:rPr lang="ru-RU" sz="4800" dirty="0" err="1">
                <a:latin typeface="Comic Sans MS" pitchFamily="66" charset="0"/>
              </a:rPr>
              <a:t>мирний</a:t>
            </a:r>
            <a:r>
              <a:rPr lang="ru-RU" sz="4800" dirty="0">
                <a:latin typeface="Comic Sans MS" pitchFamily="66" charset="0"/>
              </a:rPr>
              <a:t> час </a:t>
            </a:r>
            <a:r>
              <a:rPr lang="ru-RU" sz="4800" dirty="0" err="1">
                <a:latin typeface="Comic Sans MS" pitchFamily="66" charset="0"/>
              </a:rPr>
              <a:t>робити</a:t>
            </a:r>
            <a:r>
              <a:rPr lang="ru-RU" sz="4800" dirty="0">
                <a:latin typeface="Comic Sans MS" pitchFamily="66" charset="0"/>
              </a:rPr>
              <a:t> по </a:t>
            </a:r>
            <a:r>
              <a:rPr lang="ru-RU" sz="4800" dirty="0" err="1">
                <a:latin typeface="Comic Sans MS" pitchFamily="66" charset="0"/>
              </a:rPr>
              <a:t>можливості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більше</a:t>
            </a:r>
            <a:r>
              <a:rPr lang="ru-RU" sz="4800" dirty="0">
                <a:latin typeface="Comic Sans MS" pitchFamily="66" charset="0"/>
              </a:rPr>
              <a:t> добра, а </a:t>
            </a:r>
            <a:r>
              <a:rPr lang="ru-RU" sz="4800" dirty="0" err="1">
                <a:latin typeface="Comic Sans MS" pitchFamily="66" charset="0"/>
              </a:rPr>
              <a:t>під</a:t>
            </a:r>
            <a:r>
              <a:rPr lang="ru-RU" sz="4800" dirty="0">
                <a:latin typeface="Comic Sans MS" pitchFamily="66" charset="0"/>
              </a:rPr>
              <a:t> час </a:t>
            </a:r>
            <a:r>
              <a:rPr lang="ru-RU" sz="4800" dirty="0" err="1">
                <a:latin typeface="Comic Sans MS" pitchFamily="66" charset="0"/>
              </a:rPr>
              <a:t>війни</a:t>
            </a:r>
            <a:r>
              <a:rPr lang="ru-RU" sz="4800" dirty="0">
                <a:latin typeface="Comic Sans MS" pitchFamily="66" charset="0"/>
              </a:rPr>
              <a:t> по </a:t>
            </a:r>
            <a:r>
              <a:rPr lang="ru-RU" sz="4800" dirty="0" err="1">
                <a:latin typeface="Comic Sans MS" pitchFamily="66" charset="0"/>
              </a:rPr>
              <a:t>можливості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менше</a:t>
            </a:r>
            <a:r>
              <a:rPr lang="ru-RU" sz="4800" dirty="0">
                <a:latin typeface="Comic Sans MS" pitchFamily="66" charset="0"/>
              </a:rPr>
              <a:t> зла" .</a:t>
            </a:r>
          </a:p>
        </p:txBody>
      </p:sp>
    </p:spTree>
    <p:extLst>
      <p:ext uri="{BB962C8B-B14F-4D97-AF65-F5344CB8AC3E}">
        <p14:creationId xmlns:p14="http://schemas.microsoft.com/office/powerpoint/2010/main" val="41771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505056" cy="130100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Хто</a:t>
            </a:r>
            <a:r>
              <a:rPr lang="ru-RU" dirty="0" smtClean="0">
                <a:solidFill>
                  <a:srgbClr val="FF0000"/>
                </a:solidFill>
              </a:rPr>
              <a:t> ж </a:t>
            </a:r>
            <a:r>
              <a:rPr lang="ru-RU" dirty="0" err="1" smtClean="0">
                <a:solidFill>
                  <a:srgbClr val="FF0000"/>
                </a:solidFill>
              </a:rPr>
              <a:t>приймає</a:t>
            </a:r>
            <a:r>
              <a:rPr lang="ru-RU" dirty="0" smtClean="0">
                <a:solidFill>
                  <a:srgbClr val="FF0000"/>
                </a:solidFill>
              </a:rPr>
              <a:t> участь у </a:t>
            </a:r>
            <a:r>
              <a:rPr lang="ru-RU" dirty="0" err="1" smtClean="0">
                <a:solidFill>
                  <a:srgbClr val="FF0000"/>
                </a:solidFill>
              </a:rPr>
              <a:t>військових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конфліктах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відповідно</a:t>
            </a:r>
            <a:r>
              <a:rPr lang="ru-RU" dirty="0" smtClean="0">
                <a:solidFill>
                  <a:srgbClr val="FF0000"/>
                </a:solidFill>
              </a:rPr>
              <a:t> норм МГП?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48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Додатковий</a:t>
            </a:r>
            <a:r>
              <a:rPr lang="ru-RU" dirty="0"/>
              <a:t> протокол до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:</a:t>
            </a:r>
            <a:r>
              <a:rPr lang="ru-RU" b="1" dirty="0"/>
              <a:t> </a:t>
            </a:r>
            <a:r>
              <a:rPr lang="ru-RU" b="1" dirty="0" err="1"/>
              <a:t>Збройні</a:t>
            </a:r>
            <a:r>
              <a:rPr lang="ru-RU" b="1" dirty="0"/>
              <a:t> </a:t>
            </a:r>
            <a:r>
              <a:rPr lang="ru-RU" b="1" dirty="0" err="1"/>
              <a:t>сили</a:t>
            </a:r>
            <a:r>
              <a:rPr lang="ru-RU" b="1" dirty="0"/>
              <a:t>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> </a:t>
            </a:r>
            <a:r>
              <a:rPr lang="ru-RU" b="1" dirty="0" err="1"/>
              <a:t>збройного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 </a:t>
            </a:r>
            <a:r>
              <a:rPr lang="ru-RU" b="1" dirty="0" err="1"/>
              <a:t>складаються</a:t>
            </a:r>
            <a:r>
              <a:rPr lang="ru-RU" b="1" dirty="0"/>
              <a:t> з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організованих</a:t>
            </a:r>
            <a:r>
              <a:rPr lang="ru-RU" b="1" dirty="0"/>
              <a:t> </a:t>
            </a:r>
            <a:r>
              <a:rPr lang="ru-RU" b="1" dirty="0" err="1"/>
              <a:t>частин</a:t>
            </a:r>
            <a:r>
              <a:rPr lang="ru-RU" b="1" dirty="0"/>
              <a:t> </a:t>
            </a:r>
            <a:r>
              <a:rPr lang="ru-RU" b="1" dirty="0" err="1"/>
              <a:t>збройних</a:t>
            </a:r>
            <a:r>
              <a:rPr lang="ru-RU" b="1" dirty="0"/>
              <a:t> сил, </a:t>
            </a:r>
            <a:r>
              <a:rPr lang="ru-RU" b="1" dirty="0" err="1"/>
              <a:t>груп</a:t>
            </a:r>
            <a:r>
              <a:rPr lang="ru-RU" b="1" dirty="0"/>
              <a:t> та </a:t>
            </a:r>
            <a:r>
              <a:rPr lang="ru-RU" b="1" dirty="0" err="1"/>
              <a:t>підрозділів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командуванням</a:t>
            </a:r>
            <a:r>
              <a:rPr lang="ru-RU" b="1" dirty="0"/>
              <a:t> особи, </a:t>
            </a:r>
            <a:r>
              <a:rPr lang="ru-RU" b="1" dirty="0" err="1"/>
              <a:t>відповідальною</a:t>
            </a:r>
            <a:r>
              <a:rPr lang="ru-RU" b="1" dirty="0"/>
              <a:t> перед </a:t>
            </a:r>
            <a:r>
              <a:rPr lang="ru-RU" b="1" dirty="0" err="1"/>
              <a:t>цією</a:t>
            </a:r>
            <a:r>
              <a:rPr lang="ru-RU" b="1" dirty="0"/>
              <a:t> стороною за </a:t>
            </a:r>
            <a:r>
              <a:rPr lang="ru-RU" b="1" dirty="0" err="1"/>
              <a:t>поведінку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підлеглих</a:t>
            </a:r>
            <a:r>
              <a:rPr lang="ru-RU" b="1" dirty="0"/>
              <a:t>, </a:t>
            </a:r>
            <a:r>
              <a:rPr lang="ru-RU" b="1" dirty="0" err="1"/>
              <a:t>навіть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сторона представлена </a:t>
            </a:r>
            <a:r>
              <a:rPr lang="ru-RU" b="1" dirty="0" err="1"/>
              <a:t>владою</a:t>
            </a:r>
            <a:r>
              <a:rPr lang="ru-RU" b="1" dirty="0"/>
              <a:t>, не </a:t>
            </a:r>
            <a:r>
              <a:rPr lang="ru-RU" b="1" dirty="0" err="1"/>
              <a:t>признаною</a:t>
            </a:r>
            <a:r>
              <a:rPr lang="ru-RU" b="1" dirty="0"/>
              <a:t> </a:t>
            </a:r>
            <a:r>
              <a:rPr lang="ru-RU" b="1" dirty="0" err="1"/>
              <a:t>протилежною</a:t>
            </a:r>
            <a:r>
              <a:rPr lang="ru-RU" b="1" dirty="0"/>
              <a:t> стороною.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8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949" y="176777"/>
            <a:ext cx="9394949" cy="634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01622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Щодо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поведінки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військовополоненими</a:t>
            </a:r>
            <a:r>
              <a:rPr lang="ru-RU" dirty="0">
                <a:solidFill>
                  <a:srgbClr val="FF0000"/>
                </a:solidFill>
              </a:rPr>
              <a:t>, то </a:t>
            </a:r>
            <a:r>
              <a:rPr lang="ru-RU" dirty="0" err="1">
                <a:solidFill>
                  <a:srgbClr val="FF0000"/>
                </a:solidFill>
              </a:rPr>
              <a:t>Конвенція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вимагає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усіма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військовополоненими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поводитися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однаково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ebdings" pitchFamily="18" charset="2"/>
              <a:buChar char=""/>
            </a:pPr>
            <a:r>
              <a:rPr lang="ru-RU" dirty="0" err="1" smtClean="0"/>
              <a:t>військовополонені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ворога, а не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полон</a:t>
            </a:r>
          </a:p>
          <a:p>
            <a:pPr>
              <a:buFont typeface="Webdings" pitchFamily="18" charset="2"/>
              <a:buChar char=""/>
            </a:pPr>
            <a:r>
              <a:rPr lang="ru-RU" dirty="0" smtClean="0"/>
              <a:t> </a:t>
            </a:r>
            <a:r>
              <a:rPr lang="ru-RU" dirty="0" err="1" smtClean="0"/>
              <a:t>Військовополоненим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офіцерів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поставлена </a:t>
            </a:r>
            <a:r>
              <a:rPr lang="ru-RU" dirty="0" err="1" smtClean="0"/>
              <a:t>вимога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роботу за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винагороду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гірші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яка </a:t>
            </a:r>
            <a:r>
              <a:rPr lang="ru-RU" dirty="0" err="1" smtClean="0"/>
              <a:t>утримує</a:t>
            </a:r>
            <a:r>
              <a:rPr lang="ru-RU" dirty="0" smtClean="0"/>
              <a:t> </a:t>
            </a:r>
            <a:r>
              <a:rPr lang="ru-RU" dirty="0" err="1" smtClean="0"/>
              <a:t>полонених</a:t>
            </a:r>
            <a:r>
              <a:rPr lang="ru-RU" dirty="0" smtClean="0"/>
              <a:t>.</a:t>
            </a:r>
          </a:p>
          <a:p>
            <a:pPr>
              <a:buFont typeface="Webdings" pitchFamily="18" charset="2"/>
              <a:buChar char=""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примушувати</a:t>
            </a:r>
            <a:r>
              <a:rPr lang="ru-RU" dirty="0"/>
              <a:t> до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характеру,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загрожують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принизливих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 smtClean="0"/>
              <a:t>.</a:t>
            </a:r>
          </a:p>
          <a:p>
            <a:pPr>
              <a:buFont typeface="Webdings" pitchFamily="18" charset="2"/>
              <a:buChar char=""/>
            </a:pPr>
            <a:endParaRPr lang="ru-RU" dirty="0" smtClean="0"/>
          </a:p>
          <a:p>
            <a:pPr>
              <a:buFont typeface="Webdings" pitchFamily="18" charset="2"/>
              <a:buChar char="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" y="188640"/>
            <a:ext cx="8928992" cy="148478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Відповідно</a:t>
            </a:r>
            <a:r>
              <a:rPr lang="ru-RU" dirty="0" smtClean="0">
                <a:solidFill>
                  <a:srgbClr val="FF0000"/>
                </a:solidFill>
              </a:rPr>
              <a:t> до МГП </a:t>
            </a:r>
            <a:r>
              <a:rPr lang="ru-RU" dirty="0" err="1" smtClean="0">
                <a:solidFill>
                  <a:srgbClr val="FF0000"/>
                </a:solidFill>
              </a:rPr>
              <a:t>заборонені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засоби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ведення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війни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/>
              <a:t>вибухові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кулі</a:t>
            </a:r>
            <a:endParaRPr lang="ru-RU" dirty="0"/>
          </a:p>
          <a:p>
            <a:pPr lvl="0"/>
            <a:r>
              <a:rPr lang="ru-RU" dirty="0" err="1"/>
              <a:t>кулі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розвертаються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сплющуються</a:t>
            </a:r>
            <a:r>
              <a:rPr lang="ru-RU" dirty="0"/>
              <a:t> в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тілі</a:t>
            </a:r>
            <a:endParaRPr lang="ru-RU" dirty="0"/>
          </a:p>
          <a:p>
            <a:pPr lvl="0"/>
            <a:r>
              <a:rPr lang="ru-RU" dirty="0" err="1"/>
              <a:t>отрути</a:t>
            </a:r>
            <a:r>
              <a:rPr lang="ru-RU" dirty="0"/>
              <a:t> й </a:t>
            </a:r>
            <a:r>
              <a:rPr lang="ru-RU" dirty="0" err="1"/>
              <a:t>отруєна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endParaRPr lang="ru-RU" dirty="0"/>
          </a:p>
          <a:p>
            <a:pPr lvl="0"/>
            <a:r>
              <a:rPr lang="ru-RU" dirty="0" err="1"/>
              <a:t>задушливі</a:t>
            </a:r>
            <a:r>
              <a:rPr lang="ru-RU" dirty="0"/>
              <a:t>, </a:t>
            </a:r>
            <a:r>
              <a:rPr lang="ru-RU" dirty="0" err="1"/>
              <a:t>отруйні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гази, </a:t>
            </a:r>
            <a:r>
              <a:rPr lang="ru-RU" dirty="0" err="1"/>
              <a:t>рідини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endParaRPr lang="ru-RU" dirty="0"/>
          </a:p>
          <a:p>
            <a:pPr lvl="0"/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endParaRPr lang="ru-RU" dirty="0"/>
          </a:p>
          <a:p>
            <a:pPr lvl="0"/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довгострокові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руйнації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заподіяння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endParaRPr lang="ru-RU" dirty="0"/>
          </a:p>
          <a:p>
            <a:pPr lvl="0"/>
            <a:r>
              <a:rPr lang="ru-RU" dirty="0"/>
              <a:t>будь-яка </a:t>
            </a:r>
            <a:r>
              <a:rPr lang="ru-RU" dirty="0" err="1"/>
              <a:t>зброя</a:t>
            </a:r>
            <a:r>
              <a:rPr lang="ru-RU" dirty="0"/>
              <a:t>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нанесенні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 осколками,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7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6792" cy="627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7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537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ТЕМА: Особливості ведення воєнних дій з урахуванням норм МГП</vt:lpstr>
      <vt:lpstr>План уроку:</vt:lpstr>
      <vt:lpstr>Презентация PowerPoint</vt:lpstr>
      <vt:lpstr>Презентация PowerPoint</vt:lpstr>
      <vt:lpstr>Хто ж приймає участь у військових конфліктах, відповідно норм МГП?</vt:lpstr>
      <vt:lpstr>Презентация PowerPoint</vt:lpstr>
      <vt:lpstr>Щодо поведінки з військовополоненими, то Конвенція вимагає з усіма військовополоненими поводитися однаково</vt:lpstr>
      <vt:lpstr>Відповідно до МГП заборонені такі засоби ведення війни: </vt:lpstr>
      <vt:lpstr>Презентация PowerPoint</vt:lpstr>
      <vt:lpstr>До Конвенції додаються три Протоколи у 1981 : </vt:lpstr>
      <vt:lpstr>Відповідно до міжнародного права заборонені також такі методи ведення війни: </vt:lpstr>
      <vt:lpstr>Кодекс поведінки учасника бойових дій</vt:lpstr>
      <vt:lpstr>Презентация PowerPoint</vt:lpstr>
      <vt:lpstr>Висновки: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ведення воєнних дій з урахуванням норм МГП</dc:title>
  <dc:creator>Анастасия^_^</dc:creator>
  <cp:lastModifiedBy>Анастасия^_^</cp:lastModifiedBy>
  <cp:revision>9</cp:revision>
  <dcterms:created xsi:type="dcterms:W3CDTF">2013-09-23T16:26:05Z</dcterms:created>
  <dcterms:modified xsi:type="dcterms:W3CDTF">2013-09-23T19:06:12Z</dcterms:modified>
</cp:coreProperties>
</file>