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97" d="100"/>
          <a:sy n="97" d="100"/>
        </p:scale>
        <p:origin x="2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DA51639-B2D6-4652-B8C3-1B4C224A7BAF}" type="datetimeFigureOut">
              <a:rPr lang="en-US" smtClean="0"/>
              <a:t>11/26/2014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71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11/26/2014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293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8202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48303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39508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11/26/2014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328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11/26/2014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99516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11A6AA8-A04B-4104-9AE2-BD48D340E27F}" type="datetimeFigureOut">
              <a:rPr lang="en-US" smtClean="0"/>
              <a:t>11/26/2014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563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4E0BF79-FAC6-4A96-8DE1-F7B82E2E1652}" type="datetimeFigureOut">
              <a:rPr lang="en-US" smtClean="0"/>
              <a:t>11/26/2014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44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11/26/2014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30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11/26/2014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935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11/26/2014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297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11/26/2014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8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11/26/2014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078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11/26/2014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845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11/26/2014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93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11/26/2014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14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11/26/2014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880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2600296" y="4101800"/>
            <a:ext cx="6175907" cy="923330"/>
          </a:xfrm>
          <a:prstGeom prst="rect">
            <a:avLst/>
          </a:prstGeom>
          <a:solidFill>
            <a:srgbClr val="F4E7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Aft>
                <a:spcPct val="0"/>
              </a:spcAft>
            </a:pP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Гораций </a:t>
            </a:r>
            <a:r>
              <a:rPr lang="ru-RU" altLang="ru-RU" sz="32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Квинт </a:t>
            </a:r>
            <a:r>
              <a:rPr lang="ru-RU" altLang="ru-RU" sz="3200" b="1" dirty="0" err="1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Флакк</a:t>
            </a:r>
            <a:r>
              <a:rPr lang="ru-RU" altLang="ru-RU" sz="18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8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80399" y="1671482"/>
            <a:ext cx="8825658" cy="830825"/>
          </a:xfrm>
        </p:spPr>
        <p:txBody>
          <a:bodyPr>
            <a:noAutofit/>
          </a:bodyPr>
          <a:lstStyle/>
          <a:p>
            <a:r>
              <a:rPr lang="ru-RU" sz="6600" dirty="0" smtClean="0"/>
              <a:t>Б</a:t>
            </a:r>
            <a:r>
              <a:rPr lang="uk-UA" sz="6600" dirty="0" err="1" smtClean="0"/>
              <a:t>іографія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43769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5243" y="2359742"/>
            <a:ext cx="8825659" cy="3315929"/>
          </a:xfrm>
        </p:spPr>
        <p:txBody>
          <a:bodyPr/>
          <a:lstStyle/>
          <a:p>
            <a:r>
              <a:rPr lang="ru-RU" dirty="0" err="1"/>
              <a:t>Квінт</a:t>
            </a:r>
            <a:r>
              <a:rPr lang="ru-RU" dirty="0"/>
              <a:t> </a:t>
            </a:r>
            <a:r>
              <a:rPr lang="ru-RU" dirty="0" err="1"/>
              <a:t>Горацій</a:t>
            </a:r>
            <a:r>
              <a:rPr lang="ru-RU" dirty="0"/>
              <a:t> </a:t>
            </a:r>
            <a:r>
              <a:rPr lang="ru-RU" dirty="0" err="1"/>
              <a:t>Флакк</a:t>
            </a:r>
            <a:r>
              <a:rPr lang="ru-RU" dirty="0"/>
              <a:t> </a:t>
            </a:r>
            <a:r>
              <a:rPr lang="ru-RU" dirty="0" err="1"/>
              <a:t>народився</a:t>
            </a:r>
            <a:r>
              <a:rPr lang="ru-RU" dirty="0"/>
              <a:t> 8 </a:t>
            </a:r>
            <a:r>
              <a:rPr lang="ru-RU" dirty="0" err="1"/>
              <a:t>грудня</a:t>
            </a:r>
            <a:r>
              <a:rPr lang="ru-RU" dirty="0"/>
              <a:t> 65 до н. е.. в </a:t>
            </a:r>
            <a:r>
              <a:rPr lang="ru-RU" dirty="0" err="1"/>
              <a:t>сім`ї</a:t>
            </a:r>
            <a:r>
              <a:rPr lang="ru-RU" dirty="0"/>
              <a:t> </a:t>
            </a:r>
            <a:r>
              <a:rPr lang="ru-RU" dirty="0" err="1"/>
              <a:t>вільновідпущеника</a:t>
            </a:r>
            <a:r>
              <a:rPr lang="ru-RU" dirty="0"/>
              <a:t>, </a:t>
            </a:r>
            <a:r>
              <a:rPr lang="ru-RU" dirty="0" err="1"/>
              <a:t>власника</a:t>
            </a:r>
            <a:r>
              <a:rPr lang="ru-RU" dirty="0"/>
              <a:t> скромного </a:t>
            </a:r>
            <a:r>
              <a:rPr lang="ru-RU" dirty="0" err="1"/>
              <a:t>маєтку</a:t>
            </a:r>
            <a:r>
              <a:rPr lang="ru-RU" dirty="0"/>
              <a:t> в </a:t>
            </a:r>
            <a:r>
              <a:rPr lang="ru-RU" dirty="0" err="1"/>
              <a:t>Венузіі</a:t>
            </a:r>
            <a:r>
              <a:rPr lang="ru-RU" dirty="0"/>
              <a:t>, </a:t>
            </a:r>
            <a:r>
              <a:rPr lang="ru-RU" dirty="0" err="1"/>
              <a:t>римської</a:t>
            </a:r>
            <a:r>
              <a:rPr lang="ru-RU" dirty="0"/>
              <a:t> </a:t>
            </a:r>
            <a:r>
              <a:rPr lang="ru-RU" dirty="0" err="1"/>
              <a:t>військової</a:t>
            </a:r>
            <a:r>
              <a:rPr lang="ru-RU" dirty="0"/>
              <a:t> </a:t>
            </a:r>
            <a:r>
              <a:rPr lang="ru-RU" dirty="0" err="1"/>
              <a:t>колонії</a:t>
            </a:r>
            <a:r>
              <a:rPr lang="ru-RU" dirty="0"/>
              <a:t> на </a:t>
            </a:r>
            <a:r>
              <a:rPr lang="ru-RU" dirty="0" err="1"/>
              <a:t>південному</a:t>
            </a:r>
            <a:r>
              <a:rPr lang="ru-RU" dirty="0"/>
              <a:t> </a:t>
            </a:r>
            <a:r>
              <a:rPr lang="ru-RU" dirty="0" err="1"/>
              <a:t>сході</a:t>
            </a:r>
            <a:r>
              <a:rPr lang="ru-RU" dirty="0"/>
              <a:t> </a:t>
            </a:r>
            <a:r>
              <a:rPr lang="ru-RU" dirty="0" err="1"/>
              <a:t>Італії</a:t>
            </a:r>
            <a:r>
              <a:rPr lang="ru-RU" dirty="0"/>
              <a:t>, на </a:t>
            </a:r>
            <a:r>
              <a:rPr lang="ru-RU" dirty="0" err="1"/>
              <a:t>кордоні</a:t>
            </a:r>
            <a:r>
              <a:rPr lang="ru-RU" dirty="0"/>
              <a:t> </a:t>
            </a:r>
            <a:r>
              <a:rPr lang="ru-RU" dirty="0" err="1"/>
              <a:t>Луканії</a:t>
            </a:r>
            <a:r>
              <a:rPr lang="ru-RU" dirty="0"/>
              <a:t> і </a:t>
            </a:r>
            <a:r>
              <a:rPr lang="ru-RU" dirty="0" err="1"/>
              <a:t>Апулії</a:t>
            </a:r>
            <a:r>
              <a:rPr lang="ru-RU" dirty="0" smtClean="0"/>
              <a:t>.</a:t>
            </a:r>
          </a:p>
          <a:p>
            <a:r>
              <a:rPr lang="ru-RU" dirty="0" err="1"/>
              <a:t>Батько</a:t>
            </a:r>
            <a:r>
              <a:rPr lang="ru-RU" dirty="0"/>
              <a:t> </a:t>
            </a:r>
            <a:r>
              <a:rPr lang="ru-RU" dirty="0" err="1"/>
              <a:t>Горація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вільновідпущеником</a:t>
            </a:r>
            <a:r>
              <a:rPr lang="ru-RU" dirty="0"/>
              <a:t>. </a:t>
            </a:r>
            <a:r>
              <a:rPr lang="ru-RU" dirty="0" err="1"/>
              <a:t>Юридично</a:t>
            </a:r>
            <a:r>
              <a:rPr lang="ru-RU" dirty="0"/>
              <a:t> </a:t>
            </a:r>
            <a:r>
              <a:rPr lang="ru-RU" dirty="0" err="1"/>
              <a:t>діти</a:t>
            </a:r>
            <a:r>
              <a:rPr lang="ru-RU" dirty="0"/>
              <a:t> </a:t>
            </a:r>
            <a:r>
              <a:rPr lang="ru-RU" dirty="0" err="1"/>
              <a:t>вільновідпущеників</a:t>
            </a:r>
            <a:r>
              <a:rPr lang="ru-RU" dirty="0"/>
              <a:t> </a:t>
            </a:r>
            <a:r>
              <a:rPr lang="ru-RU" dirty="0" err="1"/>
              <a:t>прирівнювалися</a:t>
            </a:r>
            <a:r>
              <a:rPr lang="ru-RU" dirty="0"/>
              <a:t> до </a:t>
            </a:r>
            <a:r>
              <a:rPr lang="ru-RU" dirty="0" err="1"/>
              <a:t>вільнонародженим</a:t>
            </a:r>
            <a:r>
              <a:rPr lang="ru-RU" dirty="0"/>
              <a:t>, але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не </a:t>
            </a:r>
            <a:r>
              <a:rPr lang="ru-RU" dirty="0" err="1"/>
              <a:t>менш</a:t>
            </a:r>
            <a:r>
              <a:rPr lang="ru-RU" dirty="0"/>
              <a:t>, </a:t>
            </a:r>
            <a:r>
              <a:rPr lang="ru-RU" dirty="0" err="1"/>
              <a:t>розглядалася</a:t>
            </a:r>
            <a:r>
              <a:rPr lang="ru-RU" dirty="0"/>
              <a:t> як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неповноцінність</a:t>
            </a:r>
            <a:r>
              <a:rPr lang="ru-RU" dirty="0"/>
              <a:t>, яка остаточно </a:t>
            </a:r>
            <a:r>
              <a:rPr lang="ru-RU" dirty="0" err="1"/>
              <a:t>згладжувалася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в </a:t>
            </a:r>
            <a:r>
              <a:rPr lang="ru-RU" dirty="0" err="1"/>
              <a:t>наступному</a:t>
            </a:r>
            <a:r>
              <a:rPr lang="ru-RU" dirty="0"/>
              <a:t> </a:t>
            </a:r>
            <a:r>
              <a:rPr lang="ru-RU" dirty="0" err="1"/>
              <a:t>поколінні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00" y="2192593"/>
            <a:ext cx="3139819" cy="3495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75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Горацій</a:t>
            </a:r>
            <a:r>
              <a:rPr lang="ru-RU" dirty="0"/>
              <a:t> </a:t>
            </a:r>
            <a:r>
              <a:rPr lang="ru-RU" dirty="0" err="1"/>
              <a:t>пройшов</a:t>
            </a:r>
            <a:r>
              <a:rPr lang="ru-RU" dirty="0"/>
              <a:t> через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ступені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, </a:t>
            </a:r>
            <a:r>
              <a:rPr lang="ru-RU" dirty="0" err="1"/>
              <a:t>звичайного</a:t>
            </a:r>
            <a:r>
              <a:rPr lang="ru-RU" dirty="0"/>
              <a:t> у </a:t>
            </a:r>
            <a:r>
              <a:rPr lang="ru-RU" dirty="0" err="1"/>
              <a:t>римської</a:t>
            </a:r>
            <a:r>
              <a:rPr lang="ru-RU" dirty="0"/>
              <a:t> </a:t>
            </a:r>
            <a:r>
              <a:rPr lang="ru-RU" dirty="0" err="1"/>
              <a:t>знаті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часу: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первинного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в </a:t>
            </a:r>
            <a:r>
              <a:rPr lang="ru-RU" dirty="0" err="1"/>
              <a:t>школі</a:t>
            </a:r>
            <a:r>
              <a:rPr lang="ru-RU" dirty="0"/>
              <a:t> </a:t>
            </a:r>
            <a:r>
              <a:rPr lang="ru-RU" dirty="0" err="1"/>
              <a:t>Орбілія</a:t>
            </a:r>
            <a:r>
              <a:rPr lang="ru-RU" dirty="0"/>
              <a:t> в </a:t>
            </a:r>
            <a:r>
              <a:rPr lang="ru-RU" dirty="0" err="1"/>
              <a:t>Римі</a:t>
            </a:r>
            <a:r>
              <a:rPr lang="ru-RU" dirty="0"/>
              <a:t>, де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вивчав</a:t>
            </a:r>
            <a:r>
              <a:rPr lang="ru-RU" dirty="0"/>
              <a:t> «</a:t>
            </a:r>
            <a:r>
              <a:rPr lang="ru-RU" dirty="0" err="1"/>
              <a:t>Латинську</a:t>
            </a:r>
            <a:r>
              <a:rPr lang="ru-RU" dirty="0"/>
              <a:t> </a:t>
            </a:r>
            <a:r>
              <a:rPr lang="ru-RU" dirty="0" err="1"/>
              <a:t>Одіссею</a:t>
            </a:r>
            <a:r>
              <a:rPr lang="ru-RU" dirty="0"/>
              <a:t>» </a:t>
            </a:r>
            <a:r>
              <a:rPr lang="ru-RU" dirty="0" err="1"/>
              <a:t>Лівія</a:t>
            </a:r>
            <a:r>
              <a:rPr lang="ru-RU" dirty="0"/>
              <a:t> </a:t>
            </a:r>
            <a:r>
              <a:rPr lang="ru-RU" dirty="0" err="1"/>
              <a:t>Андроніка</a:t>
            </a:r>
            <a:r>
              <a:rPr lang="ru-RU" dirty="0"/>
              <a:t> і Гомера до </a:t>
            </a:r>
            <a:r>
              <a:rPr lang="ru-RU" dirty="0" err="1"/>
              <a:t>платонівської</a:t>
            </a:r>
            <a:r>
              <a:rPr lang="ru-RU" dirty="0"/>
              <a:t> </a:t>
            </a:r>
            <a:r>
              <a:rPr lang="ru-RU" dirty="0" err="1"/>
              <a:t>Академії</a:t>
            </a:r>
            <a:r>
              <a:rPr lang="ru-RU" dirty="0"/>
              <a:t> в </a:t>
            </a:r>
            <a:r>
              <a:rPr lang="ru-RU" dirty="0" err="1"/>
              <a:t>Афінах</a:t>
            </a:r>
            <a:r>
              <a:rPr lang="ru-RU" dirty="0"/>
              <a:t>, де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займався</a:t>
            </a:r>
            <a:r>
              <a:rPr lang="ru-RU" dirty="0"/>
              <a:t> </a:t>
            </a:r>
            <a:r>
              <a:rPr lang="ru-RU" dirty="0" err="1"/>
              <a:t>грецькою</a:t>
            </a:r>
            <a:r>
              <a:rPr lang="ru-RU" dirty="0"/>
              <a:t> </a:t>
            </a:r>
            <a:r>
              <a:rPr lang="ru-RU" dirty="0" err="1"/>
              <a:t>літературою</a:t>
            </a:r>
            <a:r>
              <a:rPr lang="ru-RU" dirty="0"/>
              <a:t> і </a:t>
            </a:r>
            <a:r>
              <a:rPr lang="ru-RU" dirty="0" err="1"/>
              <a:t>філософією</a:t>
            </a:r>
            <a:r>
              <a:rPr lang="ru-RU" dirty="0"/>
              <a:t>. У </a:t>
            </a:r>
            <a:r>
              <a:rPr lang="ru-RU" dirty="0" err="1"/>
              <a:t>Афінах</a:t>
            </a:r>
            <a:r>
              <a:rPr lang="ru-RU" dirty="0"/>
              <a:t> </a:t>
            </a:r>
            <a:r>
              <a:rPr lang="ru-RU" dirty="0" err="1"/>
              <a:t>Горацій</a:t>
            </a:r>
            <a:r>
              <a:rPr lang="ru-RU" dirty="0"/>
              <a:t> так добре </a:t>
            </a:r>
            <a:r>
              <a:rPr lang="ru-RU" dirty="0" err="1"/>
              <a:t>оволодів</a:t>
            </a:r>
            <a:r>
              <a:rPr lang="ru-RU" dirty="0"/>
              <a:t> </a:t>
            </a:r>
            <a:r>
              <a:rPr lang="ru-RU" dirty="0" err="1"/>
              <a:t>грецькою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писав на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вірші</a:t>
            </a:r>
            <a:r>
              <a:rPr lang="ru-RU" dirty="0"/>
              <a:t>. </a:t>
            </a:r>
            <a:r>
              <a:rPr lang="ru-RU" dirty="0" err="1"/>
              <a:t>Літературні</a:t>
            </a:r>
            <a:r>
              <a:rPr lang="ru-RU" dirty="0"/>
              <a:t> та </a:t>
            </a:r>
            <a:r>
              <a:rPr lang="ru-RU" dirty="0" err="1"/>
              <a:t>філософські</a:t>
            </a:r>
            <a:r>
              <a:rPr lang="ru-RU" dirty="0"/>
              <a:t> </a:t>
            </a:r>
            <a:r>
              <a:rPr lang="ru-RU" dirty="0" err="1"/>
              <a:t>заняття</a:t>
            </a:r>
            <a:r>
              <a:rPr lang="ru-RU" dirty="0"/>
              <a:t> </a:t>
            </a:r>
            <a:r>
              <a:rPr lang="ru-RU" dirty="0" err="1"/>
              <a:t>Горація</a:t>
            </a:r>
            <a:r>
              <a:rPr lang="ru-RU" dirty="0"/>
              <a:t> в </a:t>
            </a:r>
            <a:r>
              <a:rPr lang="ru-RU" dirty="0" err="1"/>
              <a:t>Афінах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перервані</a:t>
            </a:r>
            <a:r>
              <a:rPr lang="ru-RU" dirty="0"/>
              <a:t> </a:t>
            </a:r>
            <a:r>
              <a:rPr lang="ru-RU" dirty="0" err="1"/>
              <a:t>громадянською</a:t>
            </a:r>
            <a:r>
              <a:rPr lang="ru-RU" dirty="0"/>
              <a:t> </a:t>
            </a:r>
            <a:r>
              <a:rPr lang="ru-RU" dirty="0" err="1"/>
              <a:t>війною</a:t>
            </a:r>
            <a:r>
              <a:rPr lang="ru-RU" dirty="0"/>
              <a:t>, яка настала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вбивства</a:t>
            </a:r>
            <a:r>
              <a:rPr lang="ru-RU" dirty="0"/>
              <a:t> Цезаря в 44 </a:t>
            </a:r>
            <a:r>
              <a:rPr lang="ru-RU" dirty="0" err="1"/>
              <a:t>Восени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року, </a:t>
            </a:r>
            <a:r>
              <a:rPr lang="ru-RU" dirty="0" err="1"/>
              <a:t>приблизно</a:t>
            </a:r>
            <a:r>
              <a:rPr lang="ru-RU" dirty="0"/>
              <a:t> через </a:t>
            </a:r>
            <a:r>
              <a:rPr lang="ru-RU" dirty="0" err="1"/>
              <a:t>півроку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вбивства</a:t>
            </a:r>
            <a:r>
              <a:rPr lang="ru-RU" dirty="0"/>
              <a:t> Цезаря, в </a:t>
            </a:r>
            <a:r>
              <a:rPr lang="ru-RU" dirty="0" err="1"/>
              <a:t>Афіни</a:t>
            </a:r>
            <a:r>
              <a:rPr lang="ru-RU" dirty="0"/>
              <a:t> </a:t>
            </a:r>
            <a:r>
              <a:rPr lang="ru-RU" dirty="0" err="1"/>
              <a:t>прибуває</a:t>
            </a:r>
            <a:r>
              <a:rPr lang="ru-RU" dirty="0"/>
              <a:t> Брут.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7257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/>
              <a:t>2 </a:t>
            </a:r>
            <a:r>
              <a:rPr lang="ru-RU" sz="1600" dirty="0" err="1"/>
              <a:t>вересня</a:t>
            </a:r>
            <a:r>
              <a:rPr lang="ru-RU" sz="1600" dirty="0"/>
              <a:t> 31 до н. е.. </a:t>
            </a:r>
            <a:r>
              <a:rPr lang="ru-RU" sz="1600" dirty="0" err="1"/>
              <a:t>Горацій</a:t>
            </a:r>
            <a:r>
              <a:rPr lang="ru-RU" sz="1600" dirty="0"/>
              <a:t> разом з Меценатом </a:t>
            </a:r>
            <a:r>
              <a:rPr lang="ru-RU" sz="1600" dirty="0" err="1"/>
              <a:t>присутній</a:t>
            </a:r>
            <a:r>
              <a:rPr lang="ru-RU" sz="1600" dirty="0"/>
              <a:t> при </a:t>
            </a:r>
            <a:r>
              <a:rPr lang="ru-RU" sz="1600" dirty="0" err="1"/>
              <a:t>битві</a:t>
            </a:r>
            <a:r>
              <a:rPr lang="ru-RU" sz="1600" dirty="0"/>
              <a:t> </a:t>
            </a:r>
            <a:r>
              <a:rPr lang="ru-RU" sz="1600" dirty="0" err="1"/>
              <a:t>біля</a:t>
            </a:r>
            <a:r>
              <a:rPr lang="ru-RU" sz="1600" dirty="0"/>
              <a:t> </a:t>
            </a:r>
            <a:r>
              <a:rPr lang="ru-RU" sz="1600" dirty="0" err="1"/>
              <a:t>мису</a:t>
            </a:r>
            <a:r>
              <a:rPr lang="ru-RU" sz="1600" dirty="0"/>
              <a:t> </a:t>
            </a:r>
            <a:r>
              <a:rPr lang="ru-RU" sz="1600" dirty="0" err="1"/>
              <a:t>Акцій</a:t>
            </a:r>
            <a:r>
              <a:rPr lang="ru-RU" sz="1600" dirty="0"/>
              <a:t>. У 30 до н. е.. </a:t>
            </a:r>
            <a:r>
              <a:rPr lang="ru-RU" sz="1600" dirty="0" err="1"/>
              <a:t>виходить</a:t>
            </a:r>
            <a:r>
              <a:rPr lang="ru-RU" sz="1600" dirty="0"/>
              <a:t> друга книга «Сатир» і «</a:t>
            </a:r>
            <a:r>
              <a:rPr lang="ru-RU" sz="1600" dirty="0" err="1"/>
              <a:t>Еподи</a:t>
            </a:r>
            <a:r>
              <a:rPr lang="ru-RU" sz="1600" dirty="0"/>
              <a:t>», </a:t>
            </a:r>
            <a:r>
              <a:rPr lang="ru-RU" sz="1600" dirty="0" err="1"/>
              <a:t>збірка</a:t>
            </a:r>
            <a:r>
              <a:rPr lang="ru-RU" sz="1600" dirty="0"/>
              <a:t> з 17 </a:t>
            </a:r>
            <a:r>
              <a:rPr lang="ru-RU" sz="1600" dirty="0" err="1"/>
              <a:t>віршів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він</a:t>
            </a:r>
            <a:r>
              <a:rPr lang="ru-RU" sz="1600" dirty="0"/>
              <a:t> писав </a:t>
            </a:r>
            <a:r>
              <a:rPr lang="ru-RU" sz="1600" dirty="0" err="1"/>
              <a:t>одночасно</a:t>
            </a:r>
            <a:r>
              <a:rPr lang="ru-RU" sz="1600" dirty="0"/>
              <a:t> з сатирами. </a:t>
            </a:r>
            <a:endParaRPr lang="ru-RU" sz="1600" dirty="0" smtClean="0"/>
          </a:p>
          <a:p>
            <a:r>
              <a:rPr lang="ru-RU" sz="1600" dirty="0"/>
              <a:t>Так, в 13 </a:t>
            </a:r>
            <a:r>
              <a:rPr lang="ru-RU" sz="1600" dirty="0" err="1"/>
              <a:t>з`явилася</a:t>
            </a:r>
            <a:r>
              <a:rPr lang="ru-RU" sz="1600" dirty="0"/>
              <a:t> 4-я книга од, в яку </a:t>
            </a:r>
            <a:r>
              <a:rPr lang="ru-RU" sz="1600" dirty="0" err="1"/>
              <a:t>увійшло</a:t>
            </a:r>
            <a:r>
              <a:rPr lang="ru-RU" sz="1600" dirty="0"/>
              <a:t> </a:t>
            </a:r>
            <a:r>
              <a:rPr lang="ru-RU" sz="1600" dirty="0" err="1"/>
              <a:t>п`ятнадцять</a:t>
            </a:r>
            <a:r>
              <a:rPr lang="ru-RU" sz="1600" dirty="0"/>
              <a:t> </a:t>
            </a:r>
            <a:r>
              <a:rPr lang="ru-RU" sz="1600" dirty="0" err="1"/>
              <a:t>віршів</a:t>
            </a:r>
            <a:r>
              <a:rPr lang="ru-RU" sz="1600" dirty="0"/>
              <a:t>, </a:t>
            </a:r>
            <a:r>
              <a:rPr lang="ru-RU" sz="1600" dirty="0" err="1"/>
              <a:t>написаних</a:t>
            </a:r>
            <a:r>
              <a:rPr lang="ru-RU" sz="1600" dirty="0"/>
              <a:t> в </a:t>
            </a:r>
            <a:r>
              <a:rPr lang="ru-RU" sz="1600" dirty="0" err="1"/>
              <a:t>дифірамбічній</a:t>
            </a:r>
            <a:r>
              <a:rPr lang="ru-RU" sz="1600" dirty="0"/>
              <a:t> </a:t>
            </a:r>
            <a:r>
              <a:rPr lang="ru-RU" sz="1600" dirty="0" err="1"/>
              <a:t>манері</a:t>
            </a:r>
            <a:r>
              <a:rPr lang="ru-RU" sz="1600" dirty="0"/>
              <a:t> </a:t>
            </a:r>
            <a:r>
              <a:rPr lang="ru-RU" sz="1600" dirty="0" err="1"/>
              <a:t>давньогрецького</a:t>
            </a:r>
            <a:r>
              <a:rPr lang="ru-RU" sz="1600" dirty="0"/>
              <a:t> </a:t>
            </a:r>
            <a:r>
              <a:rPr lang="ru-RU" sz="1600" dirty="0" err="1"/>
              <a:t>поета</a:t>
            </a:r>
            <a:r>
              <a:rPr lang="ru-RU" sz="1600" dirty="0"/>
              <a:t> </a:t>
            </a:r>
            <a:r>
              <a:rPr lang="ru-RU" sz="1600" dirty="0" err="1"/>
              <a:t>Піндара</a:t>
            </a:r>
            <a:r>
              <a:rPr lang="ru-RU" sz="1600" dirty="0"/>
              <a:t>. </a:t>
            </a:r>
            <a:r>
              <a:rPr lang="ru-RU" sz="1600" dirty="0" err="1"/>
              <a:t>Імперія</a:t>
            </a:r>
            <a:r>
              <a:rPr lang="ru-RU" sz="1600" dirty="0"/>
              <a:t> остаточно </a:t>
            </a:r>
            <a:r>
              <a:rPr lang="ru-RU" sz="1600" dirty="0" err="1"/>
              <a:t>стабілізувалася</a:t>
            </a:r>
            <a:r>
              <a:rPr lang="ru-RU" sz="1600" dirty="0"/>
              <a:t>, і в одах </a:t>
            </a:r>
            <a:r>
              <a:rPr lang="ru-RU" sz="1600" dirty="0" err="1"/>
              <a:t>вже</a:t>
            </a:r>
            <a:r>
              <a:rPr lang="ru-RU" sz="1600" dirty="0"/>
              <a:t> не </a:t>
            </a:r>
            <a:r>
              <a:rPr lang="ru-RU" sz="1600" dirty="0" err="1"/>
              <a:t>залишається</a:t>
            </a:r>
            <a:r>
              <a:rPr lang="ru-RU" sz="1600" dirty="0"/>
              <a:t> </a:t>
            </a:r>
            <a:r>
              <a:rPr lang="ru-RU" sz="1600" dirty="0" err="1"/>
              <a:t>сліду</a:t>
            </a:r>
            <a:r>
              <a:rPr lang="ru-RU" sz="1600" dirty="0"/>
              <a:t> </a:t>
            </a:r>
            <a:r>
              <a:rPr lang="ru-RU" sz="1600" dirty="0" err="1"/>
              <a:t>республіканської</a:t>
            </a:r>
            <a:r>
              <a:rPr lang="ru-RU" sz="1600" dirty="0"/>
              <a:t> </a:t>
            </a:r>
            <a:r>
              <a:rPr lang="ru-RU" sz="1600" dirty="0" err="1"/>
              <a:t>ідеології</a:t>
            </a:r>
            <a:r>
              <a:rPr lang="ru-RU" sz="1600" dirty="0"/>
              <a:t>. Книга,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складається</a:t>
            </a:r>
            <a:r>
              <a:rPr lang="ru-RU" sz="1600" dirty="0"/>
              <a:t> з </a:t>
            </a:r>
            <a:r>
              <a:rPr lang="ru-RU" sz="1600" dirty="0" err="1"/>
              <a:t>трьох</a:t>
            </a:r>
            <a:r>
              <a:rPr lang="ru-RU" sz="1600" dirty="0"/>
              <a:t> </a:t>
            </a:r>
            <a:r>
              <a:rPr lang="ru-RU" sz="1600" dirty="0" err="1"/>
              <a:t>листів</a:t>
            </a:r>
            <a:r>
              <a:rPr lang="ru-RU" sz="1600" dirty="0"/>
              <a:t>, </a:t>
            </a:r>
            <a:r>
              <a:rPr lang="ru-RU" sz="1600" dirty="0" err="1"/>
              <a:t>створювалася</a:t>
            </a:r>
            <a:r>
              <a:rPr lang="ru-RU" sz="1600" dirty="0"/>
              <a:t> </a:t>
            </a:r>
            <a:r>
              <a:rPr lang="ru-RU" sz="1600" dirty="0" err="1"/>
              <a:t>між</a:t>
            </a:r>
            <a:r>
              <a:rPr lang="ru-RU" sz="1600" dirty="0"/>
              <a:t> 19 і 10 роками. Перше </a:t>
            </a:r>
            <a:r>
              <a:rPr lang="ru-RU" sz="1600" dirty="0" err="1"/>
              <a:t>послання</a:t>
            </a:r>
            <a:r>
              <a:rPr lang="ru-RU" sz="1600" dirty="0"/>
              <a:t>, </a:t>
            </a:r>
            <a:r>
              <a:rPr lang="ru-RU" sz="1600" dirty="0" err="1"/>
              <a:t>звернене</a:t>
            </a:r>
            <a:r>
              <a:rPr lang="ru-RU" sz="1600" dirty="0"/>
              <a:t> до Августу (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висловлював</a:t>
            </a:r>
            <a:r>
              <a:rPr lang="ru-RU" sz="1600" dirty="0"/>
              <a:t> </a:t>
            </a:r>
            <a:r>
              <a:rPr lang="ru-RU" sz="1600" dirty="0" err="1"/>
              <a:t>своє</a:t>
            </a:r>
            <a:r>
              <a:rPr lang="ru-RU" sz="1600" dirty="0"/>
              <a:t> </a:t>
            </a:r>
            <a:r>
              <a:rPr lang="ru-RU" sz="1600" dirty="0" err="1"/>
              <a:t>незадоволення</a:t>
            </a:r>
            <a:r>
              <a:rPr lang="ru-RU" sz="1600" dirty="0"/>
              <a:t> з приводу того,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досі</a:t>
            </a:r>
            <a:r>
              <a:rPr lang="ru-RU" sz="1600" dirty="0"/>
              <a:t> </a:t>
            </a:r>
            <a:r>
              <a:rPr lang="ru-RU" sz="1600" dirty="0" err="1"/>
              <a:t>ще</a:t>
            </a:r>
            <a:r>
              <a:rPr lang="ru-RU" sz="1600" dirty="0"/>
              <a:t> не </a:t>
            </a:r>
            <a:r>
              <a:rPr lang="ru-RU" sz="1600" dirty="0" err="1"/>
              <a:t>потрапив</a:t>
            </a:r>
            <a:r>
              <a:rPr lang="ru-RU" sz="1600" dirty="0"/>
              <a:t> в число </a:t>
            </a:r>
            <a:r>
              <a:rPr lang="ru-RU" sz="1600" dirty="0" err="1"/>
              <a:t>адресатів</a:t>
            </a:r>
            <a:r>
              <a:rPr lang="ru-RU" sz="1600" dirty="0"/>
              <a:t>) </a:t>
            </a:r>
            <a:r>
              <a:rPr lang="ru-RU" sz="1600" dirty="0" err="1"/>
              <a:t>вийшло</a:t>
            </a:r>
            <a:r>
              <a:rPr lang="ru-RU" sz="1600" dirty="0"/>
              <a:t> </a:t>
            </a:r>
            <a:r>
              <a:rPr lang="ru-RU" sz="1600" dirty="0" err="1"/>
              <a:t>імовірно</a:t>
            </a:r>
            <a:r>
              <a:rPr lang="ru-RU" sz="1600" dirty="0"/>
              <a:t> в 12. Друге </a:t>
            </a:r>
            <a:r>
              <a:rPr lang="ru-RU" sz="1600" dirty="0" err="1"/>
              <a:t>послання</a:t>
            </a:r>
            <a:r>
              <a:rPr lang="ru-RU" sz="1600" dirty="0"/>
              <a:t>, </a:t>
            </a:r>
            <a:r>
              <a:rPr lang="ru-RU" sz="1600" dirty="0" err="1"/>
              <a:t>звернене</a:t>
            </a:r>
            <a:r>
              <a:rPr lang="ru-RU" sz="1600" dirty="0"/>
              <a:t> до </a:t>
            </a:r>
            <a:r>
              <a:rPr lang="ru-RU" sz="1600" dirty="0" err="1"/>
              <a:t>Юлію</a:t>
            </a:r>
            <a:r>
              <a:rPr lang="ru-RU" sz="1600" dirty="0"/>
              <a:t> Флору, </a:t>
            </a:r>
            <a:r>
              <a:rPr lang="ru-RU" sz="1600" dirty="0" err="1"/>
              <a:t>виходило</a:t>
            </a:r>
            <a:r>
              <a:rPr lang="ru-RU" sz="1600" dirty="0"/>
              <a:t> </a:t>
            </a:r>
            <a:r>
              <a:rPr lang="ru-RU" sz="1600" dirty="0" err="1"/>
              <a:t>раніше</a:t>
            </a:r>
            <a:r>
              <a:rPr lang="ru-RU" sz="1600" dirty="0"/>
              <a:t>, </a:t>
            </a:r>
            <a:r>
              <a:rPr lang="ru-RU" sz="1600" dirty="0" err="1"/>
              <a:t>між</a:t>
            </a:r>
            <a:r>
              <a:rPr lang="ru-RU" sz="1600" dirty="0"/>
              <a:t> 20 і 19 роками; </a:t>
            </a:r>
            <a:r>
              <a:rPr lang="ru-RU" sz="1600" dirty="0" err="1"/>
              <a:t>третє</a:t>
            </a:r>
            <a:r>
              <a:rPr lang="ru-RU" sz="1600" dirty="0"/>
              <a:t>, </a:t>
            </a:r>
            <a:r>
              <a:rPr lang="ru-RU" sz="1600" dirty="0" err="1"/>
              <a:t>звернене</a:t>
            </a:r>
            <a:r>
              <a:rPr lang="ru-RU" sz="1600" dirty="0"/>
              <a:t> до </a:t>
            </a:r>
            <a:r>
              <a:rPr lang="ru-RU" sz="1600" dirty="0" err="1"/>
              <a:t>Пізона</a:t>
            </a:r>
            <a:r>
              <a:rPr lang="ru-RU" sz="1600" dirty="0"/>
              <a:t>, </a:t>
            </a:r>
            <a:r>
              <a:rPr lang="ru-RU" sz="1600" dirty="0" err="1"/>
              <a:t>вийшло</a:t>
            </a:r>
            <a:r>
              <a:rPr lang="ru-RU" sz="1600" dirty="0"/>
              <a:t> </a:t>
            </a:r>
            <a:r>
              <a:rPr lang="ru-RU" sz="1600" dirty="0" err="1"/>
              <a:t>імовірно</a:t>
            </a:r>
            <a:r>
              <a:rPr lang="ru-RU" sz="1600" dirty="0"/>
              <a:t> в </a:t>
            </a:r>
            <a:r>
              <a:rPr lang="ru-RU" sz="1600" dirty="0" smtClean="0"/>
              <a:t>10 </a:t>
            </a:r>
          </a:p>
        </p:txBody>
      </p:sp>
    </p:spTree>
    <p:extLst>
      <p:ext uri="{BB962C8B-B14F-4D97-AF65-F5344CB8AC3E}">
        <p14:creationId xmlns:p14="http://schemas.microsoft.com/office/powerpoint/2010/main" val="2029700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8980" y="2379407"/>
            <a:ext cx="8107032" cy="3197942"/>
          </a:xfrm>
        </p:spPr>
        <p:txBody>
          <a:bodyPr/>
          <a:lstStyle/>
          <a:p>
            <a:r>
              <a:rPr lang="ru-RU" dirty="0"/>
              <a:t>Смерть </a:t>
            </a:r>
            <a:r>
              <a:rPr lang="ru-RU" dirty="0" err="1"/>
              <a:t>Горація</a:t>
            </a:r>
            <a:r>
              <a:rPr lang="ru-RU" dirty="0"/>
              <a:t> настала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раптової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, </a:t>
            </a:r>
            <a:r>
              <a:rPr lang="ru-RU" dirty="0" err="1"/>
              <a:t>незадовго</a:t>
            </a:r>
            <a:r>
              <a:rPr lang="ru-RU" dirty="0"/>
              <a:t> до </a:t>
            </a:r>
            <a:r>
              <a:rPr lang="ru-RU" dirty="0" err="1"/>
              <a:t>його</a:t>
            </a:r>
            <a:r>
              <a:rPr lang="ru-RU" dirty="0"/>
              <a:t> 57-річчя, 27 листопада 8 р.. Як </a:t>
            </a:r>
            <a:r>
              <a:rPr lang="ru-RU" dirty="0" err="1"/>
              <a:t>вказує</a:t>
            </a:r>
            <a:r>
              <a:rPr lang="ru-RU" dirty="0"/>
              <a:t> </a:t>
            </a:r>
            <a:r>
              <a:rPr lang="ru-RU" dirty="0" err="1"/>
              <a:t>Светоній</a:t>
            </a:r>
            <a:r>
              <a:rPr lang="ru-RU" dirty="0"/>
              <a:t>, помер </a:t>
            </a:r>
            <a:r>
              <a:rPr lang="ru-RU" dirty="0" err="1"/>
              <a:t>Горацій</a:t>
            </a:r>
            <a:r>
              <a:rPr lang="ru-RU" dirty="0"/>
              <a:t> «через </a:t>
            </a:r>
            <a:r>
              <a:rPr lang="ru-RU" dirty="0" err="1"/>
              <a:t>п`ятдесят</a:t>
            </a:r>
            <a:r>
              <a:rPr lang="ru-RU" dirty="0"/>
              <a:t> </a:t>
            </a:r>
            <a:r>
              <a:rPr lang="ru-RU" dirty="0" err="1"/>
              <a:t>дев`ять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Мецената, на </a:t>
            </a:r>
            <a:r>
              <a:rPr lang="ru-RU" dirty="0" err="1"/>
              <a:t>п`ятдесят</a:t>
            </a:r>
            <a:r>
              <a:rPr lang="ru-RU" dirty="0"/>
              <a:t> </a:t>
            </a:r>
            <a:r>
              <a:rPr lang="ru-RU" dirty="0" err="1"/>
              <a:t>сьомому</a:t>
            </a:r>
            <a:r>
              <a:rPr lang="ru-RU" dirty="0"/>
              <a:t>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спадкоємцем</a:t>
            </a:r>
            <a:r>
              <a:rPr lang="ru-RU" dirty="0"/>
              <a:t> </a:t>
            </a:r>
            <a:r>
              <a:rPr lang="ru-RU" dirty="0" err="1"/>
              <a:t>призначивши</a:t>
            </a:r>
            <a:r>
              <a:rPr lang="ru-RU" dirty="0"/>
              <a:t> Августа, при </a:t>
            </a:r>
            <a:r>
              <a:rPr lang="ru-RU" dirty="0" err="1"/>
              <a:t>свідках</a:t>
            </a:r>
            <a:r>
              <a:rPr lang="ru-RU" dirty="0"/>
              <a:t> </a:t>
            </a:r>
            <a:r>
              <a:rPr lang="ru-RU" dirty="0" err="1"/>
              <a:t>усно</a:t>
            </a:r>
            <a:r>
              <a:rPr lang="ru-RU" dirty="0"/>
              <a:t>, так як </a:t>
            </a:r>
            <a:r>
              <a:rPr lang="ru-RU" dirty="0" err="1"/>
              <a:t>замучений</a:t>
            </a:r>
            <a:r>
              <a:rPr lang="ru-RU" dirty="0"/>
              <a:t> </a:t>
            </a:r>
            <a:r>
              <a:rPr lang="ru-RU" dirty="0" err="1"/>
              <a:t>нападом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не в силах </a:t>
            </a:r>
            <a:r>
              <a:rPr lang="ru-RU" dirty="0" err="1"/>
              <a:t>підписати</a:t>
            </a:r>
            <a:r>
              <a:rPr lang="ru-RU" dirty="0"/>
              <a:t> таблички </a:t>
            </a:r>
            <a:r>
              <a:rPr lang="ru-RU" dirty="0" err="1"/>
              <a:t>заповіту</a:t>
            </a:r>
            <a:r>
              <a:rPr lang="ru-RU" dirty="0"/>
              <a:t>. </a:t>
            </a:r>
            <a:r>
              <a:rPr lang="ru-RU" dirty="0" err="1"/>
              <a:t>Похований</a:t>
            </a:r>
            <a:r>
              <a:rPr lang="ru-RU" dirty="0"/>
              <a:t> і </a:t>
            </a:r>
            <a:r>
              <a:rPr lang="ru-RU" dirty="0" err="1"/>
              <a:t>заритий</a:t>
            </a:r>
            <a:r>
              <a:rPr lang="ru-RU" dirty="0"/>
              <a:t> на </a:t>
            </a:r>
            <a:r>
              <a:rPr lang="ru-RU" dirty="0" err="1"/>
              <a:t>околиці</a:t>
            </a:r>
            <a:r>
              <a:rPr lang="ru-RU" dirty="0"/>
              <a:t> </a:t>
            </a:r>
            <a:r>
              <a:rPr lang="ru-RU" dirty="0" err="1"/>
              <a:t>Еськвілін</a:t>
            </a:r>
            <a:r>
              <a:rPr lang="ru-RU" dirty="0"/>
              <a:t> </a:t>
            </a:r>
            <a:r>
              <a:rPr lang="ru-RU" dirty="0" err="1"/>
              <a:t>поруч</a:t>
            </a:r>
            <a:r>
              <a:rPr lang="ru-RU" dirty="0"/>
              <a:t> з могилою Мецената ».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1986" y="2162413"/>
            <a:ext cx="2276782" cy="4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0732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40</TotalTime>
  <Words>240</Words>
  <Application>Microsoft Office PowerPoint</Application>
  <PresentationFormat>Широкоэкранный</PresentationFormat>
  <Paragraphs>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Ион (конференц-зал)</vt:lpstr>
      <vt:lpstr>Гораций Квинт Флакк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Гораций Квинт Флакк</dc:title>
  <dc:creator>сергей</dc:creator>
  <cp:lastModifiedBy>сергей</cp:lastModifiedBy>
  <cp:revision>4</cp:revision>
  <dcterms:created xsi:type="dcterms:W3CDTF">2014-11-26T18:14:53Z</dcterms:created>
  <dcterms:modified xsi:type="dcterms:W3CDTF">2014-11-26T18:55:28Z</dcterms:modified>
</cp:coreProperties>
</file>