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7" r:id="rId10"/>
    <p:sldId id="266" r:id="rId11"/>
    <p:sldId id="265" r:id="rId12"/>
    <p:sldId id="261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993300"/>
    <a:srgbClr val="FF3300"/>
    <a:srgbClr val="595959"/>
    <a:srgbClr val="FF9900"/>
    <a:srgbClr val="984807"/>
    <a:srgbClr val="800000"/>
    <a:srgbClr val="5F5F5F"/>
    <a:srgbClr val="080808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0D668-E5F7-4DB4-A379-87BDF47C6C99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C45F2-9C12-4B80-BDFB-86200715A7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C45F2-9C12-4B80-BDFB-86200715A7E5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7"/>
            <a:ext cx="8501122" cy="1357322"/>
          </a:xfrm>
          <a:solidFill>
            <a:srgbClr val="993300">
              <a:alpha val="38824"/>
            </a:srgb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uk-UA" sz="9600" dirty="0" smtClean="0">
                <a:solidFill>
                  <a:schemeClr val="bg1"/>
                </a:solidFill>
                <a:latin typeface="Monotype Corsiva" pitchFamily="66" charset="0"/>
              </a:rPr>
              <a:t>Історія грошей</a:t>
            </a:r>
            <a:endParaRPr lang="ru-RU" sz="9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5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1"/>
            <a:ext cx="8643998" cy="4214842"/>
          </a:xfrm>
          <a:solidFill>
            <a:srgbClr val="984807">
              <a:alpha val="69804"/>
            </a:srgbClr>
          </a:solidFill>
          <a:ln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Законом 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Української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Народної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Республіки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грошовою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одиницею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стала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гривня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яка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дорівнювала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1/2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карбованця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ділилася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на 100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шагів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 В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обігу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перебували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грошові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знаки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вартістю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10, 25, 50, 100, 250, 1000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карбованців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а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також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2, 5, 100, 500, 1000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2000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гривень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Гривні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всіх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номіналів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крім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5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гривень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були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надруковані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у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Берліні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5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гривень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випускались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Станіславі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Карбованцеві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купюри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друкувались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Києві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Кам'янці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Подільському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та в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деяких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інших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містах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Поліграфічний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рівень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їх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виконання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значно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гірший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зв'язку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цим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їх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часто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підробляли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Розмінна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монета — шаги,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випускались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вигляді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поштових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марок,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номінальною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вартістю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10, 20, 30, 40 та 50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шагів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ins_grivn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14290"/>
            <a:ext cx="2825976" cy="4352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714876" y="4786322"/>
            <a:ext cx="4286280" cy="830997"/>
          </a:xfrm>
          <a:prstGeom prst="rect">
            <a:avLst/>
          </a:prstGeom>
          <a:solidFill>
            <a:schemeClr val="bg1">
              <a:alpha val="65098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Monotype Corsiva" pitchFamily="66" charset="0"/>
              </a:rPr>
              <a:t>Монети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древньої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</a:rPr>
              <a:t>Русі</a:t>
            </a:r>
            <a:r>
              <a:rPr lang="ru-RU" sz="2400" b="1" dirty="0" smtClean="0">
                <a:latin typeface="Monotype Corsiva" pitchFamily="66" charset="0"/>
              </a:rPr>
              <a:t> — </a:t>
            </a:r>
            <a:r>
              <a:rPr lang="ru-RU" sz="2400" b="1" dirty="0" err="1" smtClean="0">
                <a:latin typeface="Monotype Corsiva" pitchFamily="66" charset="0"/>
              </a:rPr>
              <a:t>дірхеми</a:t>
            </a:r>
            <a:r>
              <a:rPr lang="ru-RU" sz="2400" b="1" dirty="0" smtClean="0">
                <a:latin typeface="Monotype Corsiva" pitchFamily="66" charset="0"/>
              </a:rPr>
              <a:t>, </a:t>
            </a:r>
            <a:r>
              <a:rPr lang="ru-RU" sz="2400" b="1" dirty="0" err="1" smtClean="0">
                <a:latin typeface="Monotype Corsiva" pitchFamily="66" charset="0"/>
              </a:rPr>
              <a:t>куни</a:t>
            </a:r>
            <a:r>
              <a:rPr lang="ru-RU" sz="2400" b="1" dirty="0" smtClean="0">
                <a:latin typeface="Monotype Corsiva" pitchFamily="66" charset="0"/>
              </a:rPr>
              <a:t>, </a:t>
            </a:r>
            <a:r>
              <a:rPr lang="ru-RU" sz="2400" b="1" dirty="0" err="1" smtClean="0">
                <a:latin typeface="Monotype Corsiva" pitchFamily="66" charset="0"/>
              </a:rPr>
              <a:t>ногати</a:t>
            </a:r>
            <a:r>
              <a:rPr lang="ru-RU" sz="2400" b="1" dirty="0" smtClean="0">
                <a:latin typeface="Monotype Corsiva" pitchFamily="66" charset="0"/>
              </a:rPr>
              <a:t>, </a:t>
            </a:r>
            <a:r>
              <a:rPr lang="ru-RU" sz="2400" b="1" dirty="0" err="1" smtClean="0">
                <a:latin typeface="Monotype Corsiva" pitchFamily="66" charset="0"/>
              </a:rPr>
              <a:t>гривні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143248"/>
            <a:ext cx="4286280" cy="642941"/>
          </a:xfrm>
          <a:prstGeom prst="rect">
            <a:avLst/>
          </a:prstGeom>
          <a:solidFill>
            <a:schemeClr val="bg1">
              <a:alpha val="65098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100 </a:t>
            </a:r>
            <a:r>
              <a:rPr lang="ru-RU" b="1" u="sng" dirty="0" err="1" smtClean="0">
                <a:latin typeface="Monotype Corsiva" pitchFamily="66" charset="0"/>
              </a:rPr>
              <a:t>гривень</a:t>
            </a:r>
            <a:r>
              <a:rPr lang="en-US" b="1" u="sng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Української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Народної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Республіки</a:t>
            </a:r>
            <a:r>
              <a:rPr lang="ru-RU" b="1" dirty="0" smtClean="0">
                <a:latin typeface="Monotype Corsiva" pitchFamily="66" charset="0"/>
              </a:rPr>
              <a:t>, 1918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6" name="Рисунок 5" descr="100Hryven_19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14290"/>
            <a:ext cx="4143404" cy="2597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3" descr="Srebrenik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214818"/>
            <a:ext cx="4004350" cy="2428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714876" y="5786454"/>
            <a:ext cx="4286280" cy="928694"/>
          </a:xfrm>
          <a:prstGeom prst="rect">
            <a:avLst/>
          </a:prstGeom>
          <a:solidFill>
            <a:schemeClr val="bg1">
              <a:alpha val="65098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Срібляник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 Ярослава Мудрого(1019—1054).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Лицьова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 — св.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Георгій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,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зворотна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 —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тризубець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786190"/>
            <a:ext cx="8501122" cy="2677656"/>
          </a:xfrm>
          <a:prstGeom prst="rect">
            <a:avLst/>
          </a:prstGeom>
          <a:solidFill>
            <a:srgbClr val="595959">
              <a:alpha val="78824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Після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відновлення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державної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незалежності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України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1991 р. взято курс на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запровадження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обіг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власної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грошової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одиниці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 — 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гривні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, яку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було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введено у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вересні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1996.</a:t>
            </a:r>
          </a:p>
          <a:p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Виготовлення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зберігання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придбання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перевезення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пересилання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ввезення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Україну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з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метою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збуту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, а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також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збут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підробленої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національної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валюти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України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виді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банкнот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чи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металевої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монети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іноземної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валюти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є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кримінально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караним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айл:1 Hryvnia 2005 fro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4290"/>
            <a:ext cx="3751326" cy="201633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2052" name="Picture 4" descr="Файл:1 hryvnia 2006 fro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0156" y="4643446"/>
            <a:ext cx="3716124" cy="197419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2054" name="Picture 6" descr="Файл:20-Hryvnia-2003-fro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3" y="2428867"/>
            <a:ext cx="3786182" cy="199721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2056" name="Picture 8" descr="Файл:Hryvnia19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320" y="214290"/>
            <a:ext cx="4929223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Файл:1-kopiyka-Ukra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52"/>
            <a:ext cx="3411932" cy="1643073"/>
          </a:xfrm>
          <a:prstGeom prst="rect">
            <a:avLst/>
          </a:prstGeom>
          <a:noFill/>
        </p:spPr>
      </p:pic>
      <p:pic>
        <p:nvPicPr>
          <p:cNvPr id="1036" name="Picture 12" descr="Файл:2-kopiyki-Ukra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85926"/>
            <a:ext cx="3379149" cy="1643073"/>
          </a:xfrm>
          <a:prstGeom prst="rect">
            <a:avLst/>
          </a:prstGeom>
          <a:noFill/>
        </p:spPr>
      </p:pic>
      <p:pic>
        <p:nvPicPr>
          <p:cNvPr id="1038" name="Picture 14" descr="Файл:Ukraine-1992-Coin-0.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429000"/>
            <a:ext cx="3357586" cy="1678793"/>
          </a:xfrm>
          <a:prstGeom prst="rect">
            <a:avLst/>
          </a:prstGeom>
          <a:noFill/>
        </p:spPr>
      </p:pic>
      <p:pic>
        <p:nvPicPr>
          <p:cNvPr id="1040" name="Picture 16" descr="Файл:10-kopiyok-Ukrain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5072074"/>
            <a:ext cx="3357586" cy="1644533"/>
          </a:xfrm>
          <a:prstGeom prst="rect">
            <a:avLst/>
          </a:prstGeom>
          <a:noFill/>
        </p:spPr>
      </p:pic>
      <p:pic>
        <p:nvPicPr>
          <p:cNvPr id="1042" name="Picture 18" descr="Файл:25-kopiyok-Ukrain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142852"/>
            <a:ext cx="4929222" cy="2135003"/>
          </a:xfrm>
          <a:prstGeom prst="rect">
            <a:avLst/>
          </a:prstGeom>
          <a:noFill/>
        </p:spPr>
      </p:pic>
      <p:pic>
        <p:nvPicPr>
          <p:cNvPr id="1044" name="Picture 20" descr="Файл:50-kopiyok-Ukrain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2214554"/>
            <a:ext cx="4929222" cy="2214578"/>
          </a:xfrm>
          <a:prstGeom prst="rect">
            <a:avLst/>
          </a:prstGeom>
          <a:noFill/>
        </p:spPr>
      </p:pic>
      <p:pic>
        <p:nvPicPr>
          <p:cNvPr id="1046" name="Picture 22" descr="Файл:1-hryvnia-Ukrain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4357694"/>
            <a:ext cx="5000660" cy="23574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Файл:1-hrywnia-coin-Volodymyr-the-Great-re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4643438" cy="2218412"/>
          </a:xfrm>
          <a:prstGeom prst="rect">
            <a:avLst/>
          </a:prstGeom>
          <a:noFill/>
        </p:spPr>
      </p:pic>
      <p:pic>
        <p:nvPicPr>
          <p:cNvPr id="27652" name="Picture 4" descr="Файл:1-hrywnia-coin-2004-liberation from fascist invad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4643446"/>
            <a:ext cx="4462125" cy="2071702"/>
          </a:xfrm>
          <a:prstGeom prst="rect">
            <a:avLst/>
          </a:prstGeom>
          <a:noFill/>
        </p:spPr>
      </p:pic>
      <p:pic>
        <p:nvPicPr>
          <p:cNvPr id="27654" name="Picture 6" descr="Файл:1-hrywnia-coin-2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6336" y="0"/>
            <a:ext cx="4307663" cy="2143116"/>
          </a:xfrm>
          <a:prstGeom prst="rect">
            <a:avLst/>
          </a:prstGeom>
          <a:noFill/>
        </p:spPr>
      </p:pic>
      <p:pic>
        <p:nvPicPr>
          <p:cNvPr id="27656" name="Picture 8" descr="Файл:Sdg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9466" y="4667248"/>
            <a:ext cx="4544534" cy="2190752"/>
          </a:xfrm>
          <a:prstGeom prst="rect">
            <a:avLst/>
          </a:prstGeom>
          <a:noFill/>
        </p:spPr>
      </p:pic>
      <p:pic>
        <p:nvPicPr>
          <p:cNvPr id="27658" name="Picture 10" descr="Файл:ОДНА ГРИВНЯ «Фінальний турнір чемпіонату Європи з футболу 2012 р.»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2357430"/>
            <a:ext cx="4445626" cy="2217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айл:200 07 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571744"/>
            <a:ext cx="4061243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Файл:100 hryvnia 2005 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14290"/>
            <a:ext cx="4071966" cy="2129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4" name="Picture 2" descr="Файл:500 гривен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643446"/>
            <a:ext cx="4178096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Файл:UkrainePNew-50Hryven-2004-donatedoy 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643446"/>
            <a:ext cx="3500462" cy="1863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Файл:20-Hryvnia-2003-fron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428868"/>
            <a:ext cx="3571900" cy="1884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Файл:UAH 10 200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285728"/>
            <a:ext cx="3500430" cy="1877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Файл:UAH 50 COM 2011 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290"/>
            <a:ext cx="7429552" cy="3920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5720" y="4357694"/>
            <a:ext cx="8643998" cy="2246769"/>
          </a:xfrm>
          <a:prstGeom prst="rect">
            <a:avLst/>
          </a:prstGeom>
          <a:solidFill>
            <a:srgbClr val="993300">
              <a:alpha val="85098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5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жовтня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2011 року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з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нагоди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20-ї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річниці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створення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Національного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банку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України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ведено 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в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обіг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пам'ятні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банкноти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номіналом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50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гривень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зразка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2004 року (2011 року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випуску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). На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лицьовому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боці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банкнот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спеціальною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фарбою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змінює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колір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із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золотистого на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зелений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залежності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від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кута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зору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надруковано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напис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«НБУ 20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років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».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Всього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видрукувано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1000 банкнот; вони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є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законним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платіжним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засобом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території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України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функціонують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обігу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разом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з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банкнотами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номіналом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50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гривень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зразка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2004 року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попередніх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років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випуску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20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3116"/>
            <a:ext cx="8501089" cy="1569660"/>
          </a:xfrm>
          <a:prstGeom prst="rect">
            <a:avLst/>
          </a:prstGeom>
          <a:solidFill>
            <a:srgbClr val="CC6600">
              <a:alpha val="50196"/>
            </a:srgbClr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Дякуємо</a:t>
            </a:r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за </a:t>
            </a:r>
            <a:r>
              <a:rPr lang="ru-RU" sz="9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увагу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  <a:alpha val="81176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Історія створення грошей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  <a:solidFill>
            <a:schemeClr val="accent6">
              <a:lumMod val="50000"/>
              <a:alpha val="81176"/>
            </a:schemeClr>
          </a:solidFill>
          <a:ln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В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економічній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теорії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виділяють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дві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основні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концепції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походження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грошей:</a:t>
            </a:r>
          </a:p>
          <a:p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Раціоналістична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 —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гроші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виникли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як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наслідок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певної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раціональної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угоди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між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людьми через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необхідність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виділення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спеціального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інструменту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обслуговування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сфери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товарного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обігу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Еволюційна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 —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гроші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виділяють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із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загальної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товарної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маси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оскільки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вони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найпридатніші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виконання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функціональної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ролі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грошового товару. Той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чи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інший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товар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стає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грішми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лише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в межах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певної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особливої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суспільної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форми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товарного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виробництва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й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обігу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429684" cy="3357586"/>
          </a:xfrm>
          <a:solidFill>
            <a:schemeClr val="accent6">
              <a:lumMod val="50000"/>
              <a:alpha val="56863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Найдавнішими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 монетами 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відкарбованими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українських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землях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були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емісії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грецьких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колоній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заснованих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північному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узбережжі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 Чорного 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моря</a:t>
            </a:r>
            <a:r>
              <a:rPr lang="en-US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Випускались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вони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впродовж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 6 ст. до н. 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е.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Однак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ареал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їх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розповсюдження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є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незначним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Одночасно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поширювались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монети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карбовані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монетних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дворах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материкової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Греції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Значно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частіше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зустрічається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українських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землях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монетна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продукція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стародавнього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Риму.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Насамперед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це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срібні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денарії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імператорської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епохи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, особливо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часів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панування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імператорів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Ці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монети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перебували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обігу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до 5 ст.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Знахідки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пізнішого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часу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є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рідкими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У 6-7 ст. на землях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України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з'явилася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невелика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кількість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візантійських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 монет — 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срібних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 та 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бронзових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рідше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  <a:latin typeface="Monotype Corsiva" pitchFamily="66" charset="0"/>
              </a:rPr>
              <a:t>золотих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2000" dirty="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3857652"/>
          </a:xfrm>
          <a:solidFill>
            <a:schemeClr val="accent6">
              <a:lumMod val="50000"/>
              <a:alpha val="74902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З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найдавніших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часів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грішми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були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різні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товари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: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хутра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 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звірів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металеві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 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сокири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мушлі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каурі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тощо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Однак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завдяки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своїм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фізичним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властивостям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найбільш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вживаним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загальним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еквівалентом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вартості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дуже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швидко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стають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 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благородні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метали: золото та 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срібло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Згодом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вони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набирають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форми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 монет.</a:t>
            </a:r>
            <a:endParaRPr lang="ru-RU" dirty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86808" cy="3857652"/>
          </a:xfrm>
          <a:solidFill>
            <a:srgbClr val="CC6600">
              <a:alpha val="78824"/>
            </a:srgb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У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своїй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 «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Історії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»Геродот 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вказує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першими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використовувати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металеві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монети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почали 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лідійці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Сучасні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вчені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вважають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перші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монети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були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з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 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електрума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 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чеканились  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Швидке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розповсюдження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монет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пов'язано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із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зручністю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їх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зберігання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дроблення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об'єднання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відносною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великою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вартістю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при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невеликій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вазі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та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обсягу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є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дуже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зручним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при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обмінних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операціях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BMC_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5214950"/>
            <a:ext cx="3126050" cy="1262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785794"/>
            <a:ext cx="8115328" cy="3108543"/>
          </a:xfrm>
          <a:prstGeom prst="rect">
            <a:avLst/>
          </a:prstGeom>
          <a:solidFill>
            <a:srgbClr val="CC6600">
              <a:alpha val="78824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Паперові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гроші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або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банкноти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були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вперше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використані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в 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Китаї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 за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часів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 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династії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Сун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Ці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банкноти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відомі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як «</a:t>
            </a:r>
            <a:r>
              <a:rPr lang="en-US" sz="2800" dirty="0" err="1" smtClean="0">
                <a:solidFill>
                  <a:schemeClr val="bg1"/>
                </a:solidFill>
                <a:latin typeface="Monotype Corsiva" pitchFamily="66" charset="0"/>
              </a:rPr>
              <a:t>jiaozi</a:t>
            </a:r>
            <a:r>
              <a:rPr lang="en-US" sz="2800" dirty="0" smtClean="0">
                <a:solidFill>
                  <a:schemeClr val="bg1"/>
                </a:solidFill>
                <a:latin typeface="Monotype Corsiva" pitchFamily="66" charset="0"/>
              </a:rPr>
              <a:t>»,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еволюціонували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з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векселів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були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використанні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з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сьомого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сторіччя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. Тим не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менш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, вони не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витісняють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традиційних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грошей,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були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використанні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поряд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з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монетами. В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Європі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банкноти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були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вперше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випущені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Банком Стокгольма в 1661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році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358246" cy="2714644"/>
          </a:xfrm>
          <a:solidFill>
            <a:srgbClr val="993300">
              <a:alpha val="81176"/>
            </a:srgbClr>
          </a:solidFill>
          <a:ln>
            <a:solidFill>
              <a:schemeClr val="bg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І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яких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тільки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не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існувало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"грошей" як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одиниць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обміну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! У племен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Азії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Африки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Океанії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цю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роль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виконували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черепашки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каурі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 У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Грецьких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колоніях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Північного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Причорномор'я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а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також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Ольвії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предметом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торгівлі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вивозу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була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риба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пшениця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й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інші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злаки.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Тисячоліттями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засобом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обміну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Китаї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слугували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стандартні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відрізи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шовку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 На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Алясці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як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Росії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за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часів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Петра І, роль грошей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відігравало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цінне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хутро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000636"/>
            <a:ext cx="8286808" cy="830997"/>
          </a:xfrm>
          <a:prstGeom prst="rect">
            <a:avLst/>
          </a:prstGeom>
          <a:solidFill>
            <a:srgbClr val="993300">
              <a:alpha val="80000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Найбільшими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найоригінальнішими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вважаються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гроші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з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острова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Яп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архіпелагу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Каролінських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островів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західній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частині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Тихого океану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3686188"/>
          </a:xfrm>
          <a:solidFill>
            <a:srgbClr val="993300">
              <a:alpha val="83137"/>
            </a:srgb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Каролінських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островів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західній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частині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Тихого океану. Вони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й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досі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перебувають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обігу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хоч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їх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не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можна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ні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носити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ні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сховати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кишеню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Це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диск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вапняку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отвором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середині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в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який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можна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просунути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палицю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перекочування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Великі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монети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мають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діаметр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3,5 метра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важать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5 тонн.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  <a:solidFill>
            <a:srgbClr val="984807">
              <a:alpha val="76863"/>
            </a:srgbClr>
          </a:solidFill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Після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встановлення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українських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землях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більшовицького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режиму, а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згодом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включення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їх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до складу 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СРСР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тут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були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поширені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знаки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радянського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зразка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 На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західноукраїнських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землях у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міжвоєнний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період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використовувались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гроші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держав, до складу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яких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вони входили: у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Галичині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польська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марка, а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1924 —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злотий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дорівнював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100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грошів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на 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Закарпатті</a:t>
            </a:r>
            <a:r>
              <a:rPr lang="en-US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—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чехословацька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крона, яка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ділилася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на 100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геллерів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, а на 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Буковині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 —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румунська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лея,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складалася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100 </a:t>
            </a:r>
            <a:r>
              <a:rPr lang="ru-RU" dirty="0" err="1" smtClean="0">
                <a:solidFill>
                  <a:schemeClr val="bg1"/>
                </a:solidFill>
                <a:latin typeface="Monotype Corsiva" pitchFamily="66" charset="0"/>
              </a:rPr>
              <a:t>бані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215</Words>
  <PresentationFormat>Экран (4:3)</PresentationFormat>
  <Paragraphs>23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Історія грошей</vt:lpstr>
      <vt:lpstr>Історія створення грошей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29</cp:revision>
  <dcterms:modified xsi:type="dcterms:W3CDTF">2013-12-08T20:03:50Z</dcterms:modified>
</cp:coreProperties>
</file>