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6006C-A5CD-4151-89E7-90D7AC121B4C}" type="datetimeFigureOut">
              <a:rPr lang="uk-UA" smtClean="0"/>
              <a:t>04.03.2014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7DAB-B808-47B9-BBC2-7D63DBE9167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1"/>
            <a:ext cx="8280920" cy="2880320"/>
          </a:xfrm>
        </p:spPr>
        <p:txBody>
          <a:bodyPr>
            <a:noAutofit/>
          </a:bodyPr>
          <a:lstStyle/>
          <a:p>
            <a:r>
              <a:rPr lang="en-US" sz="1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15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</a:t>
            </a:r>
            <a:endParaRPr lang="uk-UA" sz="15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5733256"/>
            <a:ext cx="8712968" cy="93610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Пожежа </a:t>
            </a:r>
            <a:r>
              <a:rPr lang="ru-RU" dirty="0" err="1" smtClean="0">
                <a:solidFill>
                  <a:srgbClr val="FF0000"/>
                </a:solidFill>
              </a:rPr>
              <a:t>неконтрольований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вогонь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який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може</a:t>
            </a:r>
            <a:r>
              <a:rPr lang="ru-RU" dirty="0" smtClean="0">
                <a:solidFill>
                  <a:srgbClr val="FF0000"/>
                </a:solidFill>
              </a:rPr>
              <a:t> бути </a:t>
            </a:r>
            <a:r>
              <a:rPr lang="ru-RU" dirty="0" err="1" smtClean="0">
                <a:solidFill>
                  <a:srgbClr val="FF0000"/>
                </a:solidFill>
              </a:rPr>
              <a:t>небезпечний</a:t>
            </a:r>
            <a:r>
              <a:rPr lang="ru-RU" dirty="0" smtClean="0">
                <a:solidFill>
                  <a:srgbClr val="FF0000"/>
                </a:solidFill>
              </a:rPr>
              <a:t> для </a:t>
            </a:r>
            <a:r>
              <a:rPr lang="ru-RU" dirty="0" err="1" smtClean="0">
                <a:solidFill>
                  <a:srgbClr val="FF0000"/>
                </a:solidFill>
              </a:rPr>
              <a:t>живих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істот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природи</a:t>
            </a:r>
            <a:r>
              <a:rPr lang="ru-RU" dirty="0" smtClean="0">
                <a:solidFill>
                  <a:srgbClr val="FF0000"/>
                </a:solidFill>
              </a:rPr>
              <a:t>!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7" name="Содержимое 6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4880" y="0"/>
            <a:ext cx="5509120" cy="59794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51520" y="188640"/>
            <a:ext cx="3213993" cy="572149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Fire an uncontrolled fire that can be dangerous to living beings and nature!</a:t>
            </a:r>
            <a:endParaRPr lang="uk-U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45224"/>
            <a:ext cx="8568952" cy="1412776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Види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пожеж</a:t>
            </a:r>
            <a:r>
              <a:rPr lang="ru-RU" b="0" dirty="0">
                <a:solidFill>
                  <a:srgbClr val="FF0000"/>
                </a:solidFill>
              </a:rPr>
              <a:t/>
            </a:r>
            <a:br>
              <a:rPr lang="ru-RU" b="0" dirty="0">
                <a:solidFill>
                  <a:srgbClr val="FF0000"/>
                </a:solidFill>
              </a:rPr>
            </a:br>
            <a:r>
              <a:rPr lang="uk-UA" b="0" dirty="0" smtClean="0">
                <a:solidFill>
                  <a:srgbClr val="FF0000"/>
                </a:solidFill>
              </a:rPr>
              <a:t>Лісова пожежа</a:t>
            </a:r>
            <a:r>
              <a:rPr lang="ru-RU" b="0" dirty="0" smtClean="0">
                <a:solidFill>
                  <a:srgbClr val="FF0000"/>
                </a:solidFill>
              </a:rPr>
              <a:t>;</a:t>
            </a:r>
            <a:r>
              <a:rPr lang="ru-RU" b="0" dirty="0">
                <a:solidFill>
                  <a:srgbClr val="FF0000"/>
                </a:solidFill>
              </a:rPr>
              <a:t/>
            </a:r>
            <a:br>
              <a:rPr lang="ru-RU" b="0" dirty="0">
                <a:solidFill>
                  <a:srgbClr val="FF0000"/>
                </a:solidFill>
              </a:rPr>
            </a:br>
            <a:r>
              <a:rPr lang="ru-RU" b="0" u="sng" dirty="0" smtClean="0">
                <a:solidFill>
                  <a:srgbClr val="FF0000"/>
                </a:solidFill>
              </a:rPr>
              <a:t>пожежа </a:t>
            </a:r>
            <a:r>
              <a:rPr lang="ru-RU" b="0" u="sng" dirty="0" err="1" smtClean="0">
                <a:solidFill>
                  <a:srgbClr val="FF0000"/>
                </a:solidFill>
              </a:rPr>
              <a:t>нафтопродуктів</a:t>
            </a:r>
            <a:r>
              <a:rPr lang="ru-RU" b="0" dirty="0" smtClean="0">
                <a:solidFill>
                  <a:srgbClr val="FF0000"/>
                </a:solidFill>
              </a:rPr>
              <a:t>;</a:t>
            </a:r>
            <a:r>
              <a:rPr lang="ru-RU" b="0" dirty="0">
                <a:solidFill>
                  <a:srgbClr val="FF0000"/>
                </a:solidFill>
              </a:rPr>
              <a:t/>
            </a:r>
            <a:br>
              <a:rPr lang="ru-RU" b="0" dirty="0">
                <a:solidFill>
                  <a:srgbClr val="FF0000"/>
                </a:solidFill>
              </a:rPr>
            </a:br>
            <a:r>
              <a:rPr lang="ru-RU" b="0" dirty="0" err="1">
                <a:solidFill>
                  <a:srgbClr val="FF0000"/>
                </a:solidFill>
              </a:rPr>
              <a:t>побутова</a:t>
            </a:r>
            <a:r>
              <a:rPr lang="ru-RU" b="0" dirty="0">
                <a:solidFill>
                  <a:srgbClr val="FF0000"/>
                </a:solidFill>
              </a:rPr>
              <a:t> пожежа;</a:t>
            </a:r>
            <a:br>
              <a:rPr lang="ru-RU" b="0" dirty="0">
                <a:solidFill>
                  <a:srgbClr val="FF0000"/>
                </a:solidFill>
              </a:rPr>
            </a:br>
            <a:r>
              <a:rPr lang="ru-RU" b="0" dirty="0" err="1" smtClean="0">
                <a:solidFill>
                  <a:srgbClr val="FF0000"/>
                </a:solidFill>
              </a:rPr>
              <a:t>підземна</a:t>
            </a:r>
            <a:r>
              <a:rPr lang="ru-RU" b="0" dirty="0" smtClean="0">
                <a:solidFill>
                  <a:srgbClr val="FF0000"/>
                </a:solidFill>
              </a:rPr>
              <a:t> </a:t>
            </a:r>
            <a:r>
              <a:rPr lang="ru-RU" b="0" dirty="0" err="1" smtClean="0">
                <a:solidFill>
                  <a:srgbClr val="FF0000"/>
                </a:solidFill>
              </a:rPr>
              <a:t>пожежа</a:t>
            </a:r>
            <a:r>
              <a:rPr lang="ru-RU" b="0" dirty="0" smtClean="0">
                <a:solidFill>
                  <a:srgbClr val="FF0000"/>
                </a:solidFill>
              </a:rPr>
              <a:t>;</a:t>
            </a:r>
            <a:r>
              <a:rPr lang="ru-RU" b="0" dirty="0">
                <a:solidFill>
                  <a:srgbClr val="FF0000"/>
                </a:solidFill>
              </a:rPr>
              <a:t/>
            </a:r>
            <a:br>
              <a:rPr lang="ru-RU" b="0" dirty="0">
                <a:solidFill>
                  <a:srgbClr val="FF0000"/>
                </a:solidFill>
              </a:rPr>
            </a:br>
            <a:r>
              <a:rPr lang="ru-RU" b="0" dirty="0" err="1" smtClean="0">
                <a:solidFill>
                  <a:srgbClr val="FF0000"/>
                </a:solidFill>
              </a:rPr>
              <a:t>рудникові</a:t>
            </a:r>
            <a:r>
              <a:rPr lang="ru-RU" b="0" dirty="0" smtClean="0">
                <a:solidFill>
                  <a:srgbClr val="FF0000"/>
                </a:solidFill>
              </a:rPr>
              <a:t> </a:t>
            </a:r>
            <a:r>
              <a:rPr lang="ru-RU" b="0" dirty="0" err="1" smtClean="0">
                <a:solidFill>
                  <a:srgbClr val="FF0000"/>
                </a:solidFill>
              </a:rPr>
              <a:t>пожежі</a:t>
            </a:r>
            <a:r>
              <a:rPr lang="ru-RU" b="0" dirty="0" smtClean="0">
                <a:solidFill>
                  <a:srgbClr val="FF0000"/>
                </a:solidFill>
              </a:rPr>
              <a:t>.</a:t>
            </a:r>
            <a:r>
              <a:rPr lang="ru-RU" b="0" dirty="0"/>
              <a:t/>
            </a:r>
            <a:br>
              <a:rPr lang="ru-RU" b="0" dirty="0"/>
            </a:br>
            <a:endParaRPr lang="uk-UA" dirty="0"/>
          </a:p>
        </p:txBody>
      </p:sp>
      <p:pic>
        <p:nvPicPr>
          <p:cNvPr id="6" name="Содержимое 5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66959" y="764704"/>
            <a:ext cx="5477041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88640"/>
            <a:ext cx="3384376" cy="468052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fires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Wildfire;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fire oil;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household fire;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Underground fire;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mine fire.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17840"/>
            <a:ext cx="8568952" cy="1440160"/>
          </a:xfrm>
        </p:spPr>
        <p:txBody>
          <a:bodyPr>
            <a:normAutofit fontScale="90000"/>
          </a:bodyPr>
          <a:lstStyle/>
          <a:p>
            <a:r>
              <a:rPr lang="uk-UA" b="0" dirty="0">
                <a:solidFill>
                  <a:srgbClr val="FF0000"/>
                </a:solidFill>
              </a:rPr>
              <a:t>Класи </a:t>
            </a:r>
            <a:r>
              <a:rPr lang="uk-UA" b="0" dirty="0" smtClean="0">
                <a:solidFill>
                  <a:srgbClr val="FF0000"/>
                </a:solidFill>
              </a:rPr>
              <a:t>пожежі</a:t>
            </a:r>
            <a:r>
              <a:rPr lang="uk-UA" b="0" dirty="0">
                <a:solidFill>
                  <a:srgbClr val="FF0000"/>
                </a:solidFill>
              </a:rPr>
              <a:t/>
            </a:r>
            <a:br>
              <a:rPr lang="uk-UA" b="0" dirty="0">
                <a:solidFill>
                  <a:srgbClr val="FF0000"/>
                </a:solidFill>
              </a:rPr>
            </a:br>
            <a:r>
              <a:rPr lang="en-US" b="0" dirty="0">
                <a:solidFill>
                  <a:srgbClr val="FF0000"/>
                </a:solidFill>
              </a:rPr>
              <a:t>A - </a:t>
            </a:r>
            <a:r>
              <a:rPr lang="uk-UA" b="0" dirty="0">
                <a:solidFill>
                  <a:srgbClr val="FF0000"/>
                </a:solidFill>
              </a:rPr>
              <a:t>горіння твердих </a:t>
            </a:r>
            <a:r>
              <a:rPr lang="uk-UA" b="0" dirty="0" smtClean="0">
                <a:solidFill>
                  <a:srgbClr val="FF0000"/>
                </a:solidFill>
              </a:rPr>
              <a:t>речовин;</a:t>
            </a:r>
            <a:r>
              <a:rPr lang="en-US" b="0" dirty="0" smtClean="0">
                <a:solidFill>
                  <a:srgbClr val="FF0000"/>
                </a:solidFill>
              </a:rPr>
              <a:t>B </a:t>
            </a:r>
            <a:r>
              <a:rPr lang="en-US" b="0" dirty="0">
                <a:solidFill>
                  <a:srgbClr val="FF0000"/>
                </a:solidFill>
              </a:rPr>
              <a:t>- </a:t>
            </a:r>
            <a:r>
              <a:rPr lang="uk-UA" b="0" dirty="0">
                <a:solidFill>
                  <a:srgbClr val="FF0000"/>
                </a:solidFill>
              </a:rPr>
              <a:t>горіння рідких </a:t>
            </a:r>
            <a:r>
              <a:rPr lang="uk-UA" b="0" dirty="0" smtClean="0">
                <a:solidFill>
                  <a:srgbClr val="FF0000"/>
                </a:solidFill>
              </a:rPr>
              <a:t>речовин; </a:t>
            </a:r>
            <a:r>
              <a:rPr lang="en-US" b="0" dirty="0">
                <a:solidFill>
                  <a:srgbClr val="FF0000"/>
                </a:solidFill>
              </a:rPr>
              <a:t>C - </a:t>
            </a:r>
            <a:r>
              <a:rPr lang="uk-UA" b="0" dirty="0">
                <a:solidFill>
                  <a:srgbClr val="FF0000"/>
                </a:solidFill>
              </a:rPr>
              <a:t>горіння газоподібних речовин (побутовий газ, водень, пропан); </a:t>
            </a:r>
            <a:r>
              <a:rPr lang="en-US" b="0" dirty="0">
                <a:solidFill>
                  <a:srgbClr val="FF0000"/>
                </a:solidFill>
              </a:rPr>
              <a:t>D - </a:t>
            </a:r>
            <a:r>
              <a:rPr lang="uk-UA" b="0" dirty="0">
                <a:solidFill>
                  <a:srgbClr val="FF0000"/>
                </a:solidFill>
              </a:rPr>
              <a:t>горіння металів; </a:t>
            </a:r>
            <a:r>
              <a:rPr lang="en-US" b="0" dirty="0">
                <a:solidFill>
                  <a:srgbClr val="FF0000"/>
                </a:solidFill>
              </a:rPr>
              <a:t>E - </a:t>
            </a:r>
            <a:r>
              <a:rPr lang="uk-UA" b="0" dirty="0">
                <a:solidFill>
                  <a:srgbClr val="FF0000"/>
                </a:solidFill>
              </a:rPr>
              <a:t>горіння електрообладнання.</a:t>
            </a:r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  <p:pic>
        <p:nvPicPr>
          <p:cNvPr id="5" name="Содержимое 4" descr="5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620688"/>
            <a:ext cx="5486572" cy="411492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476673"/>
            <a:ext cx="3528392" cy="4680520"/>
          </a:xfrm>
        </p:spPr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Classes of fire </a:t>
            </a:r>
          </a:p>
          <a:p>
            <a:endParaRPr lang="en-US" dirty="0" smtClean="0"/>
          </a:p>
          <a:p>
            <a:r>
              <a:rPr lang="en-US" sz="2400" dirty="0" smtClean="0"/>
              <a:t>  A - burning solids; </a:t>
            </a:r>
          </a:p>
          <a:p>
            <a:r>
              <a:rPr lang="en-US" sz="2400" dirty="0" smtClean="0"/>
              <a:t>  B - burning liquids; </a:t>
            </a:r>
          </a:p>
          <a:p>
            <a:r>
              <a:rPr lang="en-US" sz="2400" dirty="0" smtClean="0"/>
              <a:t>  C - burning gaseous substances (examples cooking gas, hydrogen, propane); </a:t>
            </a:r>
          </a:p>
          <a:p>
            <a:r>
              <a:rPr lang="en-US" sz="2400" dirty="0" smtClean="0"/>
              <a:t>  D - burning metal; </a:t>
            </a:r>
          </a:p>
          <a:p>
            <a:r>
              <a:rPr lang="en-US" sz="2400" dirty="0" smtClean="0"/>
              <a:t>  E - electrical burning.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45224"/>
            <a:ext cx="8136904" cy="1162050"/>
          </a:xfrm>
        </p:spPr>
        <p:txBody>
          <a:bodyPr/>
          <a:lstStyle/>
          <a:p>
            <a:r>
              <a:rPr lang="ru-RU" dirty="0" err="1">
                <a:solidFill>
                  <a:srgbClr val="FF0000"/>
                </a:solidFill>
              </a:rPr>
              <a:t>Лісова</a:t>
            </a:r>
            <a:r>
              <a:rPr lang="ru-RU" dirty="0">
                <a:solidFill>
                  <a:srgbClr val="FF0000"/>
                </a:solidFill>
              </a:rPr>
              <a:t> пожежа</a:t>
            </a:r>
            <a:r>
              <a:rPr lang="ru-RU" b="0" dirty="0">
                <a:solidFill>
                  <a:srgbClr val="FF0000"/>
                </a:solidFill>
              </a:rPr>
              <a:t> — </a:t>
            </a:r>
            <a:r>
              <a:rPr lang="ru-RU" b="0" dirty="0" err="1">
                <a:solidFill>
                  <a:srgbClr val="FF0000"/>
                </a:solidFill>
              </a:rPr>
              <a:t>стихійне</a:t>
            </a:r>
            <a:r>
              <a:rPr lang="ru-RU" b="0" dirty="0">
                <a:solidFill>
                  <a:srgbClr val="FF0000"/>
                </a:solidFill>
              </a:rPr>
              <a:t>, </a:t>
            </a:r>
            <a:r>
              <a:rPr lang="ru-RU" b="0" dirty="0" err="1">
                <a:solidFill>
                  <a:srgbClr val="FF0000"/>
                </a:solidFill>
              </a:rPr>
              <a:t>некероване</a:t>
            </a:r>
            <a:r>
              <a:rPr lang="ru-RU" b="0" dirty="0">
                <a:solidFill>
                  <a:srgbClr val="FF0000"/>
                </a:solidFill>
              </a:rPr>
              <a:t> </a:t>
            </a:r>
            <a:r>
              <a:rPr lang="ru-RU" b="0" dirty="0" err="1">
                <a:solidFill>
                  <a:srgbClr val="FF0000"/>
                </a:solidFill>
              </a:rPr>
              <a:t>поширення</a:t>
            </a:r>
            <a:r>
              <a:rPr lang="ru-RU" b="0" dirty="0">
                <a:solidFill>
                  <a:srgbClr val="FF0000"/>
                </a:solidFill>
              </a:rPr>
              <a:t> </a:t>
            </a:r>
            <a:r>
              <a:rPr lang="ru-RU" b="0" dirty="0" err="1">
                <a:solidFill>
                  <a:srgbClr val="FF0000"/>
                </a:solidFill>
              </a:rPr>
              <a:t>вогню</a:t>
            </a:r>
            <a:r>
              <a:rPr lang="ru-RU" b="0" dirty="0">
                <a:solidFill>
                  <a:srgbClr val="FF0000"/>
                </a:solidFill>
              </a:rPr>
              <a:t> по </a:t>
            </a:r>
            <a:r>
              <a:rPr lang="ru-RU" b="0" dirty="0" err="1">
                <a:solidFill>
                  <a:srgbClr val="FF0000"/>
                </a:solidFill>
              </a:rPr>
              <a:t>лісових</a:t>
            </a:r>
            <a:r>
              <a:rPr lang="ru-RU" b="0" dirty="0">
                <a:solidFill>
                  <a:srgbClr val="FF0000"/>
                </a:solidFill>
              </a:rPr>
              <a:t> </a:t>
            </a:r>
            <a:r>
              <a:rPr lang="ru-RU" b="0" dirty="0" err="1">
                <a:solidFill>
                  <a:srgbClr val="FF0000"/>
                </a:solidFill>
              </a:rPr>
              <a:t>площах</a:t>
            </a:r>
            <a:r>
              <a:rPr lang="ru-RU" b="0" dirty="0">
                <a:solidFill>
                  <a:srgbClr val="FF0000"/>
                </a:solidFill>
              </a:rPr>
              <a:t>.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1340901821_1040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44416" y="980728"/>
            <a:ext cx="5899584" cy="3933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16632"/>
            <a:ext cx="3563888" cy="5472608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Wildfire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/>
              <a:t>Wildfire - spontaneous, uncontrollable spread of fire in forest areas.</a:t>
            </a: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589240"/>
            <a:ext cx="8568952" cy="1018034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FF0000"/>
                </a:solidFill>
              </a:rPr>
              <a:t>Лісові пожежі поділяють на низові, верхові, підземні. За інтенсивністю горіння лісові пожежі поділяються на слабкі, середні, сильні.</a:t>
            </a:r>
          </a:p>
        </p:txBody>
      </p:sp>
      <p:pic>
        <p:nvPicPr>
          <p:cNvPr id="5" name="Содержимое 4" descr="8q6yoas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05862" y="116632"/>
            <a:ext cx="6197410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491880" cy="544522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Forest fires are divided into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grassroots,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Riding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underground.</a:t>
            </a: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intensity of burning wildfires are divided into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weak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medium,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strong.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805264"/>
            <a:ext cx="8568952" cy="7920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Пожежа </a:t>
            </a:r>
            <a:r>
              <a:rPr lang="ru-RU" dirty="0" err="1" smtClean="0">
                <a:solidFill>
                  <a:srgbClr val="FF0000"/>
                </a:solidFill>
              </a:rPr>
              <a:t>може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викликати</a:t>
            </a:r>
            <a:r>
              <a:rPr lang="ru-RU" dirty="0" smtClean="0">
                <a:solidFill>
                  <a:srgbClr val="FF0000"/>
                </a:solidFill>
              </a:rPr>
              <a:t> смерть та / </a:t>
            </a:r>
            <a:r>
              <a:rPr lang="ru-RU" dirty="0" err="1" smtClean="0">
                <a:solidFill>
                  <a:srgbClr val="FF0000"/>
                </a:solidFill>
              </a:rPr>
              <a:t>або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ушкодження</a:t>
            </a:r>
            <a:r>
              <a:rPr lang="ru-RU" dirty="0" smtClean="0">
                <a:solidFill>
                  <a:srgbClr val="FF0000"/>
                </a:solidFill>
              </a:rPr>
              <a:t> людей (</a:t>
            </a:r>
            <a:r>
              <a:rPr lang="ru-RU" dirty="0" err="1" smtClean="0">
                <a:solidFill>
                  <a:srgbClr val="FF0000"/>
                </a:solidFill>
              </a:rPr>
              <a:t>тварин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рослин</a:t>
            </a:r>
            <a:r>
              <a:rPr lang="ru-RU" dirty="0" smtClean="0">
                <a:solidFill>
                  <a:srgbClr val="FF0000"/>
                </a:solidFill>
              </a:rPr>
              <a:t>), </a:t>
            </a:r>
            <a:r>
              <a:rPr lang="ru-RU" dirty="0" err="1" smtClean="0">
                <a:solidFill>
                  <a:srgbClr val="FF0000"/>
                </a:solidFill>
              </a:rPr>
              <a:t>пошкодження</a:t>
            </a:r>
            <a:r>
              <a:rPr lang="ru-RU" dirty="0" smtClean="0">
                <a:solidFill>
                  <a:srgbClr val="FF0000"/>
                </a:solidFill>
              </a:rPr>
              <a:t> майна, </a:t>
            </a:r>
            <a:r>
              <a:rPr lang="ru-RU" dirty="0" err="1">
                <a:solidFill>
                  <a:srgbClr val="FF0000"/>
                </a:solidFill>
              </a:rPr>
              <a:t>погіршення</a:t>
            </a:r>
            <a:r>
              <a:rPr lang="ru-RU" dirty="0">
                <a:solidFill>
                  <a:srgbClr val="FF0000"/>
                </a:solidFill>
              </a:rPr>
              <a:t> стану </a:t>
            </a:r>
            <a:r>
              <a:rPr lang="ru-RU" dirty="0" err="1">
                <a:solidFill>
                  <a:srgbClr val="FF0000"/>
                </a:solidFill>
              </a:rPr>
              <a:t>навколишнього</a:t>
            </a:r>
            <a:r>
              <a:rPr lang="ru-RU" dirty="0">
                <a:solidFill>
                  <a:srgbClr val="FF0000"/>
                </a:solidFill>
              </a:rPr>
              <a:t> природного </a:t>
            </a:r>
            <a:r>
              <a:rPr lang="ru-RU" dirty="0" err="1">
                <a:solidFill>
                  <a:srgbClr val="FF0000"/>
                </a:solidFill>
              </a:rPr>
              <a:t>середовища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poz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00486" y="0"/>
            <a:ext cx="5143514" cy="58842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88641"/>
            <a:ext cx="3008313" cy="5472608"/>
          </a:xfrm>
        </p:spPr>
        <p:txBody>
          <a:bodyPr>
            <a:noAutofit/>
          </a:bodyPr>
          <a:lstStyle/>
          <a:p>
            <a:r>
              <a:rPr lang="en-US" sz="3200" dirty="0" smtClean="0"/>
              <a:t>Fire </a:t>
            </a:r>
            <a:r>
              <a:rPr lang="en-US" sz="3200" dirty="0" smtClean="0"/>
              <a:t>can cause death and / or destruction of people (animals, plants), property damage, environmental degradation.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>
            <a:noAutofit/>
          </a:bodyPr>
          <a:lstStyle/>
          <a:p>
            <a:r>
              <a:rPr lang="en-US" sz="1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uk-UA" sz="1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159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Fire</vt:lpstr>
      <vt:lpstr>Пожежа неконтрольований вогонь, який може бути небезпечний для живих істот і природи!</vt:lpstr>
      <vt:lpstr>Види пожеж Лісова пожежа; пожежа нафтопродуктів; побутова пожежа; підземна пожежа; рудникові пожежі. </vt:lpstr>
      <vt:lpstr>Класи пожежі A - горіння твердих речовин;B - горіння рідких речовин; C - горіння газоподібних речовин (побутовий газ, водень, пропан); D - горіння металів; E - горіння електрообладнання. </vt:lpstr>
      <vt:lpstr>Лісова пожежа — стихійне, некероване поширення вогню по лісових площах.</vt:lpstr>
      <vt:lpstr>Лісові пожежі поділяють на низові, верхові, підземні. За інтенсивністю горіння лісові пожежі поділяються на слабкі, середні, сильні.</vt:lpstr>
      <vt:lpstr>Пожежа може викликати смерть та / або ушкодження людей (тварин, рослин), пошкодження майна, погіршення стану навколишнього природного середовища</vt:lpstr>
      <vt:lpstr>The end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wildfire</dc:title>
  <dc:creator>Надюшка</dc:creator>
  <cp:lastModifiedBy>Надюшка</cp:lastModifiedBy>
  <cp:revision>9</cp:revision>
  <dcterms:created xsi:type="dcterms:W3CDTF">2014-03-04T19:41:23Z</dcterms:created>
  <dcterms:modified xsi:type="dcterms:W3CDTF">2014-03-04T21:09:09Z</dcterms:modified>
</cp:coreProperties>
</file>