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95E01"/>
    <a:srgbClr val="EA54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26" y="-52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6370338" cy="15637033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75" y="1901950"/>
            <a:ext cx="7772400" cy="1374345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EA5400"/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7185" y="3123590"/>
            <a:ext cx="6400800" cy="1068934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</a:t>
            </a:r>
          </a:p>
          <a:p>
            <a:pPr lvl="0"/>
            <a:r>
              <a:rPr lang="en-US" dirty="0" smtClean="0"/>
              <a:t>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01FBA8-C600-4B5F-801F-0E55B8D092C6}" type="datetimeFigureOut">
              <a:rPr lang="en-US"/>
              <a:pPr>
                <a:defRPr/>
              </a:pPr>
              <a:t>2/26/2014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36D24A-3085-4613-B621-9483D87B75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7F63B4-31C9-4B71-B9AE-FED93145E60D}" type="datetimeFigureOut">
              <a:rPr lang="en-US"/>
              <a:pPr>
                <a:defRPr/>
              </a:pPr>
              <a:t>2/26/2014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147E53-B0A3-441E-A948-627682EC50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27FBBC-CD19-4BDC-B224-7BBFEEAEDBAB}" type="datetimeFigureOut">
              <a:rPr lang="en-US"/>
              <a:pPr>
                <a:defRPr/>
              </a:pPr>
              <a:t>2/26/2014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E17A53-E52A-4CC9-A5C2-F4EC801020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5C282C-A938-45CD-AB7A-F121832E47BA}" type="datetimeFigureOut">
              <a:rPr lang="en-US"/>
              <a:pPr>
                <a:defRPr/>
              </a:pPr>
              <a:t>2/26/2014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5458DE-0CC6-4805-BAB4-C5124A30E6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>
              <a:defRPr sz="3600">
                <a:solidFill>
                  <a:srgbClr val="EA54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A5158F-04BB-46F0-86F0-3F951848B523}" type="datetimeFigureOut">
              <a:rPr lang="en-US"/>
              <a:pPr>
                <a:defRPr/>
              </a:pPr>
              <a:t>2/26/2014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71CF43-271A-4856-AC71-D51BB7D8D7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0604" y="274638"/>
            <a:ext cx="7016195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D95E0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0604" y="1443836"/>
            <a:ext cx="7016195" cy="4275740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72788E-BB86-44C4-9D52-72DBFE32B6B9}" type="datetimeFigureOut">
              <a:rPr lang="en-US"/>
              <a:pPr>
                <a:defRPr/>
              </a:pPr>
              <a:t>2/26/2014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61330C-E172-41B6-AFA2-4F2263FD14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99D441-0293-4ADA-B10E-E4574D1EDFD3}" type="datetimeFigureOut">
              <a:rPr lang="en-US"/>
              <a:pPr>
                <a:defRPr/>
              </a:pPr>
              <a:t>2/26/2014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7E5CF-D0AA-4C1B-BE5B-2685608A61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E89C79-A3D6-4C95-8DAA-19E42A614940}" type="datetimeFigureOut">
              <a:rPr lang="en-US"/>
              <a:pPr>
                <a:defRPr/>
              </a:pPr>
              <a:t>2/26/2014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84021E-EA76-47C9-989F-44CB9FC8AC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>
              <a:defRPr sz="3600">
                <a:solidFill>
                  <a:srgbClr val="D95E0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43835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073697"/>
            <a:ext cx="4040188" cy="3798583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443835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073697"/>
            <a:ext cx="4041775" cy="3798583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7D288F-00D8-4A2C-9C84-64655C39B76F}" type="datetimeFigureOut">
              <a:rPr lang="en-US"/>
              <a:pPr>
                <a:defRPr/>
              </a:pPr>
              <a:t>2/26/2014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40D85C-4F37-4F15-8006-4BA1DE4648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87500F-249C-4F0A-8207-BEE7DF4E5EFA}" type="datetimeFigureOut">
              <a:rPr lang="en-US"/>
              <a:pPr>
                <a:defRPr/>
              </a:pPr>
              <a:t>2/26/2014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3F639C-67D8-459D-B7F2-1BAF50E26E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CC941F-9EF2-47E1-BD7D-ECC4689B25B9}" type="datetimeFigureOut">
              <a:rPr lang="en-US"/>
              <a:pPr>
                <a:defRPr/>
              </a:pPr>
              <a:t>2/26/2014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C9B683-20C5-490A-8DAE-C867AA1BDF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6D9382-5A52-457E-B477-E5CBD8B09931}" type="datetimeFigureOut">
              <a:rPr lang="en-US"/>
              <a:pPr>
                <a:defRPr/>
              </a:pPr>
              <a:t>2/26/2014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C04FC0-06A9-4210-A278-1B564995D0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A15A2AD-634B-48AB-9412-F3C2601269EF}" type="datetimeFigureOut">
              <a:rPr lang="en-US"/>
              <a:pPr>
                <a:defRPr/>
              </a:pPr>
              <a:t>2/26/2014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DA1E907-7ABF-46D9-B03D-6F9FAA9E60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  <p:sldLayoutId id="2147483649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3.xml"/><Relationship Id="rId1" Type="http://schemas.openxmlformats.org/officeDocument/2006/relationships/audio" Target="file:///E:\&#1080;&#1075;&#1088;&#1099;\The%20Stone%20Roses%20-%20Fool's%20Gold%20(1).mp3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3.xml"/><Relationship Id="rId1" Type="http://schemas.openxmlformats.org/officeDocument/2006/relationships/audio" Target="file:///E:\&#1080;&#1075;&#1088;&#1099;\&#1069;&#1083;&#1074;&#1080;&#1089;%20&#1055;&#1088;&#1077;&#1089;&#1083;&#1080;%20-%20&#1088;&#1086;&#1082;&#1077;&#1085;&#1088;&#1086;&#1083;.mp3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3.xml"/><Relationship Id="rId1" Type="http://schemas.openxmlformats.org/officeDocument/2006/relationships/audio" Target="file:///E:\&#1080;&#1075;&#1088;&#1099;\&#1072;&#1084;&#1077;&#1088;&#1080;&#1082;&#1072;&#1085;&#1089;&#1082;&#1080;&#1081;%20&#1088;&#1077;&#1087;%20-%20&#1041;&#1077;&#1079;%20&#1085;&#1072;&#1079;&#1074;&#1072;&#1085;&#1080;&#1103;.mp3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3.xml"/><Relationship Id="rId1" Type="http://schemas.openxmlformats.org/officeDocument/2006/relationships/audio" Target="file:///E:\&#1080;&#1075;&#1088;&#1099;\Peaches%20-%20Mud%20(&#1076;&#1078;&#1072;&#1079;%20&#1092;&#1072;&#1085;&#1082;).mp3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3.xml"/><Relationship Id="rId1" Type="http://schemas.openxmlformats.org/officeDocument/2006/relationships/audio" Target="file:///E:\&#1080;&#1075;&#1088;&#1099;\Rihanna%20-%20California%20King%20Bed%20(Radio%20Edit)(&#1091;&#1087;&#1088;&#1091;&#1075;&#1072;&#1103;%20&#1087;&#1086;&#1087;%20&#1084;&#1091;&#1079;&#1099;&#1082;&#1072;).mp3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3.xml"/><Relationship Id="rId1" Type="http://schemas.openxmlformats.org/officeDocument/2006/relationships/audio" Target="file:///E:\&#1080;&#1075;&#1088;&#1099;\Jesse%20Saunders%20-%20(%20&#1101;&#1090;&#1086;%20&#1089;&#1072;&#1084;&#1099;&#1081;%20&#1087;&#1077;&#1088;&#1074;&#1099;&#1081;%20&#1093;&#1072;&#1091;&#1089;%20&#1090;&#1088;&#1101;&#1082;)&#1054;&#1085;&#1072;(&#1101;&#1090;&#1072;%20&#1084;&#1091;&#1079;&#1099;&#1082;&#1072;)%20&#1073;&#1099;&#1083;&#1072;%20&#1079;&#1072;&#1087;&#1080;&#1089;&#1072;&#1085;&#1072;%20&#1074;%20(1).mp3" TargetMode="Externa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3.xml"/><Relationship Id="rId1" Type="http://schemas.openxmlformats.org/officeDocument/2006/relationships/audio" Target="file:///E:\&#1080;&#1075;&#1088;&#1099;\Ultra%20Nate%20-%20Free.mp3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3.xml"/><Relationship Id="rId1" Type="http://schemas.openxmlformats.org/officeDocument/2006/relationships/audio" Target="file:///E:\&#1080;&#1075;&#1088;&#1099;\David%20Morales%20-%20How%20Would%20You%20Feel.mp3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3.xml"/><Relationship Id="rId1" Type="http://schemas.openxmlformats.org/officeDocument/2006/relationships/audio" Target="file:///E:\&#1080;&#1075;&#1088;&#1099;\Phuture%20-%20Your%20Only%20Friend.mp3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3.xml"/><Relationship Id="rId1" Type="http://schemas.openxmlformats.org/officeDocument/2006/relationships/audio" Target="file:///E:\&#1080;&#1075;&#1088;&#1099;\&#1084;&#1091;&#1079;&#1099;&#1082;&#1072;%20&#1073;&#1077;&#1079;%20&#1089;&#1083;&#1086;&#1074;%20-%20&#1090;&#1088;&#1072;&#1085;&#1089;%20(2010).mp3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3.xml"/><Relationship Id="rId1" Type="http://schemas.openxmlformats.org/officeDocument/2006/relationships/audio" Target="file:///E:\&#1080;&#1075;&#1088;&#1099;\Disclose%20-%20Bloody%20Religion.mp3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ctrTitle"/>
          </p:nvPr>
        </p:nvSpPr>
        <p:spPr>
          <a:xfrm>
            <a:off x="754063" y="1901825"/>
            <a:ext cx="7772400" cy="1374775"/>
          </a:xfrm>
        </p:spPr>
        <p:txBody>
          <a:bodyPr/>
          <a:lstStyle/>
          <a:p>
            <a:r>
              <a:rPr lang="uk-UA" smtClean="0">
                <a:latin typeface="Arial" charset="0"/>
              </a:rPr>
              <a:t>Стилі сучасної музики</a:t>
            </a:r>
            <a:br>
              <a:rPr lang="uk-UA" smtClean="0">
                <a:latin typeface="Arial" charset="0"/>
              </a:rPr>
            </a:br>
            <a:endParaRPr lang="en-US" smtClean="0">
              <a:latin typeface="Arial" charset="0"/>
            </a:endParaRPr>
          </a:p>
        </p:txBody>
      </p:sp>
      <p:sp>
        <p:nvSpPr>
          <p:cNvPr id="14339" name="Subtitle 2"/>
          <p:cNvSpPr>
            <a:spLocks noGrp="1"/>
          </p:cNvSpPr>
          <p:nvPr>
            <p:ph type="subTitle" idx="1"/>
          </p:nvPr>
        </p:nvSpPr>
        <p:spPr>
          <a:xfrm>
            <a:off x="766763" y="3124200"/>
            <a:ext cx="6400800" cy="1068388"/>
          </a:xfrm>
        </p:spPr>
        <p:txBody>
          <a:bodyPr/>
          <a:lstStyle/>
          <a:p>
            <a:r>
              <a:rPr lang="uk-UA" smtClean="0">
                <a:latin typeface="Arial" charset="0"/>
              </a:rPr>
              <a:t>Підготувала учениця ІІ курсу історико-правознавчого класу</a:t>
            </a:r>
          </a:p>
          <a:p>
            <a:r>
              <a:rPr lang="uk-UA" smtClean="0">
                <a:latin typeface="Arial" charset="0"/>
              </a:rPr>
              <a:t>Ковтун Дар</a:t>
            </a:r>
            <a:r>
              <a:rPr lang="en-US" smtClean="0">
                <a:latin typeface="Arial" charset="0"/>
              </a:rPr>
              <a:t>’</a:t>
            </a:r>
            <a:r>
              <a:rPr lang="ru-RU" smtClean="0">
                <a:latin typeface="Arial" charset="0"/>
              </a:rPr>
              <a:t>я</a:t>
            </a:r>
            <a:endParaRPr lang="en-US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Rectang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algn="ctr"/>
            <a:endParaRPr lang="ru-RU" sz="4400" smtClean="0">
              <a:solidFill>
                <a:schemeClr val="tx1"/>
              </a:solidFill>
            </a:endParaRPr>
          </a:p>
        </p:txBody>
      </p:sp>
      <p:sp>
        <p:nvSpPr>
          <p:cNvPr id="25605" name="Rectangle 5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sz="2400" b="1" smtClean="0">
                <a:solidFill>
                  <a:schemeClr val="bg2"/>
                </a:solidFill>
              </a:rPr>
              <a:t>Бріт-поп</a:t>
            </a:r>
            <a:r>
              <a:rPr lang="ru-RU" sz="2400" smtClean="0">
                <a:solidFill>
                  <a:schemeClr val="bg2"/>
                </a:solidFill>
              </a:rPr>
              <a:t> - жанр альтернативного року, найпотужніший ретро-стиль, відродження домінуючої гітарної поп-музики 60-х років на музичній сцені Великобританії. Як самостійне явище з'явився на початку 90-х і став розповсюджуватися з величезною швидкістю. Причому деякі з гуртів, які дали йому народження, існували вже давно, а деякі з'явилися разом з цим напрямком. Прийнято вважати, що термін "бріт-поп" вперше вжив діджей однієї з британських радіостанцій в 1987 році. Так він охарактеризував музику групи </a:t>
            </a:r>
            <a:r>
              <a:rPr lang="ru-RU" sz="2400" b="1" smtClean="0">
                <a:solidFill>
                  <a:schemeClr val="bg2"/>
                </a:solidFill>
              </a:rPr>
              <a:t>The Stone Roses</a:t>
            </a:r>
            <a:r>
              <a:rPr lang="ru-RU" sz="2400" smtClean="0">
                <a:solidFill>
                  <a:schemeClr val="bg2"/>
                </a:solidFill>
              </a:rPr>
              <a:t>.. Бріт-поп протиставив підкреслено ретроградське, «живе», романтичне світовідчуття, музику в дусі хіповий 60-х.</a:t>
            </a:r>
            <a:r>
              <a:rPr lang="ru-RU" sz="2400" smtClean="0">
                <a:solidFill>
                  <a:schemeClr val="tx1"/>
                </a:solidFill>
              </a:rPr>
              <a:t/>
            </a:r>
            <a:br>
              <a:rPr lang="ru-RU" sz="2400" smtClean="0">
                <a:solidFill>
                  <a:schemeClr val="tx1"/>
                </a:solidFill>
              </a:rPr>
            </a:br>
            <a:endParaRPr lang="ru-RU" sz="2400" smtClean="0">
              <a:solidFill>
                <a:schemeClr val="tx1"/>
              </a:solidFill>
            </a:endParaRPr>
          </a:p>
        </p:txBody>
      </p:sp>
      <p:pic>
        <p:nvPicPr>
          <p:cNvPr id="25606" name="The Stone Roses - Fool's Gold (1).mp3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5487988" y="5260975"/>
            <a:ext cx="304800" cy="304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560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99338" fill="hold"/>
                                        <p:tgtEl>
                                          <p:spTgt spid="2560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606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5606"/>
                </p:tgtEl>
              </p:cMediaNode>
            </p:audio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algn="ctr"/>
            <a:endParaRPr lang="ru-RU" sz="4400" smtClean="0">
              <a:solidFill>
                <a:schemeClr val="tx1"/>
              </a:solidFill>
            </a:endParaRPr>
          </a:p>
        </p:txBody>
      </p:sp>
      <p:sp>
        <p:nvSpPr>
          <p:cNvPr id="28675" name="Rectangle 3"/>
          <p:cNvSpPr>
            <a:spLocks noGrp="1"/>
          </p:cNvSpPr>
          <p:nvPr>
            <p:ph type="body" idx="1"/>
          </p:nvPr>
        </p:nvSpPr>
        <p:spPr>
          <a:xfrm>
            <a:off x="449263" y="681038"/>
            <a:ext cx="8229600" cy="4525962"/>
          </a:xfrm>
        </p:spPr>
        <p:txBody>
          <a:bodyPr/>
          <a:lstStyle/>
          <a:p>
            <a:r>
              <a:rPr lang="ru-RU" smtClean="0"/>
              <a:t>Рок-н-рол, головна світова музика 50-х років, з'явившись на танцполах і в радіоефірах, моментально підірвала відносно спокійне болітце панували тоді ритм-н-блюзу, кантрі та інших. На концертах публіка нарешті почала вставати зі стільців і влаштовувати шалені танці, дівчатка вперше почали верещати і визнаватися кумирам в любові, а самі музиканти рухатися на сцені. І не так, нібито у них все тіло в гіпсі, а відкрито, вільно і, на думку ханжів, взагалі навіть непристойно.</a:t>
            </a:r>
          </a:p>
        </p:txBody>
      </p:sp>
      <p:pic>
        <p:nvPicPr>
          <p:cNvPr id="28676" name="Элвис Пресли - рокенрол.mp3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5335588" y="5108575"/>
            <a:ext cx="304800" cy="304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867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35956" fill="hold"/>
                                        <p:tgtEl>
                                          <p:spTgt spid="2867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676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8676"/>
                </p:tgtEl>
              </p:cMediaNode>
            </p:audio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algn="ctr"/>
            <a:endParaRPr lang="ru-RU" sz="4400" smtClean="0">
              <a:solidFill>
                <a:schemeClr val="tx1"/>
              </a:solidFill>
            </a:endParaRPr>
          </a:p>
        </p:txBody>
      </p:sp>
      <p:sp>
        <p:nvSpPr>
          <p:cNvPr id="29699" name="Rectangle 3"/>
          <p:cNvSpPr>
            <a:spLocks noGrp="1"/>
          </p:cNvSpPr>
          <p:nvPr>
            <p:ph type="body" idx="1"/>
          </p:nvPr>
        </p:nvSpPr>
        <p:spPr>
          <a:xfrm>
            <a:off x="449263" y="374650"/>
            <a:ext cx="8229600" cy="45259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sz="2400" b="1" smtClean="0">
                <a:solidFill>
                  <a:schemeClr val="bg2"/>
                </a:solidFill>
              </a:rPr>
              <a:t>Реп</a:t>
            </a:r>
            <a:r>
              <a:rPr lang="ru-RU" sz="2400" smtClean="0">
                <a:solidFill>
                  <a:schemeClr val="bg2"/>
                </a:solidFill>
              </a:rPr>
              <a:t> як жанр відбувся від танцювальної музики. Характерні риси: нерівний ритм, складні експерименти з ударниками, наявність зациклених музичних фрагментів. Однієї з головних особливостей репа є відсутність вокалу, який заміняється речитативом. Реп читають, як вірші, а не співають. Основними інструментами є ударні й складний бас, який часто солірує. Часто реп-музиканти використовують ефект scratch - скрип вінілових пластинок</a:t>
            </a:r>
          </a:p>
          <a:p>
            <a:pPr>
              <a:lnSpc>
                <a:spcPct val="90000"/>
              </a:lnSpc>
            </a:pPr>
            <a:r>
              <a:rPr lang="ru-RU" sz="2400" smtClean="0">
                <a:solidFill>
                  <a:schemeClr val="bg2"/>
                </a:solidFill>
              </a:rPr>
              <a:t>Найімовірніше реп відбувся з </a:t>
            </a:r>
            <a:r>
              <a:rPr lang="ru-RU" sz="2400" b="1" smtClean="0">
                <a:solidFill>
                  <a:schemeClr val="bg2"/>
                </a:solidFill>
              </a:rPr>
              <a:t>реггєй</a:t>
            </a:r>
            <a:r>
              <a:rPr lang="ru-RU" sz="2400" smtClean="0">
                <a:solidFill>
                  <a:schemeClr val="bg2"/>
                </a:solidFill>
              </a:rPr>
              <a:t> – танцювального стилю, що виник на Ямайці. Ці два стилі мають багато загального: такий же нерівний, рваний ритм, наявність закільцьованих музичних фрагментів, складний ударник.</a:t>
            </a:r>
          </a:p>
        </p:txBody>
      </p:sp>
      <p:pic>
        <p:nvPicPr>
          <p:cNvPr id="29700" name="американский реп - Без названия.mp3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572000" y="4651375"/>
            <a:ext cx="304800" cy="304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970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91712" fill="hold"/>
                                        <p:tgtEl>
                                          <p:spTgt spid="2970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700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9700"/>
                </p:tgtEl>
              </p:cMediaNode>
            </p:audio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algn="ctr"/>
            <a:endParaRPr lang="ru-RU" sz="4400" smtClean="0">
              <a:solidFill>
                <a:schemeClr val="tx1"/>
              </a:solidFill>
            </a:endParaRPr>
          </a:p>
        </p:txBody>
      </p:sp>
      <p:sp>
        <p:nvSpPr>
          <p:cNvPr id="30723" name="Rectangl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ru-RU" sz="3200" smtClean="0">
                <a:solidFill>
                  <a:schemeClr val="tx1"/>
                </a:solidFill>
              </a:rPr>
              <a:t> </a:t>
            </a:r>
            <a:r>
              <a:rPr lang="ru-RU" sz="3200" b="1" smtClean="0">
                <a:solidFill>
                  <a:schemeClr val="bg2"/>
                </a:solidFill>
              </a:rPr>
              <a:t>Фанк</a:t>
            </a:r>
            <a:r>
              <a:rPr lang="ru-RU" sz="3200" smtClean="0">
                <a:solidFill>
                  <a:schemeClr val="bg2"/>
                </a:solidFill>
              </a:rPr>
              <a:t>. Один з танцювальних жанрів, якому властиві чітко виділені домінуючі над усіма іншими інструментами ударники, низька мелодійність, «неохайний» ритм.</a:t>
            </a:r>
            <a:r>
              <a:rPr lang="ru-RU" sz="3200" smtClean="0">
                <a:solidFill>
                  <a:schemeClr val="tx1"/>
                </a:solidFill>
              </a:rPr>
              <a:t> </a:t>
            </a:r>
          </a:p>
        </p:txBody>
      </p:sp>
      <p:pic>
        <p:nvPicPr>
          <p:cNvPr id="30724" name="Peaches - Mud (джаз фанк).mp3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5183188" y="3887788"/>
            <a:ext cx="304800" cy="304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07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86045" fill="hold"/>
                                        <p:tgtEl>
                                          <p:spTgt spid="3072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724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0724"/>
                </p:tgtEl>
              </p:cMediaNode>
            </p:audio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algn="ctr"/>
            <a:r>
              <a:rPr lang="ru-RU" sz="4000" b="1" u="sng" smtClean="0">
                <a:solidFill>
                  <a:srgbClr val="EA5400"/>
                </a:solidFill>
              </a:rPr>
              <a:t>ПОП МУЗИКА</a:t>
            </a:r>
            <a:r>
              <a:rPr lang="ru-RU" sz="4000" smtClean="0">
                <a:solidFill>
                  <a:srgbClr val="EA5400"/>
                </a:solidFill>
              </a:rPr>
              <a:t/>
            </a:r>
            <a:br>
              <a:rPr lang="ru-RU" sz="4000" smtClean="0">
                <a:solidFill>
                  <a:srgbClr val="EA5400"/>
                </a:solidFill>
              </a:rPr>
            </a:br>
            <a:endParaRPr lang="ru-RU" sz="4000" smtClean="0">
              <a:solidFill>
                <a:srgbClr val="EA5400"/>
              </a:solidFill>
            </a:endParaRPr>
          </a:p>
        </p:txBody>
      </p:sp>
      <p:sp>
        <p:nvSpPr>
          <p:cNvPr id="31747" name="Rectangl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smtClean="0"/>
              <a:t>Для сучасної поп-музики велике значення відіграє електронна апаратура. Мелодії, як правило, нескладні, ритмічні, легко запам'ятовуються.</a:t>
            </a:r>
            <a:br>
              <a:rPr lang="ru-RU" smtClean="0"/>
            </a:br>
            <a:r>
              <a:rPr lang="ru-RU" smtClean="0"/>
              <a:t>Вокальний стиль поп-музики характеризується мелодійною та емоційною манерою виконання, застосуванням «відкритого» звука, наближенням до мовлення співом, демонстративно «непоставленими» голосами, неприродною теситурою, з широким використанням екстатичних вигуків, стогонів, завивань та інших ефектів.</a:t>
            </a:r>
            <a:br>
              <a:rPr lang="ru-RU" smtClean="0"/>
            </a:br>
            <a:endParaRPr lang="ru-RU" smtClean="0">
              <a:solidFill>
                <a:schemeClr val="tx1"/>
              </a:solidFill>
            </a:endParaRPr>
          </a:p>
        </p:txBody>
      </p:sp>
      <p:pic>
        <p:nvPicPr>
          <p:cNvPr id="31748" name="Rihanna - California King Bed (Radio Edit)(упругая поп музыка).mp3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5335588" y="5260975"/>
            <a:ext cx="304800" cy="304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17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00102" fill="hold"/>
                                        <p:tgtEl>
                                          <p:spTgt spid="3174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748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1748"/>
                </p:tgtEl>
              </p:cMediaNode>
            </p:audio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algn="ctr"/>
            <a:endParaRPr lang="ru-RU" sz="4400" smtClean="0">
              <a:solidFill>
                <a:schemeClr val="tx1"/>
              </a:solidFill>
            </a:endParaRPr>
          </a:p>
        </p:txBody>
      </p:sp>
      <p:sp>
        <p:nvSpPr>
          <p:cNvPr id="32771" name="Rectangl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algn="ctr">
              <a:buFont typeface="Arial" charset="0"/>
              <a:buNone/>
            </a:pPr>
            <a:r>
              <a:rPr lang="ru-RU" sz="6000" smtClean="0"/>
              <a:t>Дякую за увагу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title"/>
          </p:nvPr>
        </p:nvSpPr>
        <p:spPr>
          <a:xfrm>
            <a:off x="449263" y="222250"/>
            <a:ext cx="8229600" cy="1143000"/>
          </a:xfrm>
        </p:spPr>
        <p:txBody>
          <a:bodyPr/>
          <a:lstStyle/>
          <a:p>
            <a:r>
              <a:rPr lang="ru-RU" sz="4400" smtClean="0"/>
              <a:t>Сучасне музичне мистецтво має різні форми прояву. Найсучаснішими з них є такі:</a:t>
            </a:r>
            <a:r>
              <a:rPr lang="ru-RU" sz="4400" smtClean="0">
                <a:solidFill>
                  <a:schemeClr val="tx1"/>
                </a:solidFill>
              </a:rPr>
              <a:t> </a:t>
            </a:r>
            <a:endParaRPr lang="en-US" sz="4400" smtClean="0">
              <a:solidFill>
                <a:schemeClr val="tx1"/>
              </a:solidFill>
            </a:endParaRPr>
          </a:p>
        </p:txBody>
      </p:sp>
      <p:sp>
        <p:nvSpPr>
          <p:cNvPr id="15362" name="Content Placeholder 2"/>
          <p:cNvSpPr>
            <a:spLocks noGrp="1"/>
          </p:cNvSpPr>
          <p:nvPr>
            <p:ph idx="1"/>
          </p:nvPr>
        </p:nvSpPr>
        <p:spPr>
          <a:xfrm>
            <a:off x="449263" y="1749425"/>
            <a:ext cx="8229600" cy="4525963"/>
          </a:xfrm>
        </p:spPr>
        <p:txBody>
          <a:bodyPr/>
          <a:lstStyle/>
          <a:p>
            <a:r>
              <a:rPr lang="ru-RU" sz="3200" smtClean="0"/>
              <a:t>Хаус (House)</a:t>
            </a:r>
            <a:br>
              <a:rPr lang="ru-RU" sz="3200" smtClean="0"/>
            </a:br>
            <a:r>
              <a:rPr lang="ru-RU" sz="3200" smtClean="0"/>
              <a:t>У середині 80-х у Чикаго виник новий вид танцювальної музики - хаус. Назва походить від клуба Warehouse (склад). Саме там чикагські ді-джеї вперше спробували змішувати сингли групи Kraftwerk зі звуком кардинально нового для того часу пристрою за назвою драма-машина. </a:t>
            </a:r>
            <a:endParaRPr lang="en-US" sz="320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1203325" y="222250"/>
            <a:ext cx="7940675" cy="350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>
                <a:solidFill>
                  <a:schemeClr val="bg1"/>
                </a:solidFill>
              </a:rPr>
              <a:t>Вони зверталися до традицій андеграунда і кращі сучасні треки все ще звучать трохи "андеграундно", можливо також через якість запису. Корені цієї музики - диско. Характерним є ритм дискотеки, свингове звучання, заводні мелодії і загальний настрій радості і веселощів. Одним словом - музика для щасливих.</a:t>
            </a:r>
            <a:r>
              <a:rPr lang="ru-RU">
                <a:solidFill>
                  <a:schemeClr val="bg1"/>
                </a:solidFill>
              </a:rPr>
              <a:t> </a:t>
            </a:r>
          </a:p>
        </p:txBody>
      </p:sp>
      <p:pic>
        <p:nvPicPr>
          <p:cNvPr id="16389" name="Jesse Saunders - ( это самый первый хаус трэк)Она(эта музыка) была записана в (1).mp3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2281238" y="4192588"/>
            <a:ext cx="304800" cy="304800"/>
          </a:xfrm>
          <a:prstGeom prst="rect">
            <a:avLst/>
          </a:prstGeom>
          <a:noFill/>
        </p:spPr>
      </p:pic>
      <p:sp>
        <p:nvSpPr>
          <p:cNvPr id="16390" name="Text Box 6"/>
          <p:cNvSpPr txBox="1">
            <a:spLocks noChangeArrowheads="1"/>
          </p:cNvSpPr>
          <p:nvPr/>
        </p:nvSpPr>
        <p:spPr bwMode="auto">
          <a:xfrm>
            <a:off x="2892425" y="4192588"/>
            <a:ext cx="397033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>
                <a:solidFill>
                  <a:schemeClr val="bg1"/>
                </a:solidFill>
              </a:rPr>
              <a:t>Jesse Saunders - ( это самый первый хаус трэк 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638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80291" fill="hold"/>
                                        <p:tgtEl>
                                          <p:spTgt spid="1638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389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6389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17410" name="Text Placeholder 4"/>
          <p:cNvSpPr>
            <a:spLocks noGrp="1"/>
          </p:cNvSpPr>
          <p:nvPr>
            <p:ph type="body" idx="1"/>
          </p:nvPr>
        </p:nvSpPr>
        <p:spPr>
          <a:xfrm>
            <a:off x="1060450" y="1597025"/>
            <a:ext cx="6413500" cy="229076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b="0" smtClean="0"/>
              <a:t>Гараж (Garage)</a:t>
            </a:r>
            <a:r>
              <a:rPr lang="ru-RU" smtClean="0"/>
              <a:t/>
            </a:r>
            <a:br>
              <a:rPr lang="ru-RU" smtClean="0"/>
            </a:br>
            <a:r>
              <a:rPr lang="ru-RU" b="0" smtClean="0"/>
              <a:t>У той час як чикагські ді-джеї експериментували з драмою-машиною нью-йоркські ді-джеї в стінах клуба Paradise Garage під керівництвом Larry Levan родили інше, що не уступає в популярності на танцполе хаусу напрямок - гараж /Garage/ (за назвою клуба). Великий внесок у справу будівництва гаража внесли також музиканти з Нью-Джерсі. Надворі стояла середина вісімдесятих. </a:t>
            </a:r>
            <a:endParaRPr lang="en-US" b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algn="ctr"/>
            <a:endParaRPr lang="ru-RU" sz="4400" smtClean="0">
              <a:solidFill>
                <a:schemeClr val="tx1"/>
              </a:solidFill>
            </a:endParaRPr>
          </a:p>
        </p:txBody>
      </p:sp>
      <p:sp>
        <p:nvSpPr>
          <p:cNvPr id="18435" name="Rectangl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ru-RU" sz="3200" smtClean="0"/>
              <a:t>Що таке гараж - це насамперед вокал у дусі соул, а потім біт. Гараж - це глибока клубна музика з коренями в ритм-н-блюзі. Послухайте примадонну британського відділення гаража - Ultra Nate і ви відчуєте що таке гараж. </a:t>
            </a:r>
          </a:p>
        </p:txBody>
      </p:sp>
      <p:pic>
        <p:nvPicPr>
          <p:cNvPr id="18436" name="Ultra Nate - Free.mp3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5183188" y="4192588"/>
            <a:ext cx="304800" cy="304800"/>
          </a:xfrm>
          <a:prstGeom prst="rect">
            <a:avLst/>
          </a:prstGeom>
          <a:noFill/>
        </p:spPr>
      </p:pic>
      <p:sp>
        <p:nvSpPr>
          <p:cNvPr id="18438" name="Text Box 6"/>
          <p:cNvSpPr txBox="1">
            <a:spLocks noChangeArrowheads="1"/>
          </p:cNvSpPr>
          <p:nvPr/>
        </p:nvSpPr>
        <p:spPr bwMode="auto">
          <a:xfrm>
            <a:off x="3503613" y="-366713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84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29464" fill="hold"/>
                                        <p:tgtEl>
                                          <p:spTgt spid="1843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436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8436"/>
                </p:tgtEl>
              </p:cMediaNode>
            </p:audi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/>
          </p:cNvSpPr>
          <p:nvPr>
            <p:ph type="title"/>
          </p:nvPr>
        </p:nvSpPr>
        <p:spPr>
          <a:xfrm>
            <a:off x="601663" y="4651375"/>
            <a:ext cx="8229600" cy="1143000"/>
          </a:xfrm>
        </p:spPr>
        <p:txBody>
          <a:bodyPr/>
          <a:lstStyle/>
          <a:p>
            <a:pPr algn="ctr"/>
            <a:r>
              <a:rPr lang="ru-RU" sz="2000" smtClean="0">
                <a:solidFill>
                  <a:schemeClr val="bg2"/>
                </a:solidFill>
              </a:rPr>
              <a:t>Представник </a:t>
            </a:r>
            <a:r>
              <a:rPr lang="ru-RU" sz="4400" b="1" smtClean="0">
                <a:solidFill>
                  <a:schemeClr val="bg2"/>
                </a:solidFill>
              </a:rPr>
              <a:t>Дэвид Морале</a:t>
            </a:r>
            <a:r>
              <a:rPr lang="ru-RU" sz="4400" smtClean="0">
                <a:solidFill>
                  <a:schemeClr val="bg2"/>
                </a:solidFill>
              </a:rPr>
              <a:t>с</a:t>
            </a:r>
          </a:p>
        </p:txBody>
      </p:sp>
      <p:sp>
        <p:nvSpPr>
          <p:cNvPr id="20483" name="Rectangle 3"/>
          <p:cNvSpPr>
            <a:spLocks noGrp="1"/>
          </p:cNvSpPr>
          <p:nvPr>
            <p:ph type="body" idx="1"/>
          </p:nvPr>
        </p:nvSpPr>
        <p:spPr>
          <a:xfrm>
            <a:off x="449263" y="681038"/>
            <a:ext cx="8229600" cy="452596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sz="3200" smtClean="0"/>
              <a:t>Дип Хаус (Deep House)</a:t>
            </a:r>
            <a:br>
              <a:rPr lang="ru-RU" sz="3200" smtClean="0"/>
            </a:br>
            <a:r>
              <a:rPr lang="ru-RU" sz="3200" smtClean="0"/>
              <a:t>"Глибокий хаус" - стиль, що з'явився на стику "старого" чикагського хауса і госпела. Переповнений мелодіями, побудованими на старих (і всіма улюблених) акордних прогресіях, зіграних примарним звуком електрооргана. Дип Хаус - це насамперед хаус, а вуж потім - глибоке звучання інструментів.</a:t>
            </a:r>
            <a:br>
              <a:rPr lang="ru-RU" sz="3200" smtClean="0"/>
            </a:br>
            <a:endParaRPr lang="ru-RU" sz="3200" smtClean="0"/>
          </a:p>
        </p:txBody>
      </p:sp>
      <p:pic>
        <p:nvPicPr>
          <p:cNvPr id="20485" name="David Morales - How Would You Feel.mp3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7473950" y="5108575"/>
            <a:ext cx="304800" cy="304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048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43661" fill="hold"/>
                                        <p:tgtEl>
                                          <p:spTgt spid="2048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485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0485"/>
                </p:tgtEl>
              </p:cMediaNode>
            </p:audi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algn="ctr"/>
            <a:endParaRPr lang="ru-RU" sz="4400" smtClean="0">
              <a:solidFill>
                <a:schemeClr val="tx1"/>
              </a:solidFill>
            </a:endParaRPr>
          </a:p>
        </p:txBody>
      </p:sp>
      <p:sp>
        <p:nvSpPr>
          <p:cNvPr id="21507" name="Rectangl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ru-RU" sz="3200" smtClean="0">
                <a:solidFill>
                  <a:schemeClr val="bg2"/>
                </a:solidFill>
              </a:rPr>
              <a:t>Ейсід Хаус (Acid House)</a:t>
            </a:r>
            <a:br>
              <a:rPr lang="ru-RU" sz="3200" smtClean="0">
                <a:solidFill>
                  <a:schemeClr val="bg2"/>
                </a:solidFill>
              </a:rPr>
            </a:br>
            <a:r>
              <a:rPr lang="ru-RU" sz="3200" smtClean="0">
                <a:solidFill>
                  <a:schemeClr val="bg2"/>
                </a:solidFill>
              </a:rPr>
              <a:t>Друге чикагське покоління експериментувало з більш психоделічним звуком. Ейсід-хаус - це поп-музика майбутнього, швидка, по-справжньому різка і радісна.</a:t>
            </a:r>
            <a:br>
              <a:rPr lang="ru-RU" sz="3200" smtClean="0">
                <a:solidFill>
                  <a:schemeClr val="bg2"/>
                </a:solidFill>
              </a:rPr>
            </a:br>
            <a:endParaRPr lang="ru-RU" sz="3200" smtClean="0">
              <a:solidFill>
                <a:schemeClr val="bg2"/>
              </a:solidFill>
            </a:endParaRPr>
          </a:p>
        </p:txBody>
      </p:sp>
      <p:pic>
        <p:nvPicPr>
          <p:cNvPr id="21508" name="Phuture - Your Only Friend.mp3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572000" y="5260975"/>
            <a:ext cx="304800" cy="304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150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85363" fill="hold"/>
                                        <p:tgtEl>
                                          <p:spTgt spid="2150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508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1508"/>
                </p:tgtEl>
              </p:cMediaNode>
            </p:audio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/>
          </p:cNvSpPr>
          <p:nvPr>
            <p:ph type="title"/>
          </p:nvPr>
        </p:nvSpPr>
        <p:spPr>
          <a:xfrm>
            <a:off x="601663" y="4497388"/>
            <a:ext cx="8229600" cy="1143000"/>
          </a:xfrm>
        </p:spPr>
        <p:txBody>
          <a:bodyPr/>
          <a:lstStyle/>
          <a:p>
            <a:pPr algn="ctr"/>
            <a:endParaRPr lang="ru-RU" sz="4400" smtClean="0">
              <a:solidFill>
                <a:schemeClr val="tx1"/>
              </a:solidFill>
            </a:endParaRPr>
          </a:p>
        </p:txBody>
      </p:sp>
      <p:sp>
        <p:nvSpPr>
          <p:cNvPr id="22531" name="Rectangle 3"/>
          <p:cNvSpPr>
            <a:spLocks noGrp="1"/>
          </p:cNvSpPr>
          <p:nvPr>
            <p:ph type="body" idx="1"/>
          </p:nvPr>
        </p:nvSpPr>
        <p:spPr>
          <a:xfrm>
            <a:off x="449263" y="374650"/>
            <a:ext cx="8229600" cy="4525963"/>
          </a:xfrm>
        </p:spPr>
        <p:txBody>
          <a:bodyPr/>
          <a:lstStyle/>
          <a:p>
            <a:r>
              <a:rPr lang="ru-RU" sz="3200" smtClean="0">
                <a:solidFill>
                  <a:schemeClr val="bg2"/>
                </a:solidFill>
              </a:rPr>
              <a:t>Транс (Trance)</a:t>
            </a:r>
            <a:br>
              <a:rPr lang="ru-RU" sz="3200" smtClean="0">
                <a:solidFill>
                  <a:schemeClr val="bg2"/>
                </a:solidFill>
              </a:rPr>
            </a:br>
            <a:r>
              <a:rPr lang="ru-RU" sz="3200" smtClean="0">
                <a:solidFill>
                  <a:schemeClr val="bg2"/>
                </a:solidFill>
              </a:rPr>
              <a:t>Це щось середнє між амбієнтом і ейсід-хаусом. Транс значно безпечніше для барабанних перетинок, чим будь-яке техно, але під нього можна відмінно танцювати. Ціль цієї музики - перенести тебе в інший світи за допомогою руху. Пластичний і чіткий, дуже "космічний"</a:t>
            </a:r>
          </a:p>
        </p:txBody>
      </p:sp>
      <p:pic>
        <p:nvPicPr>
          <p:cNvPr id="22532" name="музыка без слов - транс (2010).mp3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5030788" y="4651375"/>
            <a:ext cx="304800" cy="304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25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83997" fill="hold"/>
                                        <p:tgtEl>
                                          <p:spTgt spid="2253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532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2532"/>
                </p:tgtEl>
              </p:cMediaNode>
            </p:audio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8" name="Rectangle 6"/>
          <p:cNvSpPr>
            <a:spLocks noGrp="1"/>
          </p:cNvSpPr>
          <p:nvPr>
            <p:ph type="title"/>
          </p:nvPr>
        </p:nvSpPr>
        <p:spPr>
          <a:xfrm>
            <a:off x="296863" y="4651375"/>
            <a:ext cx="8229600" cy="1143000"/>
          </a:xfrm>
        </p:spPr>
        <p:txBody>
          <a:bodyPr/>
          <a:lstStyle/>
          <a:p>
            <a:pPr algn="ctr"/>
            <a:endParaRPr lang="ru-RU" sz="4400" smtClean="0">
              <a:solidFill>
                <a:schemeClr val="tx1"/>
              </a:solidFill>
            </a:endParaRPr>
          </a:p>
        </p:txBody>
      </p:sp>
      <p:sp>
        <p:nvSpPr>
          <p:cNvPr id="23559" name="Rectangle 7"/>
          <p:cNvSpPr>
            <a:spLocks noGrp="1"/>
          </p:cNvSpPr>
          <p:nvPr>
            <p:ph type="body" idx="1"/>
          </p:nvPr>
        </p:nvSpPr>
        <p:spPr>
          <a:xfrm>
            <a:off x="449263" y="374650"/>
            <a:ext cx="8229600" cy="4525963"/>
          </a:xfrm>
        </p:spPr>
        <p:txBody>
          <a:bodyPr/>
          <a:lstStyle/>
          <a:p>
            <a:r>
              <a:rPr lang="ru-RU" sz="3200" smtClean="0">
                <a:solidFill>
                  <a:schemeClr val="bg2"/>
                </a:solidFill>
              </a:rPr>
              <a:t>Хардкор (Hardcore)</a:t>
            </a:r>
            <a:br>
              <a:rPr lang="ru-RU" sz="3200" smtClean="0">
                <a:solidFill>
                  <a:schemeClr val="bg2"/>
                </a:solidFill>
              </a:rPr>
            </a:br>
            <a:r>
              <a:rPr lang="ru-RU" sz="3200" smtClean="0">
                <a:solidFill>
                  <a:schemeClr val="bg2"/>
                </a:solidFill>
              </a:rPr>
              <a:t>Це страшної швидкості музика.</a:t>
            </a:r>
            <a:br>
              <a:rPr lang="ru-RU" sz="3200" smtClean="0">
                <a:solidFill>
                  <a:schemeClr val="bg2"/>
                </a:solidFill>
              </a:rPr>
            </a:br>
            <a:r>
              <a:rPr lang="ru-RU" sz="3200" smtClean="0">
                <a:solidFill>
                  <a:schemeClr val="bg2"/>
                </a:solidFill>
              </a:rPr>
              <a:t>Хардкор - це просте прискорення техно плюс фрагменти відомих пісень, що у результаті звучать так, начебто хтось переключив швидкість програвача з 33-х на 45 оборотів у хвилину.</a:t>
            </a:r>
          </a:p>
        </p:txBody>
      </p:sp>
      <p:pic>
        <p:nvPicPr>
          <p:cNvPr id="23561" name="Disclose - Bloody Religion.mp3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5183188" y="4192588"/>
            <a:ext cx="304800" cy="304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35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73184" fill="hold"/>
                                        <p:tgtEl>
                                          <p:spTgt spid="2356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561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3561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5194</TotalTime>
  <Words>643</Words>
  <Application>Microsoft Office PowerPoint</Application>
  <PresentationFormat>Экран (4:3)</PresentationFormat>
  <Paragraphs>22</Paragraphs>
  <Slides>15</Slides>
  <Notes>0</Notes>
  <HiddenSlides>0</HiddenSlides>
  <MMClips>11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8" baseType="lpstr">
      <vt:lpstr>Calibri</vt:lpstr>
      <vt:lpstr>Arial</vt:lpstr>
      <vt:lpstr>Office Theme</vt:lpstr>
      <vt:lpstr>Стилі сучасної музики </vt:lpstr>
      <vt:lpstr>Сучасне музичне мистецтво має різні форми прояву. Найсучаснішими з них є такі: </vt:lpstr>
      <vt:lpstr>Слайд 3</vt:lpstr>
      <vt:lpstr>Слайд 4</vt:lpstr>
      <vt:lpstr>Слайд 5</vt:lpstr>
      <vt:lpstr>Представник Дэвид Моралес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ПОП МУЗИКА </vt:lpstr>
      <vt:lpstr>Слайд 15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Julian</dc:creator>
  <cp:lastModifiedBy>каратист</cp:lastModifiedBy>
  <cp:revision>14</cp:revision>
  <dcterms:created xsi:type="dcterms:W3CDTF">2013-08-21T19:17:07Z</dcterms:created>
  <dcterms:modified xsi:type="dcterms:W3CDTF">2014-02-26T18:49:26Z</dcterms:modified>
</cp:coreProperties>
</file>