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90EB697-5F86-4BF0-B687-C663842E2C74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3B1900ED-B4FE-43A6-8ED9-6E21BBBB4C7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B697-5F86-4BF0-B687-C663842E2C74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00ED-B4FE-43A6-8ED9-6E21BBBB4C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B697-5F86-4BF0-B687-C663842E2C74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00ED-B4FE-43A6-8ED9-6E21BBBB4C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B697-5F86-4BF0-B687-C663842E2C74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00ED-B4FE-43A6-8ED9-6E21BBBB4C73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90EB697-5F86-4BF0-B687-C663842E2C74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00ED-B4FE-43A6-8ED9-6E21BBBB4C73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B697-5F86-4BF0-B687-C663842E2C74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00ED-B4FE-43A6-8ED9-6E21BBBB4C7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B697-5F86-4BF0-B687-C663842E2C74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00ED-B4FE-43A6-8ED9-6E21BBBB4C7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90EB697-5F86-4BF0-B687-C663842E2C74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00ED-B4FE-43A6-8ED9-6E21BBBB4C7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B697-5F86-4BF0-B687-C663842E2C74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00ED-B4FE-43A6-8ED9-6E21BBBB4C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90EB697-5F86-4BF0-B687-C663842E2C74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00ED-B4FE-43A6-8ED9-6E21BBBB4C7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90EB697-5F86-4BF0-B687-C663842E2C74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00ED-B4FE-43A6-8ED9-6E21BBBB4C73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590EB697-5F86-4BF0-B687-C663842E2C74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3B1900ED-B4FE-43A6-8ED9-6E21BBBB4C7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/>
              <a:t>Вільге́льм-Рі́хард Ва́ґнер</a:t>
            </a:r>
            <a:endParaRPr lang="ru-RU" dirty="0"/>
          </a:p>
        </p:txBody>
      </p:sp>
      <p:pic>
        <p:nvPicPr>
          <p:cNvPr id="1026" name="Picture 2" descr="C:\Users\Оксана\Desktop\Richard_Wagner,_Paris,_18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348" y="3717032"/>
            <a:ext cx="250947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92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4320" y="332656"/>
            <a:ext cx="4945752" cy="5903552"/>
          </a:xfrm>
        </p:spPr>
        <p:txBody>
          <a:bodyPr>
            <a:normAutofit fontScale="92500" lnSpcReduction="20000"/>
          </a:bodyPr>
          <a:lstStyle/>
          <a:p>
            <a:r>
              <a:rPr lang="vi-VN" dirty="0" smtClean="0"/>
              <a:t>Вільге́льм-Рі́хард Ва́ґнер (нім. </a:t>
            </a:r>
            <a:r>
              <a:rPr lang="en-US" dirty="0" smtClean="0"/>
              <a:t>Wilhelm Richard Wagner) (* 22 </a:t>
            </a:r>
            <a:r>
              <a:rPr lang="vi-VN" dirty="0" smtClean="0"/>
              <a:t>травня, 1813, Лейпциг — † 13 лютого, 1883, Венеція) — німецький композитор,диригент, теоретик музики, письменник-публіцист. Художній напрям — «Веймарська школа». Відомий насамперед завдяки його операм, або «музичним драмам», як він назвав більшість своїх опер (крім кількох перших). Зробив значний вплив на європейську культуру межі ХІХ і ХХ століть, особливо на модернізм. З другого боку, містицизм та ідеологічно забарвлений антисемітизм Ваґнера вплинули на німецький націоналізм початку </a:t>
            </a:r>
            <a:r>
              <a:rPr lang="en-US" dirty="0" smtClean="0"/>
              <a:t>XX </a:t>
            </a:r>
            <a:r>
              <a:rPr lang="vi-VN" dirty="0" smtClean="0"/>
              <a:t>століття, в тому числі на націонал-соціалізм, який оточив його творчість культом, що викликало значну «антиваґнерівську» реакцію після краху гітлерівського режиму.</a:t>
            </a:r>
            <a:endParaRPr lang="ru-RU" dirty="0"/>
          </a:p>
        </p:txBody>
      </p:sp>
      <p:pic>
        <p:nvPicPr>
          <p:cNvPr id="2050" name="Picture 2" descr="C:\Users\Оксана\Desktop\wilhelm-richard-wagner-lovers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648"/>
            <a:ext cx="3292226" cy="448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3494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4680520" cy="1066801"/>
          </a:xfrm>
        </p:spPr>
        <p:txBody>
          <a:bodyPr>
            <a:normAutofit fontScale="90000"/>
          </a:bodyPr>
          <a:lstStyle/>
          <a:p>
            <a:r>
              <a:rPr lang="ru-RU" sz="4900" b="1" dirty="0" err="1"/>
              <a:t>Біографія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err="1"/>
              <a:t>Ваґнер</a:t>
            </a:r>
            <a:r>
              <a:rPr lang="ru-RU" dirty="0"/>
              <a:t> </a:t>
            </a:r>
            <a:r>
              <a:rPr lang="ru-RU" dirty="0" err="1"/>
              <a:t>народився</a:t>
            </a:r>
            <a:r>
              <a:rPr lang="ru-RU" dirty="0"/>
              <a:t> в </a:t>
            </a:r>
            <a:r>
              <a:rPr lang="ru-RU" dirty="0" err="1"/>
              <a:t>сім'ї</a:t>
            </a:r>
            <a:r>
              <a:rPr lang="ru-RU" dirty="0"/>
              <a:t> чиновника Карла-</a:t>
            </a:r>
            <a:r>
              <a:rPr lang="ru-RU" dirty="0" err="1"/>
              <a:t>Фрідріха</a:t>
            </a:r>
            <a:r>
              <a:rPr lang="ru-RU" dirty="0"/>
              <a:t> </a:t>
            </a:r>
            <a:r>
              <a:rPr lang="ru-RU" dirty="0" err="1"/>
              <a:t>Ваґнера</a:t>
            </a:r>
            <a:r>
              <a:rPr lang="ru-RU" dirty="0"/>
              <a:t> (1770–1813).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вітчима</a:t>
            </a:r>
            <a:r>
              <a:rPr lang="ru-RU" dirty="0"/>
              <a:t>, </a:t>
            </a:r>
            <a:r>
              <a:rPr lang="ru-RU" dirty="0" err="1"/>
              <a:t>актора</a:t>
            </a:r>
            <a:r>
              <a:rPr lang="ru-RU" dirty="0"/>
              <a:t> Л. </a:t>
            </a:r>
            <a:r>
              <a:rPr lang="ru-RU" dirty="0" err="1"/>
              <a:t>Геєра</a:t>
            </a:r>
            <a:r>
              <a:rPr lang="ru-RU" dirty="0"/>
              <a:t>, </a:t>
            </a:r>
            <a:r>
              <a:rPr lang="ru-RU" dirty="0" err="1"/>
              <a:t>Ваґнер</a:t>
            </a:r>
            <a:r>
              <a:rPr lang="ru-RU" dirty="0"/>
              <a:t> 1828-го почав </a:t>
            </a:r>
            <a:r>
              <a:rPr lang="ru-RU" dirty="0" err="1"/>
              <a:t>навчатися</a:t>
            </a:r>
            <a:r>
              <a:rPr lang="ru-RU" dirty="0"/>
              <a:t> </a:t>
            </a:r>
            <a:r>
              <a:rPr lang="ru-RU" dirty="0" err="1"/>
              <a:t>музики</a:t>
            </a:r>
            <a:r>
              <a:rPr lang="ru-RU" dirty="0"/>
              <a:t> в кантора церкви </a:t>
            </a:r>
            <a:r>
              <a:rPr lang="ru-RU" dirty="0" smtClean="0"/>
              <a:t>Святого </a:t>
            </a:r>
            <a:r>
              <a:rPr lang="ru-RU" dirty="0" err="1" smtClean="0"/>
              <a:t>Хоми</a:t>
            </a:r>
            <a:r>
              <a:rPr lang="en-US" dirty="0"/>
              <a:t> </a:t>
            </a:r>
            <a:r>
              <a:rPr lang="ru-RU" dirty="0" smtClean="0"/>
              <a:t>Теодора </a:t>
            </a:r>
            <a:r>
              <a:rPr lang="ru-RU" dirty="0" err="1"/>
              <a:t>Вайнліґа</a:t>
            </a:r>
            <a:r>
              <a:rPr lang="ru-RU" dirty="0"/>
              <a:t>, 1831-го </a:t>
            </a:r>
            <a:r>
              <a:rPr lang="ru-RU" dirty="0" err="1"/>
              <a:t>розпочав</a:t>
            </a:r>
            <a:r>
              <a:rPr lang="ru-RU" dirty="0"/>
              <a:t> </a:t>
            </a:r>
            <a:r>
              <a:rPr lang="ru-RU" dirty="0" err="1"/>
              <a:t>музичне</a:t>
            </a:r>
            <a:r>
              <a:rPr lang="ru-RU" dirty="0"/>
              <a:t> </a:t>
            </a:r>
            <a:r>
              <a:rPr lang="ru-RU" dirty="0" err="1"/>
              <a:t>навчання</a:t>
            </a:r>
            <a:r>
              <a:rPr lang="ru-RU" dirty="0"/>
              <a:t> в </a:t>
            </a:r>
            <a:r>
              <a:rPr lang="ru-RU" dirty="0" err="1"/>
              <a:t>університеті</a:t>
            </a:r>
            <a:r>
              <a:rPr lang="ru-RU" dirty="0"/>
              <a:t> Лейпцига. У 1833–1842 </a:t>
            </a:r>
            <a:r>
              <a:rPr lang="ru-RU" dirty="0" err="1"/>
              <a:t>рр</a:t>
            </a:r>
            <a:r>
              <a:rPr lang="ru-RU" dirty="0"/>
              <a:t>. </a:t>
            </a:r>
            <a:r>
              <a:rPr lang="ru-RU" dirty="0" err="1"/>
              <a:t>вів</a:t>
            </a:r>
            <a:r>
              <a:rPr lang="ru-RU" dirty="0"/>
              <a:t> </a:t>
            </a:r>
            <a:r>
              <a:rPr lang="ru-RU" dirty="0" err="1"/>
              <a:t>неспокійне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, часто у </a:t>
            </a:r>
            <a:r>
              <a:rPr lang="ru-RU" dirty="0" err="1"/>
              <a:t>великій</a:t>
            </a:r>
            <a:r>
              <a:rPr lang="ru-RU" dirty="0"/>
              <a:t> </a:t>
            </a:r>
            <a:r>
              <a:rPr lang="ru-RU" dirty="0" err="1"/>
              <a:t>скруті</a:t>
            </a:r>
            <a:r>
              <a:rPr lang="ru-RU" dirty="0"/>
              <a:t> в </a:t>
            </a:r>
            <a:r>
              <a:rPr lang="ru-RU" dirty="0" err="1" smtClean="0"/>
              <a:t>Вюрцбурзі</a:t>
            </a:r>
            <a:r>
              <a:rPr lang="ru-RU" dirty="0"/>
              <a:t>, де </a:t>
            </a:r>
            <a:r>
              <a:rPr lang="ru-RU" dirty="0" err="1"/>
              <a:t>працював</a:t>
            </a:r>
            <a:r>
              <a:rPr lang="ru-RU" dirty="0"/>
              <a:t> </a:t>
            </a:r>
            <a:r>
              <a:rPr lang="ru-RU" dirty="0" err="1"/>
              <a:t>театральним</a:t>
            </a:r>
            <a:r>
              <a:rPr lang="ru-RU" dirty="0"/>
              <a:t> хормейстером у </a:t>
            </a:r>
            <a:r>
              <a:rPr lang="ru-RU" dirty="0" err="1" smtClean="0"/>
              <a:t>Магдебурзі</a:t>
            </a:r>
            <a:r>
              <a:rPr lang="ru-RU" dirty="0"/>
              <a:t>, </a:t>
            </a:r>
            <a:r>
              <a:rPr lang="ru-RU" dirty="0" err="1"/>
              <a:t>потім</a:t>
            </a:r>
            <a:r>
              <a:rPr lang="ru-RU" dirty="0"/>
              <a:t> в </a:t>
            </a:r>
            <a:r>
              <a:rPr lang="ru-RU" dirty="0" err="1"/>
              <a:t>Кенігсберзі</a:t>
            </a:r>
            <a:r>
              <a:rPr lang="ru-RU" dirty="0"/>
              <a:t> й </a:t>
            </a:r>
            <a:r>
              <a:rPr lang="ru-RU" dirty="0" err="1"/>
              <a:t>Ризі</a:t>
            </a:r>
            <a:r>
              <a:rPr lang="ru-RU" dirty="0"/>
              <a:t>, де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диригентом</a:t>
            </a:r>
            <a:r>
              <a:rPr lang="ru-RU" dirty="0"/>
              <a:t> </a:t>
            </a:r>
            <a:r>
              <a:rPr lang="ru-RU" dirty="0" err="1"/>
              <a:t>музичних</a:t>
            </a:r>
            <a:r>
              <a:rPr lang="ru-RU" dirty="0"/>
              <a:t> </a:t>
            </a:r>
            <a:r>
              <a:rPr lang="ru-RU" dirty="0" err="1"/>
              <a:t>театрів</a:t>
            </a:r>
            <a:r>
              <a:rPr lang="ru-RU" dirty="0"/>
              <a:t>, </a:t>
            </a:r>
            <a:r>
              <a:rPr lang="ru-RU" dirty="0" err="1"/>
              <a:t>потім</a:t>
            </a:r>
            <a:r>
              <a:rPr lang="ru-RU" dirty="0"/>
              <a:t> у </a:t>
            </a:r>
            <a:r>
              <a:rPr lang="ru-RU" dirty="0" err="1"/>
              <a:t>Норвегії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dirty="0" err="1" smtClean="0"/>
              <a:t>Лондоні</a:t>
            </a:r>
            <a:r>
              <a:rPr lang="ru-RU" dirty="0"/>
              <a:t> й </a:t>
            </a:r>
            <a:r>
              <a:rPr lang="ru-RU" dirty="0" err="1"/>
              <a:t>Парижі</a:t>
            </a:r>
            <a:r>
              <a:rPr lang="ru-RU" dirty="0"/>
              <a:t>, де </a:t>
            </a:r>
            <a:r>
              <a:rPr lang="ru-RU" dirty="0" err="1"/>
              <a:t>він</a:t>
            </a:r>
            <a:r>
              <a:rPr lang="ru-RU" dirty="0"/>
              <a:t> написав увертюру «Фауст» і оперу «</a:t>
            </a:r>
            <a:r>
              <a:rPr lang="ru-RU" dirty="0" err="1"/>
              <a:t>Летючий</a:t>
            </a:r>
            <a:r>
              <a:rPr lang="ru-RU" dirty="0"/>
              <a:t> </a:t>
            </a:r>
            <a:r>
              <a:rPr lang="ru-RU" dirty="0" err="1"/>
              <a:t>голландець</a:t>
            </a:r>
            <a:r>
              <a:rPr lang="ru-RU" dirty="0"/>
              <a:t>». У 1842 </a:t>
            </a:r>
            <a:r>
              <a:rPr lang="ru-RU" dirty="0" err="1"/>
              <a:t>тріумфальна</a:t>
            </a:r>
            <a:r>
              <a:rPr lang="ru-RU" dirty="0"/>
              <a:t> </a:t>
            </a:r>
            <a:r>
              <a:rPr lang="ru-RU" dirty="0" err="1"/>
              <a:t>прем'єра</a:t>
            </a:r>
            <a:r>
              <a:rPr lang="ru-RU" dirty="0"/>
              <a:t> опери «</a:t>
            </a:r>
            <a:r>
              <a:rPr lang="ru-RU" dirty="0" err="1" smtClean="0"/>
              <a:t>Рієнці</a:t>
            </a:r>
            <a:r>
              <a:rPr lang="ru-RU" dirty="0" smtClean="0"/>
              <a:t>, </a:t>
            </a:r>
            <a:r>
              <a:rPr lang="ru-RU" dirty="0" err="1" smtClean="0"/>
              <a:t>останній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трибунів</a:t>
            </a:r>
            <a:r>
              <a:rPr lang="ru-RU" dirty="0"/>
              <a:t>» у </a:t>
            </a:r>
            <a:r>
              <a:rPr lang="ru-RU" dirty="0" err="1"/>
              <a:t>Дрездені</a:t>
            </a:r>
            <a:r>
              <a:rPr lang="ru-RU" dirty="0"/>
              <a:t> заклала фундамент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слави</a:t>
            </a:r>
            <a:r>
              <a:rPr lang="ru-RU" dirty="0"/>
              <a:t>. Роком </a:t>
            </a:r>
            <a:r>
              <a:rPr lang="ru-RU" dirty="0" err="1"/>
              <a:t>пізніше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став </a:t>
            </a:r>
            <a:r>
              <a:rPr lang="ru-RU" dirty="0" err="1"/>
              <a:t>королівським</a:t>
            </a:r>
            <a:r>
              <a:rPr lang="ru-RU" dirty="0"/>
              <a:t> </a:t>
            </a:r>
            <a:r>
              <a:rPr lang="ru-RU" dirty="0" err="1"/>
              <a:t>саксонським</a:t>
            </a:r>
            <a:r>
              <a:rPr lang="ru-RU" dirty="0"/>
              <a:t> </a:t>
            </a:r>
            <a:r>
              <a:rPr lang="ru-RU" dirty="0" err="1" smtClean="0"/>
              <a:t>Гофкапельмейстером</a:t>
            </a:r>
            <a:r>
              <a:rPr lang="ru-RU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78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/>
              <a:t>Характеристика </a:t>
            </a:r>
            <a:r>
              <a:rPr lang="ru-RU" sz="4400" dirty="0" err="1" smtClean="0"/>
              <a:t>творчості</a:t>
            </a:r>
            <a:r>
              <a:rPr lang="en-US" sz="4400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більшою</a:t>
            </a:r>
            <a:r>
              <a:rPr lang="ru-RU" dirty="0"/>
              <a:t> </a:t>
            </a:r>
            <a:r>
              <a:rPr lang="ru-RU" dirty="0" err="1"/>
              <a:t>мірою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європейські</a:t>
            </a:r>
            <a:r>
              <a:rPr lang="ru-RU" dirty="0"/>
              <a:t> </a:t>
            </a:r>
            <a:r>
              <a:rPr lang="ru-RU" dirty="0" err="1"/>
              <a:t>композитори</a:t>
            </a:r>
            <a:r>
              <a:rPr lang="ru-RU" dirty="0"/>
              <a:t> </a:t>
            </a:r>
            <a:r>
              <a:rPr lang="en-US" dirty="0"/>
              <a:t>XIX </a:t>
            </a:r>
            <a:r>
              <a:rPr lang="ru-RU" dirty="0" err="1"/>
              <a:t>століття</a:t>
            </a:r>
            <a:r>
              <a:rPr lang="ru-RU" dirty="0"/>
              <a:t>, </a:t>
            </a:r>
            <a:r>
              <a:rPr lang="ru-RU" dirty="0" err="1"/>
              <a:t>Ваґнер</a:t>
            </a:r>
            <a:r>
              <a:rPr lang="ru-RU" dirty="0"/>
              <a:t> </a:t>
            </a:r>
            <a:r>
              <a:rPr lang="ru-RU" dirty="0" err="1"/>
              <a:t>розглядав</a:t>
            </a:r>
            <a:r>
              <a:rPr lang="ru-RU" dirty="0"/>
              <a:t> </a:t>
            </a:r>
            <a:r>
              <a:rPr lang="ru-RU" dirty="0" err="1"/>
              <a:t>своє</a:t>
            </a:r>
            <a:r>
              <a:rPr lang="ru-RU" dirty="0"/>
              <a:t> </a:t>
            </a:r>
            <a:r>
              <a:rPr lang="ru-RU" dirty="0" err="1"/>
              <a:t>мистецтво</a:t>
            </a:r>
            <a:r>
              <a:rPr lang="ru-RU" dirty="0"/>
              <a:t> як синтез і як </a:t>
            </a:r>
            <a:r>
              <a:rPr lang="ru-RU" dirty="0" err="1"/>
              <a:t>спосіб</a:t>
            </a:r>
            <a:r>
              <a:rPr lang="ru-RU" dirty="0"/>
              <a:t> </a:t>
            </a:r>
            <a:r>
              <a:rPr lang="ru-RU" dirty="0" err="1"/>
              <a:t>вираження</a:t>
            </a:r>
            <a:r>
              <a:rPr lang="ru-RU" dirty="0"/>
              <a:t> </a:t>
            </a:r>
            <a:r>
              <a:rPr lang="ru-RU" dirty="0" err="1"/>
              <a:t>певної</a:t>
            </a:r>
            <a:r>
              <a:rPr lang="ru-RU" dirty="0"/>
              <a:t> </a:t>
            </a:r>
            <a:r>
              <a:rPr lang="ru-RU" dirty="0" err="1"/>
              <a:t>філософської</a:t>
            </a:r>
            <a:r>
              <a:rPr lang="ru-RU" dirty="0"/>
              <a:t> </a:t>
            </a:r>
            <a:r>
              <a:rPr lang="ru-RU" dirty="0" err="1"/>
              <a:t>концепції</a:t>
            </a:r>
            <a:r>
              <a:rPr lang="ru-RU" dirty="0"/>
              <a:t>. Афористично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сутність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викладена</a:t>
            </a:r>
            <a:r>
              <a:rPr lang="ru-RU" dirty="0"/>
              <a:t> композитором у </a:t>
            </a:r>
            <a:r>
              <a:rPr lang="ru-RU" dirty="0" err="1"/>
              <a:t>статті</a:t>
            </a:r>
            <a:r>
              <a:rPr lang="ru-RU" dirty="0"/>
              <a:t> «</a:t>
            </a:r>
            <a:r>
              <a:rPr lang="ru-RU" dirty="0" err="1"/>
              <a:t>Художній</a:t>
            </a:r>
            <a:r>
              <a:rPr lang="ru-RU" dirty="0"/>
              <a:t> </a:t>
            </a:r>
            <a:r>
              <a:rPr lang="ru-RU" dirty="0" err="1"/>
              <a:t>твір</a:t>
            </a:r>
            <a:r>
              <a:rPr lang="ru-RU" dirty="0"/>
              <a:t> </a:t>
            </a:r>
            <a:r>
              <a:rPr lang="ru-RU" dirty="0" err="1"/>
              <a:t>майбутнього</a:t>
            </a:r>
            <a:r>
              <a:rPr lang="ru-RU" dirty="0" smtClean="0"/>
              <a:t>»: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ru-RU" dirty="0"/>
              <a:t>З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концепції</a:t>
            </a:r>
            <a:r>
              <a:rPr lang="ru-RU" dirty="0"/>
              <a:t> </a:t>
            </a:r>
            <a:r>
              <a:rPr lang="ru-RU" dirty="0" err="1"/>
              <a:t>виникають</a:t>
            </a:r>
            <a:r>
              <a:rPr lang="ru-RU" dirty="0"/>
              <a:t>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засадничі</a:t>
            </a:r>
            <a:r>
              <a:rPr lang="ru-RU" dirty="0"/>
              <a:t> </a:t>
            </a:r>
            <a:r>
              <a:rPr lang="ru-RU" dirty="0" err="1"/>
              <a:t>ідеї</a:t>
            </a:r>
            <a:r>
              <a:rPr lang="ru-RU" dirty="0"/>
              <a:t>: </a:t>
            </a:r>
            <a:r>
              <a:rPr lang="ru-RU" dirty="0" err="1"/>
              <a:t>мистецтво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творитися</a:t>
            </a:r>
            <a:r>
              <a:rPr lang="ru-RU" dirty="0"/>
              <a:t> </a:t>
            </a:r>
            <a:r>
              <a:rPr lang="ru-RU" dirty="0" err="1"/>
              <a:t>спільнотою</a:t>
            </a:r>
            <a:r>
              <a:rPr lang="ru-RU" dirty="0"/>
              <a:t> людей і </a:t>
            </a:r>
            <a:r>
              <a:rPr lang="ru-RU" dirty="0" err="1"/>
              <a:t>належати</a:t>
            </a:r>
            <a:r>
              <a:rPr lang="ru-RU" dirty="0"/>
              <a:t>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спільноті</a:t>
            </a:r>
            <a:r>
              <a:rPr lang="ru-RU" dirty="0"/>
              <a:t>; </a:t>
            </a:r>
            <a:r>
              <a:rPr lang="ru-RU" dirty="0" err="1"/>
              <a:t>вища</a:t>
            </a:r>
            <a:r>
              <a:rPr lang="ru-RU" dirty="0"/>
              <a:t> форма </a:t>
            </a:r>
            <a:r>
              <a:rPr lang="ru-RU" dirty="0" err="1"/>
              <a:t>мистецтва</a:t>
            </a:r>
            <a:r>
              <a:rPr lang="ru-RU" dirty="0"/>
              <a:t> — </a:t>
            </a:r>
            <a:r>
              <a:rPr lang="ru-RU" dirty="0" err="1"/>
              <a:t>музична</a:t>
            </a:r>
            <a:r>
              <a:rPr lang="ru-RU" dirty="0"/>
              <a:t> драма,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розуміється</a:t>
            </a:r>
            <a:r>
              <a:rPr lang="ru-RU" dirty="0"/>
              <a:t> як </a:t>
            </a:r>
            <a:r>
              <a:rPr lang="ru-RU" dirty="0" err="1"/>
              <a:t>органічна</a:t>
            </a:r>
            <a:r>
              <a:rPr lang="ru-RU" dirty="0"/>
              <a:t> </a:t>
            </a:r>
            <a:r>
              <a:rPr lang="ru-RU" dirty="0" err="1"/>
              <a:t>єдність</a:t>
            </a:r>
            <a:r>
              <a:rPr lang="ru-RU" dirty="0"/>
              <a:t> слова і звуку. </a:t>
            </a:r>
            <a:r>
              <a:rPr lang="ru-RU" dirty="0" err="1"/>
              <a:t>Втіленням</a:t>
            </a:r>
            <a:r>
              <a:rPr lang="ru-RU" dirty="0"/>
              <a:t>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ідеї</a:t>
            </a:r>
            <a:r>
              <a:rPr lang="ru-RU" dirty="0"/>
              <a:t> став </a:t>
            </a:r>
            <a:r>
              <a:rPr lang="ru-RU" dirty="0" err="1"/>
              <a:t>Байройт</a:t>
            </a:r>
            <a:r>
              <a:rPr lang="ru-RU" dirty="0"/>
              <a:t>, де </a:t>
            </a:r>
            <a:r>
              <a:rPr lang="ru-RU" dirty="0" err="1"/>
              <a:t>оперний</a:t>
            </a:r>
            <a:r>
              <a:rPr lang="ru-RU" dirty="0"/>
              <a:t> театр </a:t>
            </a:r>
            <a:r>
              <a:rPr lang="ru-RU" dirty="0" err="1"/>
              <a:t>вперше</a:t>
            </a:r>
            <a:r>
              <a:rPr lang="ru-RU" dirty="0"/>
              <a:t> почав </a:t>
            </a:r>
            <a:r>
              <a:rPr lang="ru-RU" dirty="0" err="1"/>
              <a:t>трактуватися</a:t>
            </a:r>
            <a:r>
              <a:rPr lang="ru-RU" dirty="0"/>
              <a:t> як храм </a:t>
            </a:r>
            <a:r>
              <a:rPr lang="ru-RU" dirty="0" err="1"/>
              <a:t>мистецтва</a:t>
            </a:r>
            <a:r>
              <a:rPr lang="ru-RU" dirty="0"/>
              <a:t>, а не як </a:t>
            </a:r>
            <a:r>
              <a:rPr lang="ru-RU" dirty="0" err="1"/>
              <a:t>розважальний</a:t>
            </a:r>
            <a:r>
              <a:rPr lang="ru-RU" dirty="0"/>
              <a:t> заклад; </a:t>
            </a:r>
            <a:r>
              <a:rPr lang="ru-RU" dirty="0" err="1"/>
              <a:t>втіленням</a:t>
            </a:r>
            <a:r>
              <a:rPr lang="ru-RU" dirty="0"/>
              <a:t> </a:t>
            </a:r>
            <a:r>
              <a:rPr lang="ru-RU" dirty="0" err="1"/>
              <a:t>другої</a:t>
            </a:r>
            <a:r>
              <a:rPr lang="ru-RU" dirty="0"/>
              <a:t> </a:t>
            </a:r>
            <a:r>
              <a:rPr lang="ru-RU" dirty="0" err="1"/>
              <a:t>ідеї</a:t>
            </a:r>
            <a:r>
              <a:rPr lang="ru-RU" dirty="0"/>
              <a:t> — створена </a:t>
            </a:r>
            <a:r>
              <a:rPr lang="ru-RU" dirty="0" err="1"/>
              <a:t>Ваґнером</a:t>
            </a:r>
            <a:r>
              <a:rPr lang="ru-RU" dirty="0"/>
              <a:t> нова </a:t>
            </a:r>
            <a:r>
              <a:rPr lang="ru-RU" dirty="0" err="1"/>
              <a:t>оперна</a:t>
            </a:r>
            <a:r>
              <a:rPr lang="ru-RU" dirty="0"/>
              <a:t> форма «</a:t>
            </a:r>
            <a:r>
              <a:rPr lang="ru-RU" dirty="0" err="1"/>
              <a:t>музична</a:t>
            </a:r>
            <a:r>
              <a:rPr lang="ru-RU" dirty="0"/>
              <a:t> драма».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створення</a:t>
            </a:r>
            <a:r>
              <a:rPr lang="ru-RU" dirty="0"/>
              <a:t> і стало метою </a:t>
            </a:r>
            <a:r>
              <a:rPr lang="ru-RU" dirty="0" err="1"/>
              <a:t>творчого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Ваґнера</a:t>
            </a:r>
            <a:r>
              <a:rPr lang="ru-RU" dirty="0"/>
              <a:t>.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553001"/>
              </p:ext>
            </p:extLst>
          </p:nvPr>
        </p:nvGraphicFramePr>
        <p:xfrm>
          <a:off x="107504" y="2708920"/>
          <a:ext cx="8591550" cy="914400"/>
        </p:xfrm>
        <a:graphic>
          <a:graphicData uri="http://schemas.openxmlformats.org/drawingml/2006/table">
            <a:tbl>
              <a:tblPr/>
              <a:tblGrid>
                <a:gridCol w="8591550"/>
              </a:tblGrid>
              <a:tr h="0">
                <a:tc>
                  <a:txBody>
                    <a:bodyPr/>
                    <a:lstStyle/>
                    <a:p>
                      <a:r>
                        <a:rPr lang="ru-RU" i="1" dirty="0">
                          <a:effectLst/>
                        </a:rPr>
                        <a:t>«Як </a:t>
                      </a:r>
                      <a:r>
                        <a:rPr lang="ru-RU" i="1" dirty="0" err="1">
                          <a:effectLst/>
                        </a:rPr>
                        <a:t>чоловік</a:t>
                      </a:r>
                      <a:r>
                        <a:rPr lang="ru-RU" i="1" dirty="0">
                          <a:effectLst/>
                        </a:rPr>
                        <a:t> до тих </a:t>
                      </a:r>
                      <a:r>
                        <a:rPr lang="ru-RU" i="1" dirty="0" err="1">
                          <a:effectLst/>
                        </a:rPr>
                        <a:t>пір</a:t>
                      </a:r>
                      <a:r>
                        <a:rPr lang="ru-RU" i="1" dirty="0">
                          <a:effectLst/>
                        </a:rPr>
                        <a:t> не </a:t>
                      </a:r>
                      <a:r>
                        <a:rPr lang="ru-RU" i="1" dirty="0" err="1">
                          <a:effectLst/>
                        </a:rPr>
                        <a:t>звільниться</a:t>
                      </a:r>
                      <a:r>
                        <a:rPr lang="ru-RU" i="1" dirty="0">
                          <a:effectLst/>
                        </a:rPr>
                        <a:t>, </a:t>
                      </a:r>
                      <a:r>
                        <a:rPr lang="ru-RU" i="1" dirty="0" err="1">
                          <a:effectLst/>
                        </a:rPr>
                        <a:t>поки</a:t>
                      </a:r>
                      <a:r>
                        <a:rPr lang="ru-RU" i="1" dirty="0">
                          <a:effectLst/>
                        </a:rPr>
                        <a:t> не </a:t>
                      </a:r>
                      <a:r>
                        <a:rPr lang="ru-RU" i="1" dirty="0" err="1">
                          <a:effectLst/>
                        </a:rPr>
                        <a:t>прийме</a:t>
                      </a:r>
                      <a:r>
                        <a:rPr lang="ru-RU" i="1" dirty="0">
                          <a:effectLst/>
                        </a:rPr>
                        <a:t> </a:t>
                      </a:r>
                      <a:r>
                        <a:rPr lang="ru-RU" i="1" dirty="0" err="1">
                          <a:effectLst/>
                        </a:rPr>
                        <a:t>радісно</a:t>
                      </a:r>
                      <a:r>
                        <a:rPr lang="ru-RU" i="1" dirty="0">
                          <a:effectLst/>
                        </a:rPr>
                        <a:t> </a:t>
                      </a:r>
                      <a:r>
                        <a:rPr lang="ru-RU" i="1" dirty="0" err="1">
                          <a:effectLst/>
                        </a:rPr>
                        <a:t>узи</a:t>
                      </a:r>
                      <a:r>
                        <a:rPr lang="ru-RU" i="1" dirty="0">
                          <a:effectLst/>
                        </a:rPr>
                        <a:t>, </a:t>
                      </a:r>
                      <a:r>
                        <a:rPr lang="ru-RU" i="1" dirty="0" err="1">
                          <a:effectLst/>
                        </a:rPr>
                        <a:t>що</a:t>
                      </a:r>
                      <a:r>
                        <a:rPr lang="ru-RU" i="1" dirty="0">
                          <a:effectLst/>
                        </a:rPr>
                        <a:t> </a:t>
                      </a:r>
                      <a:r>
                        <a:rPr lang="ru-RU" i="1" dirty="0" err="1">
                          <a:effectLst/>
                        </a:rPr>
                        <a:t>сполучають</a:t>
                      </a:r>
                      <a:r>
                        <a:rPr lang="ru-RU" i="1" dirty="0">
                          <a:effectLst/>
                        </a:rPr>
                        <a:t> </a:t>
                      </a:r>
                      <a:r>
                        <a:rPr lang="ru-RU" i="1" dirty="0" err="1">
                          <a:effectLst/>
                        </a:rPr>
                        <a:t>його</a:t>
                      </a:r>
                      <a:r>
                        <a:rPr lang="ru-RU" i="1" dirty="0">
                          <a:effectLst/>
                        </a:rPr>
                        <a:t> з Природою, так і </a:t>
                      </a:r>
                      <a:r>
                        <a:rPr lang="ru-RU" i="1" dirty="0" err="1">
                          <a:effectLst/>
                        </a:rPr>
                        <a:t>мистецтво</a:t>
                      </a:r>
                      <a:r>
                        <a:rPr lang="ru-RU" i="1" dirty="0">
                          <a:effectLst/>
                        </a:rPr>
                        <a:t> не стане </a:t>
                      </a:r>
                      <a:r>
                        <a:rPr lang="ru-RU" i="1" dirty="0" err="1">
                          <a:effectLst/>
                        </a:rPr>
                        <a:t>вільним</a:t>
                      </a:r>
                      <a:r>
                        <a:rPr lang="ru-RU" i="1" dirty="0">
                          <a:effectLst/>
                        </a:rPr>
                        <a:t>, </a:t>
                      </a:r>
                      <a:r>
                        <a:rPr lang="ru-RU" i="1" dirty="0" err="1">
                          <a:effectLst/>
                        </a:rPr>
                        <a:t>поки</a:t>
                      </a:r>
                      <a:r>
                        <a:rPr lang="ru-RU" i="1" dirty="0">
                          <a:effectLst/>
                        </a:rPr>
                        <a:t> у </a:t>
                      </a:r>
                      <a:r>
                        <a:rPr lang="ru-RU" i="1" dirty="0" err="1">
                          <a:effectLst/>
                        </a:rPr>
                        <a:t>нього</a:t>
                      </a:r>
                      <a:r>
                        <a:rPr lang="ru-RU" i="1" dirty="0">
                          <a:effectLst/>
                        </a:rPr>
                        <a:t> не </a:t>
                      </a:r>
                      <a:r>
                        <a:rPr lang="ru-RU" i="1" dirty="0" err="1">
                          <a:effectLst/>
                        </a:rPr>
                        <a:t>зникнуть</a:t>
                      </a:r>
                      <a:r>
                        <a:rPr lang="ru-RU" i="1" dirty="0">
                          <a:effectLst/>
                        </a:rPr>
                        <a:t> причини </a:t>
                      </a:r>
                      <a:r>
                        <a:rPr lang="ru-RU" i="1" dirty="0" err="1">
                          <a:effectLst/>
                        </a:rPr>
                        <a:t>соромитися</a:t>
                      </a:r>
                      <a:r>
                        <a:rPr lang="ru-RU" i="1" dirty="0">
                          <a:effectLst/>
                        </a:rPr>
                        <a:t> </a:t>
                      </a:r>
                      <a:r>
                        <a:rPr lang="ru-RU" i="1" dirty="0" err="1">
                          <a:effectLst/>
                        </a:rPr>
                        <a:t>зв'язку</a:t>
                      </a:r>
                      <a:r>
                        <a:rPr lang="ru-RU" i="1" dirty="0">
                          <a:effectLst/>
                        </a:rPr>
                        <a:t> з </a:t>
                      </a:r>
                      <a:r>
                        <a:rPr lang="ru-RU" i="1" dirty="0" err="1">
                          <a:effectLst/>
                        </a:rPr>
                        <a:t>життям</a:t>
                      </a:r>
                      <a:r>
                        <a:rPr lang="ru-RU" i="1" dirty="0">
                          <a:effectLst/>
                        </a:rPr>
                        <a:t> ».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8D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7343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ксана\Desktop\250px-Bust_of_Wag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9880"/>
            <a:ext cx="4104456" cy="615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Оксана\Desktop\text_1891_wagner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3575749" cy="652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19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650516"/>
              </p:ext>
            </p:extLst>
          </p:nvPr>
        </p:nvGraphicFramePr>
        <p:xfrm>
          <a:off x="395536" y="188640"/>
          <a:ext cx="4987749" cy="1395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Объект упаковщика для оболочки" showAsIcon="1" r:id="rId3" imgW="2451600" imgH="685800" progId="Package">
                  <p:embed/>
                </p:oleObj>
              </mc:Choice>
              <mc:Fallback>
                <p:oleObj name="Объект упаковщика для оболочки" showAsIcon="1" r:id="rId3" imgW="245160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188640"/>
                        <a:ext cx="4987749" cy="1395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015995"/>
              </p:ext>
            </p:extLst>
          </p:nvPr>
        </p:nvGraphicFramePr>
        <p:xfrm>
          <a:off x="611560" y="2060848"/>
          <a:ext cx="3032224" cy="1996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Объект упаковщика для оболочки" showAsIcon="1" r:id="rId5" imgW="1041480" imgH="685800" progId="Package">
                  <p:embed/>
                </p:oleObj>
              </mc:Choice>
              <mc:Fallback>
                <p:oleObj name="Объект упаковщика для оболочки" showAsIcon="1" r:id="rId5" imgW="10414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560" y="2060848"/>
                        <a:ext cx="3032224" cy="1996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05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Виконала учениця 8-Б класу</a:t>
            </a:r>
            <a:r>
              <a:rPr lang="uk-UA" dirty="0"/>
              <a:t/>
            </a:r>
            <a:br>
              <a:rPr lang="uk-UA" dirty="0"/>
            </a:br>
            <a:r>
              <a:rPr lang="uk-UA" dirty="0" err="1" smtClean="0"/>
              <a:t>Константій</a:t>
            </a:r>
            <a:r>
              <a:rPr lang="uk-UA" dirty="0" smtClean="0"/>
              <a:t> Тетяна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7338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SOHO</Template>
  <TotalTime>26</TotalTime>
  <Words>130</Words>
  <Application>Microsoft Office PowerPoint</Application>
  <PresentationFormat>Экран (4:3)</PresentationFormat>
  <Paragraphs>13</Paragraphs>
  <Slides>7</Slides>
  <Notes>0</Notes>
  <HiddenSlides>1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Soho</vt:lpstr>
      <vt:lpstr>Пакет</vt:lpstr>
      <vt:lpstr>Вільге́льм-Рі́хард Ва́ґнер</vt:lpstr>
      <vt:lpstr>Презентация PowerPoint</vt:lpstr>
      <vt:lpstr>Біографія </vt:lpstr>
      <vt:lpstr>Характеристика творчості. 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Вільге́льм-Рі́хард Ва́ґнер</dc:title>
  <dc:creator>Оксана</dc:creator>
  <cp:lastModifiedBy>Оксана</cp:lastModifiedBy>
  <cp:revision>3</cp:revision>
  <dcterms:created xsi:type="dcterms:W3CDTF">2014-02-12T14:33:41Z</dcterms:created>
  <dcterms:modified xsi:type="dcterms:W3CDTF">2014-02-12T15:00:05Z</dcterms:modified>
</cp:coreProperties>
</file>