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F83"/>
    <a:srgbClr val="93CFCF"/>
    <a:srgbClr val="F6C8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FADEA3-95E0-4308-B940-F3E71612D39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3F1178-095C-4AFF-8782-866CC43D2435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571480"/>
            <a:ext cx="9001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БЕЗРОБІТТЯ</a:t>
            </a:r>
            <a:endParaRPr lang="uk-UA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2786082" cy="225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286256"/>
            <a:ext cx="276822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143116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500570"/>
            <a:ext cx="218574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357166"/>
            <a:ext cx="67008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Шляхи подолання безробіття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(державне регулювання зайнятості населення)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3" y="1571612"/>
            <a:ext cx="892971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dirty="0" smtClean="0"/>
              <a:t> Законодавче регулювання умов найму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  та використання робочої сили;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dirty="0" smtClean="0"/>
              <a:t> Створення нових робочих місць;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dirty="0" smtClean="0"/>
              <a:t> Стимулювання розвитку дрібного та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  середнього бізнесу;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dirty="0" smtClean="0"/>
              <a:t> Заходи з підготовки та перепідготовки 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робочої сили;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dirty="0" smtClean="0"/>
              <a:t> Покращення інформованості населення 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 про вакансії на ринку праці.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1429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Безробіття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, за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роботу,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надлишковою</a:t>
            </a:r>
            <a:r>
              <a:rPr lang="ru-RU" dirty="0" smtClean="0"/>
              <a:t>, </a:t>
            </a:r>
            <a:r>
              <a:rPr lang="ru-RU" dirty="0" err="1" smtClean="0"/>
              <a:t>поповнюючи</a:t>
            </a:r>
            <a:r>
              <a:rPr lang="ru-RU" dirty="0" smtClean="0"/>
              <a:t> </a:t>
            </a:r>
            <a:r>
              <a:rPr lang="ru-RU" dirty="0" err="1" smtClean="0"/>
              <a:t>резервну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643446"/>
            <a:ext cx="51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за формулою: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143512"/>
            <a:ext cx="459046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1500174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держав,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, </a:t>
            </a:r>
            <a:r>
              <a:rPr lang="ru-RU" dirty="0" err="1" smtClean="0"/>
              <a:t>тривалий</a:t>
            </a:r>
            <a:r>
              <a:rPr lang="ru-RU" dirty="0" smtClean="0"/>
              <a:t> час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ліквідацію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працездатні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у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час показав,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"</a:t>
            </a:r>
            <a:r>
              <a:rPr lang="ru-RU" dirty="0" err="1" smtClean="0"/>
              <a:t>повну</a:t>
            </a:r>
            <a:r>
              <a:rPr lang="ru-RU" dirty="0" smtClean="0"/>
              <a:t>" </a:t>
            </a:r>
            <a:r>
              <a:rPr lang="ru-RU" dirty="0" err="1" smtClean="0"/>
              <a:t>зайнятість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фрикційне</a:t>
            </a:r>
            <a:r>
              <a:rPr lang="ru-RU" dirty="0" smtClean="0"/>
              <a:t> та </a:t>
            </a:r>
            <a:r>
              <a:rPr lang="ru-RU" dirty="0" err="1" smtClean="0"/>
              <a:t>структурне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неминучими. Тому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зайнятість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як </a:t>
            </a:r>
            <a:r>
              <a:rPr lang="ru-RU" dirty="0" err="1" smtClean="0"/>
              <a:t>зайнятість</a:t>
            </a:r>
            <a:r>
              <a:rPr lang="ru-RU" dirty="0" smtClean="0"/>
              <a:t>, при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оплачувану</a:t>
            </a:r>
            <a:r>
              <a:rPr lang="ru-RU" dirty="0" smtClean="0"/>
              <a:t> роботу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як 100% </a:t>
            </a:r>
            <a:r>
              <a:rPr lang="ru-RU" dirty="0" err="1" smtClean="0"/>
              <a:t>працездатних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при </a:t>
            </a:r>
            <a:r>
              <a:rPr lang="ru-RU" dirty="0" err="1" smtClean="0"/>
              <a:t>повній</a:t>
            </a:r>
            <a:r>
              <a:rPr lang="ru-RU" dirty="0" smtClean="0"/>
              <a:t> </a:t>
            </a:r>
            <a:r>
              <a:rPr lang="ru-RU" dirty="0" err="1" smtClean="0"/>
              <a:t>зайнятості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сумі</a:t>
            </a:r>
            <a:r>
              <a:rPr lang="ru-RU" dirty="0" smtClean="0"/>
              <a:t> </a:t>
            </a:r>
            <a:r>
              <a:rPr lang="ru-RU" dirty="0" err="1" smtClean="0"/>
              <a:t>фрикційного</a:t>
            </a:r>
            <a:r>
              <a:rPr lang="ru-RU" dirty="0" smtClean="0"/>
              <a:t> та структурного </a:t>
            </a:r>
            <a:r>
              <a:rPr lang="ru-RU" dirty="0" err="1" smtClean="0"/>
              <a:t>безробіття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(</a:t>
            </a:r>
            <a:r>
              <a:rPr lang="ru-RU" dirty="0" err="1" smtClean="0"/>
              <a:t>нормальним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428604"/>
            <a:ext cx="73581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1400" b="1" i="1" dirty="0" err="1" smtClean="0"/>
              <a:t>Фрикційне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безробіття</a:t>
            </a:r>
            <a:r>
              <a:rPr lang="ru-RU" sz="1400" b="1" i="1" dirty="0" smtClean="0"/>
              <a:t> </a:t>
            </a:r>
            <a:r>
              <a:rPr lang="ru-RU" sz="1400" dirty="0" err="1" smtClean="0"/>
              <a:t>виникає</a:t>
            </a:r>
            <a:r>
              <a:rPr lang="ru-RU" sz="1400" dirty="0" smtClean="0"/>
              <a:t> </a:t>
            </a:r>
            <a:r>
              <a:rPr lang="ru-RU" sz="1400" dirty="0" err="1" smtClean="0"/>
              <a:t>тоді</a:t>
            </a:r>
            <a:r>
              <a:rPr lang="ru-RU" sz="1400" dirty="0" smtClean="0"/>
              <a:t>, коли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людей </a:t>
            </a:r>
            <a:r>
              <a:rPr lang="ru-RU" sz="1400" dirty="0" err="1" smtClean="0"/>
              <a:t>добровільно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змінює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,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шукає</a:t>
            </a:r>
            <a:r>
              <a:rPr lang="ru-RU" sz="1400" dirty="0" smtClean="0"/>
              <a:t> </a:t>
            </a:r>
            <a:r>
              <a:rPr lang="ru-RU" sz="1400" dirty="0" err="1" smtClean="0"/>
              <a:t>нову</a:t>
            </a:r>
            <a:r>
              <a:rPr lang="ru-RU" sz="1400" dirty="0" smtClean="0"/>
              <a:t> роботу через </a:t>
            </a:r>
            <a:r>
              <a:rPr lang="ru-RU" sz="1400" dirty="0" err="1" smtClean="0"/>
              <a:t>звільнення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тимчасово</a:t>
            </a:r>
            <a:r>
              <a:rPr lang="ru-RU" sz="1400" dirty="0" smtClean="0"/>
              <a:t> </a:t>
            </a:r>
            <a:r>
              <a:rPr lang="ru-RU" sz="1400" dirty="0" err="1" smtClean="0"/>
              <a:t>втратила</a:t>
            </a:r>
            <a:r>
              <a:rPr lang="ru-RU" sz="1400" dirty="0" smtClean="0"/>
              <a:t> </a:t>
            </a:r>
            <a:r>
              <a:rPr lang="ru-RU" sz="1400" dirty="0" err="1" smtClean="0"/>
              <a:t>сезонну</a:t>
            </a:r>
            <a:r>
              <a:rPr lang="ru-RU" sz="1400" dirty="0" smtClean="0"/>
              <a:t> роботу, а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, особливо молодь, </a:t>
            </a:r>
            <a:r>
              <a:rPr lang="ru-RU" sz="1400" dirty="0" err="1" smtClean="0"/>
              <a:t>вперше</a:t>
            </a:r>
            <a:r>
              <a:rPr lang="ru-RU" sz="1400" dirty="0" smtClean="0"/>
              <a:t> </a:t>
            </a:r>
            <a:r>
              <a:rPr lang="ru-RU" sz="1400" dirty="0" err="1" smtClean="0"/>
              <a:t>шукає</a:t>
            </a:r>
            <a:r>
              <a:rPr lang="ru-RU" sz="1400" dirty="0" smtClean="0"/>
              <a:t> роботу. </a:t>
            </a:r>
            <a:r>
              <a:rPr lang="ru-RU" sz="1400" dirty="0" err="1" smtClean="0"/>
              <a:t>Фрикційне</a:t>
            </a:r>
            <a:r>
              <a:rPr lang="ru-RU" sz="1400" dirty="0" smtClean="0"/>
              <a:t> </a:t>
            </a:r>
            <a:r>
              <a:rPr lang="ru-RU" sz="1400" dirty="0" err="1" smtClean="0"/>
              <a:t>безробіття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вважається</a:t>
            </a:r>
            <a:r>
              <a:rPr lang="ru-RU" sz="1400" dirty="0" smtClean="0"/>
              <a:t> неминучим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деякою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мірою</a:t>
            </a:r>
            <a:r>
              <a:rPr lang="ru-RU" sz="1400" dirty="0" smtClean="0"/>
              <a:t> </a:t>
            </a:r>
            <a:r>
              <a:rPr lang="ru-RU" sz="1400" dirty="0" err="1" smtClean="0"/>
              <a:t>бажаним</a:t>
            </a:r>
            <a:r>
              <a:rPr lang="ru-RU" sz="1400" dirty="0" smtClean="0"/>
              <a:t>, </a:t>
            </a:r>
            <a:r>
              <a:rPr lang="ru-RU" sz="1400" dirty="0" err="1" smtClean="0"/>
              <a:t>оскільки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працівників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тимчасово</a:t>
            </a:r>
            <a:r>
              <a:rPr lang="ru-RU" sz="1400" dirty="0" smtClean="0"/>
              <a:t> </a:t>
            </a:r>
            <a:r>
              <a:rPr lang="ru-RU" sz="1400" dirty="0" err="1" smtClean="0"/>
              <a:t>втративши</a:t>
            </a:r>
            <a:r>
              <a:rPr lang="ru-RU" sz="1400" dirty="0" smtClean="0"/>
              <a:t> роботу, переходить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низькооплачуваної</a:t>
            </a:r>
            <a:r>
              <a:rPr lang="ru-RU" sz="1400" dirty="0" smtClean="0"/>
              <a:t>, </a:t>
            </a:r>
            <a:r>
              <a:rPr lang="ru-RU" sz="1400" dirty="0" err="1" smtClean="0"/>
              <a:t>малопродуктивної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вище</a:t>
            </a:r>
            <a:r>
              <a:rPr lang="ru-RU" sz="1400" dirty="0" smtClean="0"/>
              <a:t> </a:t>
            </a:r>
            <a:r>
              <a:rPr lang="ru-RU" sz="1400" dirty="0" err="1" smtClean="0"/>
              <a:t>оплачувану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продуктивну</a:t>
            </a:r>
            <a:r>
              <a:rPr lang="ru-RU" sz="1400" dirty="0" smtClean="0"/>
              <a:t>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означає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більші</a:t>
            </a:r>
            <a:r>
              <a:rPr lang="ru-RU" sz="1400" dirty="0" smtClean="0"/>
              <a:t> доходи для </a:t>
            </a:r>
            <a:r>
              <a:rPr lang="ru-RU" sz="1400" dirty="0" err="1" smtClean="0"/>
              <a:t>робітників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раціональний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розподіл</a:t>
            </a:r>
            <a:r>
              <a:rPr lang="ru-RU" sz="1400" dirty="0" smtClean="0"/>
              <a:t> </a:t>
            </a:r>
            <a:r>
              <a:rPr lang="ru-RU" sz="1400" dirty="0" err="1" smtClean="0"/>
              <a:t>трудових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ресурсів</a:t>
            </a:r>
            <a:r>
              <a:rPr lang="ru-RU" sz="1400" dirty="0" smtClean="0"/>
              <a:t>, а </a:t>
            </a:r>
            <a:r>
              <a:rPr lang="ru-RU" sz="1400" dirty="0" err="1" smtClean="0"/>
              <a:t>отже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обсяг</a:t>
            </a:r>
            <a:r>
              <a:rPr lang="ru-RU" sz="1400" dirty="0" smtClean="0"/>
              <a:t> </a:t>
            </a:r>
            <a:r>
              <a:rPr lang="ru-RU" sz="1400" dirty="0" err="1" smtClean="0"/>
              <a:t>національного</a:t>
            </a:r>
            <a:r>
              <a:rPr lang="ru-RU" sz="1400" dirty="0" smtClean="0"/>
              <a:t> продукту.</a:t>
            </a:r>
          </a:p>
          <a:p>
            <a:r>
              <a:rPr lang="ru-RU" sz="1400" b="1" i="1" dirty="0" smtClean="0"/>
              <a:t>   </a:t>
            </a:r>
            <a:r>
              <a:rPr lang="ru-RU" sz="1400" b="1" i="1" dirty="0" err="1" smtClean="0"/>
              <a:t>Структурне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безробіття</a:t>
            </a:r>
            <a:r>
              <a:rPr lang="ru-RU" sz="1400" b="1" i="1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продовженням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фрикційного</a:t>
            </a:r>
            <a:r>
              <a:rPr lang="ru-RU" sz="1400" dirty="0" smtClean="0"/>
              <a:t>. </a:t>
            </a:r>
            <a:r>
              <a:rPr lang="ru-RU" sz="1400" dirty="0" err="1" smtClean="0"/>
              <a:t>Воно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виникає</a:t>
            </a:r>
            <a:r>
              <a:rPr lang="ru-RU" sz="1400" dirty="0" smtClean="0"/>
              <a:t> </a:t>
            </a:r>
            <a:r>
              <a:rPr lang="ru-RU" sz="1400" dirty="0" err="1" smtClean="0"/>
              <a:t>тоді</a:t>
            </a:r>
            <a:r>
              <a:rPr lang="ru-RU" sz="1400" dirty="0" smtClean="0"/>
              <a:t>, коли в </a:t>
            </a:r>
            <a:r>
              <a:rPr lang="ru-RU" sz="1400" dirty="0" err="1" smtClean="0"/>
              <a:t>результаті</a:t>
            </a:r>
            <a:r>
              <a:rPr lang="ru-RU" sz="1400" dirty="0" smtClean="0"/>
              <a:t> НТП </a:t>
            </a:r>
            <a:r>
              <a:rPr lang="ru-RU" sz="1400" dirty="0" err="1" smtClean="0"/>
              <a:t>відбуваються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важливі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в </a:t>
            </a:r>
            <a:r>
              <a:rPr lang="ru-RU" sz="1400" dirty="0" err="1" smtClean="0"/>
              <a:t>техніці</a:t>
            </a:r>
            <a:r>
              <a:rPr lang="ru-RU" sz="1400" dirty="0" smtClean="0"/>
              <a:t>, </a:t>
            </a:r>
            <a:r>
              <a:rPr lang="ru-RU" sz="1400" dirty="0" err="1" smtClean="0"/>
              <a:t>технології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організації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виробництва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змінюють</a:t>
            </a:r>
            <a:r>
              <a:rPr lang="ru-RU" sz="1400" dirty="0" smtClean="0"/>
              <a:t> структуру </a:t>
            </a:r>
            <a:r>
              <a:rPr lang="ru-RU" sz="1400" dirty="0" err="1" smtClean="0"/>
              <a:t>попиту</a:t>
            </a:r>
            <a:r>
              <a:rPr lang="ru-RU" sz="1400" dirty="0" smtClean="0"/>
              <a:t> на </a:t>
            </a:r>
            <a:r>
              <a:rPr lang="ru-RU" sz="1400" dirty="0" err="1" smtClean="0"/>
              <a:t>робочу</a:t>
            </a:r>
            <a:r>
              <a:rPr lang="ru-RU" sz="1400" dirty="0" smtClean="0"/>
              <a:t> силу. </a:t>
            </a:r>
            <a:r>
              <a:rPr lang="ru-RU" sz="1400" dirty="0" err="1" smtClean="0"/>
              <a:t>Ці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призводять</a:t>
            </a:r>
            <a:r>
              <a:rPr lang="ru-RU" sz="1400" dirty="0" smtClean="0"/>
              <a:t> до того,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попит на </a:t>
            </a:r>
            <a:r>
              <a:rPr lang="ru-RU" sz="1400" dirty="0" err="1" smtClean="0"/>
              <a:t>деякі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професії</a:t>
            </a:r>
            <a:r>
              <a:rPr lang="ru-RU" sz="1400" dirty="0" smtClean="0"/>
              <a:t> </a:t>
            </a:r>
            <a:r>
              <a:rPr lang="ru-RU" sz="1400" dirty="0" err="1" smtClean="0"/>
              <a:t>зменшується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взагалі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зникає</a:t>
            </a:r>
            <a:r>
              <a:rPr lang="ru-RU" sz="1400" dirty="0" smtClean="0"/>
              <a:t>, а на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професії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раніше</a:t>
            </a:r>
            <a:r>
              <a:rPr lang="ru-RU" sz="1400" dirty="0" smtClean="0"/>
              <a:t> не </a:t>
            </a:r>
            <a:r>
              <a:rPr lang="ru-RU" sz="1400" dirty="0" err="1" smtClean="0"/>
              <a:t>існувало</a:t>
            </a:r>
            <a:r>
              <a:rPr lang="ru-RU" sz="1400" dirty="0" smtClean="0"/>
              <a:t>, </a:t>
            </a:r>
            <a:r>
              <a:rPr lang="ru-RU" sz="1400" dirty="0" err="1" smtClean="0"/>
              <a:t>зростає</a:t>
            </a:r>
            <a:r>
              <a:rPr lang="ru-RU" sz="1400" dirty="0" smtClean="0"/>
              <a:t>. "</a:t>
            </a:r>
            <a:r>
              <a:rPr lang="ru-RU" sz="1400" dirty="0" err="1" smtClean="0"/>
              <a:t>Структурні</a:t>
            </a:r>
            <a:r>
              <a:rPr lang="ru-RU" sz="1400" dirty="0" smtClean="0"/>
              <a:t>" </a:t>
            </a:r>
            <a:r>
              <a:rPr lang="ru-RU" sz="1400" dirty="0" err="1" smtClean="0"/>
              <a:t>безробітні</a:t>
            </a:r>
            <a:r>
              <a:rPr lang="ru-RU" sz="1400" dirty="0" smtClean="0"/>
              <a:t> не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знайти</a:t>
            </a:r>
            <a:r>
              <a:rPr lang="ru-RU" sz="1400" dirty="0" smtClean="0"/>
              <a:t> роботу без </a:t>
            </a:r>
            <a:r>
              <a:rPr lang="ru-RU" sz="1400" dirty="0" err="1" smtClean="0"/>
              <a:t>відповідної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перепідготовки</a:t>
            </a:r>
            <a:r>
              <a:rPr lang="ru-RU" sz="1400" dirty="0" smtClean="0"/>
              <a:t>, </a:t>
            </a:r>
            <a:r>
              <a:rPr lang="ru-RU" sz="1400" dirty="0" err="1" smtClean="0"/>
              <a:t>додаткового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навчання</a:t>
            </a:r>
            <a:r>
              <a:rPr lang="ru-RU" sz="1400" dirty="0" smtClean="0"/>
              <a:t>, а то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проживання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Фрикційне</a:t>
            </a:r>
            <a:r>
              <a:rPr lang="ru-RU" sz="1400" dirty="0" smtClean="0"/>
              <a:t> </a:t>
            </a:r>
            <a:r>
              <a:rPr lang="ru-RU" sz="1400" dirty="0" err="1" smtClean="0"/>
              <a:t>безробіття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короткостроковий</a:t>
            </a:r>
            <a:r>
              <a:rPr lang="ru-RU" sz="1400" dirty="0" smtClean="0"/>
              <a:t> характер, а </a:t>
            </a:r>
            <a:r>
              <a:rPr lang="ru-RU" sz="1400" dirty="0" err="1" smtClean="0"/>
              <a:t>структурне</a:t>
            </a:r>
            <a:r>
              <a:rPr lang="ru-RU" sz="1400" dirty="0" smtClean="0"/>
              <a:t> - </a:t>
            </a:r>
            <a:r>
              <a:rPr lang="ru-RU" sz="1400" dirty="0" err="1" smtClean="0"/>
              <a:t>довгостроковий</a:t>
            </a:r>
            <a:r>
              <a:rPr lang="ru-RU" sz="1400" dirty="0" smtClean="0"/>
              <a:t>, тому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вважається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важким</a:t>
            </a:r>
            <a:r>
              <a:rPr lang="ru-RU" sz="1400" dirty="0" smtClean="0"/>
              <a:t>.</a:t>
            </a:r>
          </a:p>
          <a:p>
            <a:r>
              <a:rPr lang="ru-RU" sz="1400" b="1" i="1" dirty="0" smtClean="0"/>
              <a:t>   </a:t>
            </a:r>
            <a:r>
              <a:rPr lang="ru-RU" sz="1400" b="1" i="1" dirty="0" err="1" smtClean="0"/>
              <a:t>Циклічне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безробіття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виникає</a:t>
            </a:r>
            <a:r>
              <a:rPr lang="ru-RU" sz="1400" dirty="0" smtClean="0"/>
              <a:t> за </a:t>
            </a:r>
            <a:r>
              <a:rPr lang="ru-RU" sz="1400" dirty="0" err="1" smtClean="0"/>
              <a:t>циклічних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спадів</a:t>
            </a:r>
            <a:r>
              <a:rPr lang="ru-RU" sz="1400" dirty="0" smtClean="0"/>
              <a:t>, коли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скорочення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обсягів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виробництва</a:t>
            </a:r>
            <a:r>
              <a:rPr lang="ru-RU" sz="1400" dirty="0" smtClean="0"/>
              <a:t>. </a:t>
            </a:r>
            <a:r>
              <a:rPr lang="ru-RU" sz="1400" dirty="0" err="1" smtClean="0"/>
              <a:t>Внаслідок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падає</a:t>
            </a:r>
            <a:r>
              <a:rPr lang="ru-RU" sz="1400" dirty="0" smtClean="0"/>
              <a:t> </a:t>
            </a:r>
            <a:r>
              <a:rPr lang="ru-RU" sz="1400" dirty="0" err="1" smtClean="0"/>
              <a:t>сукупний</a:t>
            </a:r>
            <a:r>
              <a:rPr lang="ru-RU" sz="1400" dirty="0" smtClean="0"/>
              <a:t> попит на </a:t>
            </a:r>
            <a:r>
              <a:rPr lang="ru-RU" sz="1400" dirty="0" err="1" smtClean="0"/>
              <a:t>робочу</a:t>
            </a:r>
            <a:r>
              <a:rPr lang="ru-RU" sz="1400" dirty="0" smtClean="0"/>
              <a:t> силу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зайнятість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скорочується</a:t>
            </a:r>
            <a:r>
              <a:rPr lang="ru-RU" sz="1400" dirty="0" smtClean="0"/>
              <a:t>, а </a:t>
            </a:r>
            <a:r>
              <a:rPr lang="ru-RU" sz="1400" dirty="0" err="1" smtClean="0"/>
              <a:t>безробіття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зростає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57166"/>
            <a:ext cx="302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безробіття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-- </a:t>
            </a:r>
            <a:r>
              <a:rPr lang="ru-RU" dirty="0" err="1" smtClean="0"/>
              <a:t>фрикційне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-- </a:t>
            </a:r>
            <a:r>
              <a:rPr lang="ru-RU" dirty="0" err="1" smtClean="0"/>
              <a:t>структурне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-- </a:t>
            </a:r>
            <a:r>
              <a:rPr lang="ru-RU" dirty="0" err="1" smtClean="0"/>
              <a:t>циклічне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42997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505481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3714752"/>
            <a:ext cx="578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— точка </a:t>
            </a:r>
            <a:r>
              <a:rPr lang="ru-RU" dirty="0" err="1" smtClean="0"/>
              <a:t>рівноваги</a:t>
            </a:r>
            <a:r>
              <a:rPr lang="ru-RU" dirty="0" smtClean="0"/>
              <a:t> (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) </a:t>
            </a:r>
          </a:p>
          <a:p>
            <a:r>
              <a:rPr lang="en-US" dirty="0" err="1" smtClean="0"/>
              <a:t>DtD</a:t>
            </a:r>
            <a:r>
              <a:rPr lang="en-US" dirty="0" smtClean="0"/>
              <a:t> — </a:t>
            </a:r>
            <a:r>
              <a:rPr lang="ru-RU" dirty="0" smtClean="0"/>
              <a:t>попит на </a:t>
            </a:r>
            <a:r>
              <a:rPr lang="ru-RU" dirty="0" err="1" smtClean="0"/>
              <a:t>робочу</a:t>
            </a:r>
            <a:r>
              <a:rPr lang="ru-RU" dirty="0" smtClean="0"/>
              <a:t> силу </a:t>
            </a:r>
          </a:p>
          <a:p>
            <a:r>
              <a:rPr lang="en-US" dirty="0" smtClean="0"/>
              <a:t>Q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—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</a:t>
            </a:r>
            <a:r>
              <a:rPr lang="ru-RU" dirty="0" err="1" smtClean="0"/>
              <a:t>робочу</a:t>
            </a:r>
            <a:r>
              <a:rPr lang="ru-RU" dirty="0" smtClean="0"/>
              <a:t> силу при </a:t>
            </a:r>
            <a:r>
              <a:rPr lang="ru-RU" dirty="0" err="1" smtClean="0"/>
              <a:t>скороченні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en-US" dirty="0" smtClean="0"/>
              <a:t>W— </a:t>
            </a:r>
            <a:r>
              <a:rPr lang="ru-RU" dirty="0" smtClean="0"/>
              <a:t>ставка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 </a:t>
            </a:r>
          </a:p>
          <a:p>
            <a:r>
              <a:rPr lang="en-US" dirty="0" smtClean="0"/>
              <a:t>Wt — </a:t>
            </a:r>
            <a:r>
              <a:rPr lang="ru-RU" dirty="0" err="1" smtClean="0"/>
              <a:t>збільшена</a:t>
            </a:r>
            <a:r>
              <a:rPr lang="ru-RU" dirty="0" smtClean="0"/>
              <a:t> ставка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 </a:t>
            </a:r>
          </a:p>
          <a:p>
            <a:r>
              <a:rPr lang="en-US" dirty="0" smtClean="0"/>
              <a:t>W2 — </a:t>
            </a:r>
            <a:r>
              <a:rPr lang="ru-RU" dirty="0" smtClean="0"/>
              <a:t>ставка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 </a:t>
            </a:r>
            <a:r>
              <a:rPr lang="ru-RU" dirty="0" err="1" smtClean="0"/>
              <a:t>базова</a:t>
            </a:r>
            <a:endParaRPr lang="ru-RU" dirty="0" smtClean="0"/>
          </a:p>
          <a:p>
            <a:r>
              <a:rPr lang="en-US" dirty="0" err="1" smtClean="0"/>
              <a:t>iSiSj</a:t>
            </a:r>
            <a:r>
              <a:rPr lang="en-US" dirty="0" smtClean="0"/>
              <a:t>— </a:t>
            </a:r>
            <a:r>
              <a:rPr lang="ru-RU" dirty="0" err="1" smtClean="0"/>
              <a:t>пропозиція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 —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при </a:t>
            </a:r>
            <a:r>
              <a:rPr lang="ru-RU" dirty="0" err="1" smtClean="0"/>
              <a:t>збільшенні</a:t>
            </a:r>
            <a:r>
              <a:rPr lang="ru-RU" dirty="0" smtClean="0"/>
              <a:t> ставки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плати.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1785918" y="142852"/>
            <a:ext cx="48766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Класичне безробіття:</a:t>
            </a:r>
            <a:endParaRPr lang="uk-U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1488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988" y="4929198"/>
            <a:ext cx="48254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7343400" cy="423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429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35169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2976567" cy="222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357694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6828"/>
            <a:ext cx="8587211" cy="652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643734" cy="62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714356"/>
            <a:ext cx="828784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algn="ctr">
              <a:buFontTx/>
              <a:buNone/>
            </a:pPr>
            <a:r>
              <a:rPr lang="uk-UA" sz="3200" b="1" i="1" dirty="0" smtClean="0"/>
              <a:t>Причини безробіття:</a:t>
            </a:r>
          </a:p>
          <a:p>
            <a:pPr marL="609600" indent="-609600" algn="ctr">
              <a:buFontTx/>
              <a:buNone/>
            </a:pPr>
            <a:endParaRPr lang="uk-UA" sz="3200" b="1" i="1" dirty="0" smtClean="0"/>
          </a:p>
          <a:p>
            <a:pPr marL="609600" indent="-609600">
              <a:buFont typeface="Wingdings" pitchFamily="2" charset="2"/>
              <a:buChar char="§"/>
            </a:pPr>
            <a:r>
              <a:rPr lang="uk-UA" sz="2000" dirty="0" smtClean="0"/>
              <a:t>Глибокі структурні зрушення в економіці;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uk-UA" sz="2000" dirty="0" smtClean="0"/>
              <a:t>Зміни в демографічній структурі населення;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uk-UA" sz="2000" dirty="0" smtClean="0"/>
              <a:t>Нерівномірне розміщення продуктивних сил;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uk-UA" sz="2000" dirty="0" smtClean="0"/>
              <a:t>Упровадження нових технологій;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uk-UA" sz="2000" dirty="0" smtClean="0"/>
              <a:t>Сезонні коливання рівня виробництва  в галузях економіки;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876"/>
            <a:ext cx="3500462" cy="283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507</Words>
  <Application>Microsoft Office PowerPoint</Application>
  <PresentationFormat>Екран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Альков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9</cp:revision>
  <dcterms:created xsi:type="dcterms:W3CDTF">2015-02-25T17:16:44Z</dcterms:created>
  <dcterms:modified xsi:type="dcterms:W3CDTF">2015-02-25T18:44:26Z</dcterms:modified>
</cp:coreProperties>
</file>