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68" r:id="rId5"/>
    <p:sldId id="261" r:id="rId6"/>
    <p:sldId id="262" r:id="rId7"/>
    <p:sldId id="275" r:id="rId8"/>
    <p:sldId id="269" r:id="rId9"/>
    <p:sldId id="270" r:id="rId10"/>
    <p:sldId id="271" r:id="rId11"/>
    <p:sldId id="267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38" autoAdjust="0"/>
  </p:normalViewPr>
  <p:slideViewPr>
    <p:cSldViewPr>
      <p:cViewPr varScale="1">
        <p:scale>
          <a:sx n="68" d="100"/>
          <a:sy n="68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7FB64-A8EC-4B97-AF66-ECFD893F7C94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C794-7701-4E80-97A5-B61ED24C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ircl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file:///C:\Users\&#1040;&#1076;&#1084;&#1080;&#1085;\Downloads\je_grig_syuita_per_gyunt_tanec_anitry_-.mp3" TargetMode="External"/><Relationship Id="rId7" Type="http://schemas.openxmlformats.org/officeDocument/2006/relationships/image" Target="../media/image12.png"/><Relationship Id="rId2" Type="http://schemas.openxmlformats.org/officeDocument/2006/relationships/audio" Target="file:///C:\Users\&#1040;&#1076;&#1084;&#1080;&#1085;\Downloads\je_grig_-_utro_per_gyunt.mp3" TargetMode="External"/><Relationship Id="rId1" Type="http://schemas.openxmlformats.org/officeDocument/2006/relationships/audio" Target="file:///C:\Users\&#1040;&#1076;&#1084;&#1080;&#1085;\Downloads\je_grig_per_gyunt_-_v_peshhere_gornogo_korolya.mp3" TargetMode="Externa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16.png"/><Relationship Id="rId5" Type="http://schemas.openxmlformats.org/officeDocument/2006/relationships/audio" Target="file:///C:\Users\&#1040;&#1076;&#1084;&#1080;&#1085;\Downloads\je_grig_-_per_gyunt_-_syuita_1_op_46_-_2_smert_oze.mp3" TargetMode="External"/><Relationship Id="rId10" Type="http://schemas.openxmlformats.org/officeDocument/2006/relationships/image" Target="../media/image15.png"/><Relationship Id="rId4" Type="http://schemas.openxmlformats.org/officeDocument/2006/relationships/audio" Target="file:///C:\Users\&#1040;&#1076;&#1084;&#1080;&#1085;\Downloads\je_grig_-_pesnya_solvejg_per_gyunt.mp3" TargetMode="External"/><Relationship Id="rId9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8229600" cy="3571900"/>
          </a:xfrm>
        </p:spPr>
        <p:txBody>
          <a:bodyPr>
            <a:prstTxWarp prst="textStop">
              <a:avLst/>
            </a:prstTxWarp>
            <a:normAutofit/>
          </a:bodyPr>
          <a:lstStyle/>
          <a:p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127000" dist="200000" dir="2700000" algn="tl" rotWithShape="0">
                  <a:srgbClr val="000000">
                    <a:alpha val="3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857628"/>
            <a:ext cx="6400800" cy="1752600"/>
          </a:xfrm>
        </p:spPr>
        <p:txBody>
          <a:bodyPr>
            <a:prstTxWarp prst="textTriangleInverted">
              <a:avLst/>
            </a:prstTxWarp>
            <a:normAutofit/>
          </a:bodyPr>
          <a:lstStyle/>
          <a:p>
            <a:r>
              <a:rPr lang="uk-UA" sz="4400" dirty="0" smtClean="0"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Пер Гюнт</a:t>
            </a:r>
            <a:endParaRPr lang="ru-RU" sz="4400" dirty="0">
              <a:solidFill>
                <a:srgbClr val="FF0000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картиночки\Для школы\10008668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0"/>
            <a:ext cx="571504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229600" cy="650083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Що стосується самої п'єси то вирішуючим опинився чисто людський початок – </a:t>
            </a:r>
            <a:r>
              <a:rPr lang="uk-UA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глибокі переживання людської душі</a:t>
            </a:r>
            <a:r>
              <a:rPr lang="uk-UA" dirty="0" smtClean="0">
                <a:solidFill>
                  <a:srgbClr val="FF0000"/>
                </a:solidFill>
              </a:rPr>
              <a:t>, які співвідносяться з загальним фоном п'єси…        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Мелод</a:t>
            </a:r>
            <a:r>
              <a:rPr lang="uk-UA" dirty="0" err="1" smtClean="0">
                <a:solidFill>
                  <a:srgbClr val="FF0000"/>
                </a:solidFill>
              </a:rPr>
              <a:t>ії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err="1" smtClean="0">
                <a:solidFill>
                  <a:srgbClr val="FF0000"/>
                </a:solidFill>
              </a:rPr>
              <a:t>Грига</a:t>
            </a:r>
            <a:r>
              <a:rPr lang="uk-UA" dirty="0" smtClean="0">
                <a:solidFill>
                  <a:srgbClr val="FF0000"/>
                </a:solidFill>
              </a:rPr>
              <a:t> дуже відомі і зараз дуже часто використовуються.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je_grig_per_gyunt_-_v_peshhere_gornogo_korolya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827584" y="3356992"/>
            <a:ext cx="304800" cy="304800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683568" y="2132856"/>
            <a:ext cx="216024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В печері гірського короля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275856" y="2204864"/>
            <a:ext cx="208823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Ранок</a:t>
            </a:r>
            <a:endParaRPr lang="ru-RU" dirty="0"/>
          </a:p>
        </p:txBody>
      </p:sp>
      <p:pic>
        <p:nvPicPr>
          <p:cNvPr id="9" name="je_grig_-_utro_per_gyunt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 cstate="print"/>
          <a:stretch>
            <a:fillRect/>
          </a:stretch>
        </p:blipFill>
        <p:spPr>
          <a:xfrm>
            <a:off x="3275856" y="3284984"/>
            <a:ext cx="304800" cy="304800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6084168" y="2348880"/>
            <a:ext cx="194421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Танець </a:t>
            </a:r>
            <a:r>
              <a:rPr lang="uk-UA" dirty="0" err="1" smtClean="0"/>
              <a:t>Анитри</a:t>
            </a:r>
            <a:endParaRPr lang="ru-RU" dirty="0"/>
          </a:p>
        </p:txBody>
      </p:sp>
      <p:pic>
        <p:nvPicPr>
          <p:cNvPr id="12" name="je_grig_syuita_per_gyunt_tanec_anitry_-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9" cstate="print"/>
          <a:stretch>
            <a:fillRect/>
          </a:stretch>
        </p:blipFill>
        <p:spPr>
          <a:xfrm>
            <a:off x="5724128" y="3284984"/>
            <a:ext cx="304800" cy="304800"/>
          </a:xfrm>
          <a:prstGeom prst="rect">
            <a:avLst/>
          </a:prstGeom>
        </p:spPr>
      </p:pic>
      <p:pic>
        <p:nvPicPr>
          <p:cNvPr id="13" name="je_grig_-_pesnya_solvejg_per_gyunt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0" cstate="print"/>
          <a:stretch>
            <a:fillRect/>
          </a:stretch>
        </p:blipFill>
        <p:spPr>
          <a:xfrm>
            <a:off x="1691680" y="5877272"/>
            <a:ext cx="304800" cy="304800"/>
          </a:xfrm>
          <a:prstGeom prst="rect">
            <a:avLst/>
          </a:prstGeom>
        </p:spPr>
      </p:pic>
      <p:sp>
        <p:nvSpPr>
          <p:cNvPr id="14" name="Овал 13"/>
          <p:cNvSpPr/>
          <p:nvPr/>
        </p:nvSpPr>
        <p:spPr>
          <a:xfrm>
            <a:off x="2051720" y="4869160"/>
            <a:ext cx="230425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Пісня </a:t>
            </a:r>
            <a:r>
              <a:rPr lang="uk-UA" dirty="0" err="1" smtClean="0"/>
              <a:t>Сольвейх</a:t>
            </a:r>
            <a:endParaRPr lang="ru-RU" dirty="0"/>
          </a:p>
        </p:txBody>
      </p:sp>
      <p:pic>
        <p:nvPicPr>
          <p:cNvPr id="15" name="je_grig_-_per_gyunt_-_syuita_1_op_46_-_2_smert_oze.mp3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11" cstate="print"/>
          <a:stretch>
            <a:fillRect/>
          </a:stretch>
        </p:blipFill>
        <p:spPr>
          <a:xfrm>
            <a:off x="5076056" y="5733256"/>
            <a:ext cx="304800" cy="304800"/>
          </a:xfrm>
          <a:prstGeom prst="rect">
            <a:avLst/>
          </a:prstGeom>
        </p:spPr>
      </p:pic>
      <p:sp>
        <p:nvSpPr>
          <p:cNvPr id="16" name="Овал 15"/>
          <p:cNvSpPr/>
          <p:nvPr/>
        </p:nvSpPr>
        <p:spPr>
          <a:xfrm>
            <a:off x="5796136" y="4941168"/>
            <a:ext cx="230425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Смерть </a:t>
            </a:r>
            <a:r>
              <a:rPr lang="uk-UA" dirty="0" err="1" smtClean="0"/>
              <a:t>Озе</a:t>
            </a: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07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6021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07742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35326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344785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908" y="-642966"/>
            <a:ext cx="9286908" cy="1571636"/>
          </a:xfrm>
        </p:spPr>
        <p:txBody>
          <a:bodyPr>
            <a:prstTxWarp prst="textArchDown">
              <a:avLst>
                <a:gd name="adj" fmla="val 83557"/>
              </a:avLst>
            </a:prstTxWarp>
            <a:normAutofit/>
          </a:bodyPr>
          <a:lstStyle/>
          <a:p>
            <a:endParaRPr lang="ru-RU" sz="4600" dirty="0">
              <a:solidFill>
                <a:schemeClr val="accent3">
                  <a:lumMod val="60000"/>
                  <a:lumOff val="4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127000" dist="200000" dir="2700000" algn="tl" rotWithShape="0">
                  <a:srgbClr val="000000">
                    <a:alpha val="3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pic>
        <p:nvPicPr>
          <p:cNvPr id="1026" name="Picture 2" descr="E:\картиночки\Для школы\171609348_tonne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3986868" cy="38884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1968" y="620688"/>
            <a:ext cx="4572032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Це була людина,яку мало хто розумів, та мало хто поважав…</a:t>
            </a:r>
            <a:endParaRPr lang="ru-RU" sz="5400" b="1" cap="none" spc="0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594371">
            <a:off x="611560" y="476672"/>
            <a:ext cx="2423517" cy="2489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48680"/>
            <a:ext cx="2304256" cy="216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12451">
            <a:off x="6021590" y="334661"/>
            <a:ext cx="2394942" cy="256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789040"/>
            <a:ext cx="1944216" cy="251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2996952"/>
            <a:ext cx="2223036" cy="287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573016"/>
            <a:ext cx="2233216" cy="265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картиночки\Для школы\10004454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2915816" cy="394250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851920" y="0"/>
            <a:ext cx="4824536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800" b="1" dirty="0" smtClean="0">
                <a:ln/>
                <a:solidFill>
                  <a:srgbClr val="FF0000"/>
                </a:solidFill>
              </a:rPr>
              <a:t>Не треба ні чого казати, щоб зрозуміти, потрібно лише подивитись на обкладинку</a:t>
            </a:r>
            <a:endParaRPr lang="ru-RU" sz="48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4214842"/>
          </a:xfrm>
        </p:spPr>
        <p:txBody>
          <a:bodyPr>
            <a:normAutofit/>
          </a:bodyPr>
          <a:lstStyle/>
          <a:p>
            <a:r>
              <a:rPr lang="uk-UA" dirty="0" err="1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“ПЕр</a:t>
            </a:r>
            <a:r>
              <a:rPr lang="uk-UA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dirty="0" err="1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Гюнт”</a:t>
            </a:r>
            <a:r>
              <a:rPr lang="uk-UA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– це закінчене розмежовування Ібсена з національною романтикою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8229600" cy="45720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Головний герой </a:t>
            </a:r>
            <a:r>
              <a:rPr lang="uk-UA" dirty="0" smtClean="0">
                <a:solidFill>
                  <a:srgbClr val="FF0000"/>
                </a:solidFill>
              </a:rPr>
              <a:t>– селянський парубок, який може звикнути до будь-яких умов, у нього не має ні якого внутрішнього стержня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Перша </a:t>
            </a:r>
            <a:r>
              <a:rPr lang="ru-RU" dirty="0" err="1">
                <a:solidFill>
                  <a:srgbClr val="FF0000"/>
                </a:solidFill>
              </a:rPr>
              <a:t>частина</a:t>
            </a:r>
            <a:r>
              <a:rPr lang="ru-RU" dirty="0">
                <a:solidFill>
                  <a:srgbClr val="FF0000"/>
                </a:solidFill>
              </a:rPr>
              <a:t> , "Ранок" , </a:t>
            </a:r>
            <a:r>
              <a:rPr lang="ru-RU" dirty="0" err="1">
                <a:solidFill>
                  <a:srgbClr val="FF0000"/>
                </a:solidFill>
              </a:rPr>
              <a:t>малює</a:t>
            </a:r>
            <a:r>
              <a:rPr lang="ru-RU" dirty="0">
                <a:solidFill>
                  <a:srgbClr val="FF0000"/>
                </a:solidFill>
              </a:rPr>
              <a:t> картину </a:t>
            </a:r>
            <a:r>
              <a:rPr lang="ru-RU" dirty="0" err="1">
                <a:solidFill>
                  <a:srgbClr val="FF0000"/>
                </a:solidFill>
              </a:rPr>
              <a:t>світлої</a:t>
            </a:r>
            <a:r>
              <a:rPr lang="ru-RU" dirty="0">
                <a:solidFill>
                  <a:srgbClr val="FF0000"/>
                </a:solidFill>
              </a:rPr>
              <a:t> , </a:t>
            </a:r>
            <a:r>
              <a:rPr lang="ru-RU" dirty="0" err="1">
                <a:solidFill>
                  <a:srgbClr val="FF0000"/>
                </a:solidFill>
              </a:rPr>
              <a:t>безтурботним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природи</a:t>
            </a:r>
            <a:r>
              <a:rPr lang="ru-RU" dirty="0">
                <a:solidFill>
                  <a:srgbClr val="FF0000"/>
                </a:solidFill>
              </a:rPr>
              <a:t> . Друга </a:t>
            </a:r>
            <a:r>
              <a:rPr lang="ru-RU" dirty="0" err="1">
                <a:solidFill>
                  <a:srgbClr val="FF0000"/>
                </a:solidFill>
              </a:rPr>
              <a:t>частина</a:t>
            </a:r>
            <a:r>
              <a:rPr lang="ru-RU" dirty="0">
                <a:solidFill>
                  <a:srgbClr val="FF0000"/>
                </a:solidFill>
              </a:rPr>
              <a:t> , "Смерть </a:t>
            </a:r>
            <a:r>
              <a:rPr lang="ru-RU" dirty="0" err="1">
                <a:solidFill>
                  <a:srgbClr val="FF0000"/>
                </a:solidFill>
              </a:rPr>
              <a:t>Озе</a:t>
            </a:r>
            <a:r>
              <a:rPr lang="ru-RU" dirty="0">
                <a:solidFill>
                  <a:srgbClr val="FF0000"/>
                </a:solidFill>
              </a:rPr>
              <a:t>" , </a:t>
            </a:r>
            <a:r>
              <a:rPr lang="ru-RU" dirty="0" err="1">
                <a:solidFill>
                  <a:srgbClr val="FF0000"/>
                </a:solidFill>
              </a:rPr>
              <a:t>передає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настрій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скорботи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Третя</a:t>
            </a:r>
            <a:r>
              <a:rPr lang="ru-RU" dirty="0">
                <a:solidFill>
                  <a:srgbClr val="FF0000"/>
                </a:solidFill>
              </a:rPr>
              <a:t> - "</a:t>
            </a:r>
            <a:r>
              <a:rPr lang="ru-RU" dirty="0" err="1">
                <a:solidFill>
                  <a:srgbClr val="FF0000"/>
                </a:solidFill>
              </a:rPr>
              <a:t>Танець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Анітри</a:t>
            </a:r>
            <a:r>
              <a:rPr lang="ru-RU" dirty="0">
                <a:solidFill>
                  <a:srgbClr val="FF0000"/>
                </a:solidFill>
              </a:rPr>
              <a:t> " - легка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граціозна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п'єса</a:t>
            </a:r>
            <a:r>
              <a:rPr lang="ru-RU" dirty="0">
                <a:solidFill>
                  <a:srgbClr val="FF0000"/>
                </a:solidFill>
              </a:rPr>
              <a:t> , </a:t>
            </a:r>
            <a:r>
              <a:rPr lang="ru-RU" dirty="0" err="1">
                <a:solidFill>
                  <a:srgbClr val="FF0000"/>
                </a:solidFill>
              </a:rPr>
              <a:t>що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нагадує</a:t>
            </a:r>
            <a:r>
              <a:rPr lang="ru-RU" dirty="0">
                <a:solidFill>
                  <a:srgbClr val="FF0000"/>
                </a:solidFill>
              </a:rPr>
              <a:t> мазурку . </a:t>
            </a:r>
            <a:r>
              <a:rPr lang="ru-RU" dirty="0" err="1">
                <a:solidFill>
                  <a:srgbClr val="FF0000"/>
                </a:solidFill>
              </a:rPr>
              <a:t>Остання</a:t>
            </a:r>
            <a:r>
              <a:rPr lang="ru-RU" dirty="0">
                <a:solidFill>
                  <a:srgbClr val="FF0000"/>
                </a:solidFill>
              </a:rPr>
              <a:t> , </a:t>
            </a:r>
            <a:r>
              <a:rPr lang="ru-RU" dirty="0" err="1">
                <a:solidFill>
                  <a:srgbClr val="FF0000"/>
                </a:solidFill>
              </a:rPr>
              <a:t>четверта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частина</a:t>
            </a:r>
            <a:r>
              <a:rPr lang="ru-RU" dirty="0">
                <a:solidFill>
                  <a:srgbClr val="FF0000"/>
                </a:solidFill>
              </a:rPr>
              <a:t> - " У </a:t>
            </a:r>
            <a:r>
              <a:rPr lang="ru-RU" dirty="0" err="1">
                <a:solidFill>
                  <a:srgbClr val="FF0000"/>
                </a:solidFill>
              </a:rPr>
              <a:t>печері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гірського</a:t>
            </a:r>
            <a:r>
              <a:rPr lang="ru-RU" dirty="0">
                <a:solidFill>
                  <a:srgbClr val="FF0000"/>
                </a:solidFill>
              </a:rPr>
              <a:t> короля " </a:t>
            </a:r>
            <a:r>
              <a:rPr lang="ru-RU" dirty="0" err="1">
                <a:solidFill>
                  <a:srgbClr val="FF0000"/>
                </a:solidFill>
              </a:rPr>
              <a:t>зображує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казкове</a:t>
            </a:r>
            <a:r>
              <a:rPr lang="ru-RU" dirty="0">
                <a:solidFill>
                  <a:srgbClr val="FF0000"/>
                </a:solidFill>
              </a:rPr>
              <a:t> хода 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картиночки\Для школы\10008668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0"/>
            <a:ext cx="635795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картиночки\Для школы\10008668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0"/>
            <a:ext cx="5500726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164</Words>
  <Application>Microsoft Office PowerPoint</Application>
  <PresentationFormat>Экран (4:3)</PresentationFormat>
  <Paragraphs>14</Paragraphs>
  <Slides>12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</vt:lpstr>
      <vt:lpstr>Слайд 2</vt:lpstr>
      <vt:lpstr>Слайд 3</vt:lpstr>
      <vt:lpstr>Слайд 4</vt:lpstr>
      <vt:lpstr>“ПЕр Гюнт” – це закінчене розмежовування Ібсена з національною романтикою</vt:lpstr>
      <vt:lpstr>Головний герой – селянський парубок, який може звикнути до будь-яких умов, у нього не має ні якого внутрішнього стержня</vt:lpstr>
      <vt:lpstr>Слайд 7</vt:lpstr>
      <vt:lpstr>Слайд 8</vt:lpstr>
      <vt:lpstr>Слайд 9</vt:lpstr>
      <vt:lpstr>Слайд 10</vt:lpstr>
      <vt:lpstr>Що стосується самої п'єси то вирішуючим опинився чисто людський початок – глибокі переживання людської душі, які співвідносяться з загальним фоном п'єси…          </vt:lpstr>
      <vt:lpstr>Мелодії Грига дуже відомі і зараз дуже часто використовуються.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Генрік Ібсен</dc:title>
  <dc:creator>Zver</dc:creator>
  <cp:lastModifiedBy>Админ</cp:lastModifiedBy>
  <cp:revision>24</cp:revision>
  <dcterms:created xsi:type="dcterms:W3CDTF">2009-04-28T13:19:53Z</dcterms:created>
  <dcterms:modified xsi:type="dcterms:W3CDTF">2013-12-05T20:12:43Z</dcterms:modified>
</cp:coreProperties>
</file>