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1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29FD8-9C94-4859-8468-D1BB56E39156}" type="datetimeFigureOut">
              <a:rPr lang="uk-UA" smtClean="0"/>
              <a:t>27.02.2014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B6D40-A7A5-4E99-B6CD-3368737A479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7308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29FD8-9C94-4859-8468-D1BB56E39156}" type="datetimeFigureOut">
              <a:rPr lang="uk-UA" smtClean="0"/>
              <a:t>27.02.2014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B6D40-A7A5-4E99-B6CD-3368737A479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9838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29FD8-9C94-4859-8468-D1BB56E39156}" type="datetimeFigureOut">
              <a:rPr lang="uk-UA" smtClean="0"/>
              <a:t>27.02.2014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B6D40-A7A5-4E99-B6CD-3368737A479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9691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29FD8-9C94-4859-8468-D1BB56E39156}" type="datetimeFigureOut">
              <a:rPr lang="uk-UA" smtClean="0"/>
              <a:t>27.02.2014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B6D40-A7A5-4E99-B6CD-3368737A4798}" type="slidenum">
              <a:rPr lang="uk-UA" smtClean="0"/>
              <a:t>‹№›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7643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29FD8-9C94-4859-8468-D1BB56E39156}" type="datetimeFigureOut">
              <a:rPr lang="uk-UA" smtClean="0"/>
              <a:t>27.02.2014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B6D40-A7A5-4E99-B6CD-3368737A479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2239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29FD8-9C94-4859-8468-D1BB56E39156}" type="datetimeFigureOut">
              <a:rPr lang="uk-UA" smtClean="0"/>
              <a:t>27.02.2014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B6D40-A7A5-4E99-B6CD-3368737A479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033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29FD8-9C94-4859-8468-D1BB56E39156}" type="datetimeFigureOut">
              <a:rPr lang="uk-UA" smtClean="0"/>
              <a:t>27.02.2014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B6D40-A7A5-4E99-B6CD-3368737A479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5683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29FD8-9C94-4859-8468-D1BB56E39156}" type="datetimeFigureOut">
              <a:rPr lang="uk-UA" smtClean="0"/>
              <a:t>27.02.2014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B6D40-A7A5-4E99-B6CD-3368737A479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21680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29FD8-9C94-4859-8468-D1BB56E39156}" type="datetimeFigureOut">
              <a:rPr lang="uk-UA" smtClean="0"/>
              <a:t>27.02.2014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B6D40-A7A5-4E99-B6CD-3368737A479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1240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29FD8-9C94-4859-8468-D1BB56E39156}" type="datetimeFigureOut">
              <a:rPr lang="uk-UA" smtClean="0"/>
              <a:t>27.02.2014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B6D40-A7A5-4E99-B6CD-3368737A479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2691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29FD8-9C94-4859-8468-D1BB56E39156}" type="datetimeFigureOut">
              <a:rPr lang="uk-UA" smtClean="0"/>
              <a:t>27.02.2014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B6D40-A7A5-4E99-B6CD-3368737A479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276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29FD8-9C94-4859-8468-D1BB56E39156}" type="datetimeFigureOut">
              <a:rPr lang="uk-UA" smtClean="0"/>
              <a:t>27.02.2014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B6D40-A7A5-4E99-B6CD-3368737A479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4693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29FD8-9C94-4859-8468-D1BB56E39156}" type="datetimeFigureOut">
              <a:rPr lang="uk-UA" smtClean="0"/>
              <a:t>27.02.2014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B6D40-A7A5-4E99-B6CD-3368737A479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11761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29FD8-9C94-4859-8468-D1BB56E39156}" type="datetimeFigureOut">
              <a:rPr lang="uk-UA" smtClean="0"/>
              <a:t>27.02.2014</a:t>
            </a:fld>
            <a:endParaRPr lang="uk-U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B6D40-A7A5-4E99-B6CD-3368737A479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0786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29FD8-9C94-4859-8468-D1BB56E39156}" type="datetimeFigureOut">
              <a:rPr lang="uk-UA" smtClean="0"/>
              <a:t>27.02.2014</a:t>
            </a:fld>
            <a:endParaRPr lang="uk-U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B6D40-A7A5-4E99-B6CD-3368737A479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5904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29FD8-9C94-4859-8468-D1BB56E39156}" type="datetimeFigureOut">
              <a:rPr lang="uk-UA" smtClean="0"/>
              <a:t>27.02.2014</a:t>
            </a:fld>
            <a:endParaRPr lang="uk-U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B6D40-A7A5-4E99-B6CD-3368737A479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6779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29FD8-9C94-4859-8468-D1BB56E39156}" type="datetimeFigureOut">
              <a:rPr lang="uk-UA" smtClean="0"/>
              <a:t>27.02.2014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B6D40-A7A5-4E99-B6CD-3368737A479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4674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0629FD8-9C94-4859-8468-D1BB56E39156}" type="datetimeFigureOut">
              <a:rPr lang="uk-UA" smtClean="0"/>
              <a:t>27.02.2014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B6D40-A7A5-4E99-B6CD-3368737A479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31005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  <p:sldLayoutId id="2147483924" r:id="rId13"/>
    <p:sldLayoutId id="2147483925" r:id="rId14"/>
    <p:sldLayoutId id="2147483926" r:id="rId15"/>
    <p:sldLayoutId id="2147483927" r:id="rId16"/>
    <p:sldLayoutId id="214748392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3554" y="0"/>
            <a:ext cx="9684327" cy="303414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9600" dirty="0" err="1"/>
              <a:t>Презентація</a:t>
            </a:r>
            <a:r>
              <a:rPr lang="ru-RU" sz="9600" dirty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sz="4800" dirty="0"/>
              <a:t>на тему:</a:t>
            </a:r>
            <a:r>
              <a:rPr lang="ru-RU" dirty="0"/>
              <a:t/>
            </a:r>
            <a:br>
              <a:rPr lang="ru-RU" dirty="0"/>
            </a:br>
            <a:r>
              <a:rPr lang="ru-RU" sz="6600" dirty="0"/>
              <a:t>«</a:t>
            </a:r>
            <a:r>
              <a:rPr lang="ru-RU" sz="6600" dirty="0" err="1"/>
              <a:t>Розпис</a:t>
            </a:r>
            <a:r>
              <a:rPr lang="ru-RU" sz="6600" dirty="0"/>
              <a:t> по </a:t>
            </a:r>
            <a:r>
              <a:rPr lang="ru-RU" sz="6600" dirty="0" err="1"/>
              <a:t>склі</a:t>
            </a:r>
            <a:r>
              <a:rPr lang="ru-RU" sz="6600" dirty="0"/>
              <a:t> в </a:t>
            </a:r>
            <a:r>
              <a:rPr lang="ru-RU" sz="6600" dirty="0" err="1"/>
              <a:t>Італії</a:t>
            </a:r>
            <a:r>
              <a:rPr lang="ru-RU" sz="6600" dirty="0"/>
              <a:t>»</a:t>
            </a:r>
            <a:endParaRPr lang="uk-UA" sz="660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963881" y="4432300"/>
            <a:ext cx="9996055" cy="1750290"/>
          </a:xfrm>
        </p:spPr>
        <p:txBody>
          <a:bodyPr>
            <a:noAutofit/>
          </a:bodyPr>
          <a:lstStyle/>
          <a:p>
            <a:pPr algn="r"/>
            <a:r>
              <a:rPr lang="uk-UA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Підготували </a:t>
            </a:r>
          </a:p>
          <a:p>
            <a:pPr algn="r"/>
            <a:r>
              <a:rPr lang="uk-UA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учениці 6 класу</a:t>
            </a:r>
          </a:p>
          <a:p>
            <a:pPr algn="r"/>
            <a:r>
              <a:rPr lang="uk-UA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Чортківської</a:t>
            </a:r>
            <a:r>
              <a:rPr lang="uk-UA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гімназії</a:t>
            </a:r>
          </a:p>
          <a:p>
            <a:pPr algn="r"/>
            <a:r>
              <a:rPr lang="uk-UA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Імені Маркіяна Шашкевича</a:t>
            </a:r>
          </a:p>
          <a:p>
            <a:pPr algn="r"/>
            <a:r>
              <a:rPr lang="uk-UA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Гулька Марія та Дерій Діана</a:t>
            </a:r>
            <a:endParaRPr lang="uk-UA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412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7214" y="0"/>
            <a:ext cx="7634767" cy="1215737"/>
          </a:xfrm>
        </p:spPr>
        <p:txBody>
          <a:bodyPr>
            <a:noAutofit/>
          </a:bodyPr>
          <a:lstStyle/>
          <a:p>
            <a:pPr algn="ctr"/>
            <a:r>
              <a:rPr lang="uk-UA" sz="5400" dirty="0"/>
              <a:t>Венеціанське скло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45473" y="1028699"/>
            <a:ext cx="6546272" cy="1922318"/>
          </a:xfrm>
        </p:spPr>
        <p:txBody>
          <a:bodyPr>
            <a:noAutofit/>
          </a:bodyPr>
          <a:lstStyle/>
          <a:p>
            <a:r>
              <a:rPr lang="uk-UA" sz="2800" dirty="0"/>
              <a:t>Венеціанське скло (</a:t>
            </a:r>
            <a:r>
              <a:rPr lang="uk-UA" sz="2800" dirty="0" err="1"/>
              <a:t>англ</a:t>
            </a:r>
            <a:r>
              <a:rPr lang="uk-UA" sz="2800" dirty="0"/>
              <a:t>. </a:t>
            </a:r>
            <a:r>
              <a:rPr lang="en-US" sz="2800" dirty="0"/>
              <a:t>Venetian glass) — </a:t>
            </a:r>
            <a:r>
              <a:rPr lang="uk-UA" sz="2800" dirty="0"/>
              <a:t>вироби зі скла (посуд, прикраси, люстри, статуетки, дзеркала) з міста Венеція. Ще вживають назву </a:t>
            </a:r>
            <a:r>
              <a:rPr lang="uk-UA" sz="2800" dirty="0" smtClean="0"/>
              <a:t>«</a:t>
            </a:r>
            <a:r>
              <a:rPr lang="en-US" sz="2800" dirty="0" smtClean="0"/>
              <a:t> </a:t>
            </a:r>
            <a:r>
              <a:rPr lang="uk-UA" sz="2800" dirty="0" err="1" smtClean="0"/>
              <a:t>муранське</a:t>
            </a:r>
            <a:r>
              <a:rPr lang="uk-UA" sz="2800" dirty="0" smtClean="0"/>
              <a:t> </a:t>
            </a:r>
            <a:r>
              <a:rPr lang="uk-UA" sz="2800" dirty="0"/>
              <a:t>скло», яка пов'язана з відомими склодувними майстернями з острова </a:t>
            </a:r>
            <a:r>
              <a:rPr lang="uk-UA" sz="2800" dirty="0" err="1" smtClean="0"/>
              <a:t>Мурано</a:t>
            </a:r>
            <a:r>
              <a:rPr lang="uk-UA" sz="2800" dirty="0" smtClean="0"/>
              <a:t>.</a:t>
            </a:r>
            <a:r>
              <a:rPr lang="en-US" sz="2800" dirty="0" smtClean="0"/>
              <a:t> </a:t>
            </a:r>
            <a:r>
              <a:rPr lang="uk-UA" sz="2800" dirty="0" err="1" smtClean="0"/>
              <a:t>Муранські</a:t>
            </a:r>
            <a:r>
              <a:rPr lang="uk-UA" sz="2800" dirty="0" smtClean="0"/>
              <a:t> </a:t>
            </a:r>
            <a:r>
              <a:rPr lang="uk-UA" sz="2800" dirty="0"/>
              <a:t>ремісники досягли надзвичайних успіхів в обробці скляних виробів, їхньому забарвленні та декоруванні.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5047" y="1028699"/>
            <a:ext cx="463867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601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5054" y="140149"/>
            <a:ext cx="9900662" cy="2015837"/>
          </a:xfrm>
        </p:spPr>
        <p:txBody>
          <a:bodyPr/>
          <a:lstStyle/>
          <a:p>
            <a:r>
              <a:rPr lang="ru-RU" sz="4400" dirty="0" err="1"/>
              <a:t>Контакти</a:t>
            </a:r>
            <a:r>
              <a:rPr lang="ru-RU" sz="4400" dirty="0"/>
              <a:t> та </a:t>
            </a:r>
            <a:r>
              <a:rPr lang="ru-RU" sz="4400" dirty="0" err="1"/>
              <a:t>запозичення</a:t>
            </a:r>
            <a:r>
              <a:rPr lang="ru-RU" sz="4400" dirty="0"/>
              <a:t> </a:t>
            </a:r>
            <a:r>
              <a:rPr lang="ru-RU" sz="4400" dirty="0" err="1"/>
              <a:t>зі</a:t>
            </a:r>
            <a:r>
              <a:rPr lang="ru-RU" sz="4400" dirty="0"/>
              <a:t> Сходу</a:t>
            </a:r>
            <a:endParaRPr lang="uk-UA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5235" y="1018309"/>
            <a:ext cx="5655934" cy="5143500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256306" y="1018309"/>
            <a:ext cx="62035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Географічне розташування Венеції сприяло військовим, торговельним і культурним контактам із країнами Сходу. Сюди десятиліттями завозили розкішні східні килими й тканини, грецькі ікони, скульптури з мармуру й бронзи, порцелянові та скляні вироби, які дуже припали до смаку венеціанцям.</a:t>
            </a:r>
          </a:p>
          <a:p>
            <a:r>
              <a:rPr lang="uk-UA" sz="2000" dirty="0" smtClean="0"/>
              <a:t>У той час особливо славилися скляні майстерні Сирії та арабського Єгипту. Їхні вироби вивозили навіть у Китай, майстрів якого важко було здивувати віртуозно створеними речами. Однак </a:t>
            </a:r>
            <a:r>
              <a:rPr lang="uk-UA" sz="2000" dirty="0" err="1" smtClean="0"/>
              <a:t>сирійсько</a:t>
            </a:r>
            <a:r>
              <a:rPr lang="uk-UA" sz="2000" dirty="0" smtClean="0"/>
              <a:t>-єгипетські скляні вироби вражали не стільки прозорістю, скільки орнаментами, створеними емалями і позолотою. Зокрема, це стосувалося ліхтарів для мечеті, мерехтливе світло яких виглядало надзвичайно гарно ввечері. 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39001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579918" y="384462"/>
            <a:ext cx="6518564" cy="624493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sz="2400" dirty="0"/>
              <a:t>Із Стародавнього Єгипту й Сирії виробництво скла поширилося на Римську імперію, після поділу якої центр склоробства опинився у її східній частині, тобто Візантії. </a:t>
            </a:r>
            <a:r>
              <a:rPr lang="uk-UA" sz="2400" dirty="0" smtClean="0"/>
              <a:t>Скляні </a:t>
            </a:r>
            <a:r>
              <a:rPr lang="uk-UA" sz="2400" dirty="0"/>
              <a:t>вироби та мозаїчні оздоби храмів візантійців за часів Середньовіччя справляли неабияке враження на західноєвропейських купців, мандрівників, хрестоносців. Тому після Четвертого хрестового походу серед військових трофеїв венеціанців опинилися й візантійські чаші та келихи, які були подаровані в скарбницю собору Святого Марка. А у 1204 році, коли лицарі Христа захопили Константинополь, чимало ремісників звідти втекло до Венеції. Були серед них і склодуви, яких незабаром об'єднали в гільдію, і вже в 1268 році у Венеції відбулася виставка скляних виробів.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18" y="93518"/>
            <a:ext cx="5221291" cy="663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417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36956" y="140991"/>
            <a:ext cx="6991207" cy="6956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800" dirty="0"/>
              <a:t>Венеціанці рано відчули потяг до скла через його декоративні властивості, розмаїття і </a:t>
            </a:r>
            <a:r>
              <a:rPr lang="uk-UA" sz="1800" dirty="0" err="1"/>
              <a:t>довготривалість</a:t>
            </a:r>
            <a:r>
              <a:rPr lang="uk-UA" sz="1800" dirty="0"/>
              <a:t> кольорів, а також можливості використання в церквах для мозаїки та </a:t>
            </a:r>
            <a:r>
              <a:rPr lang="uk-UA" sz="1800" dirty="0" smtClean="0"/>
              <a:t>вітражів.</a:t>
            </a:r>
            <a:r>
              <a:rPr lang="en-US" sz="1800" dirty="0" smtClean="0"/>
              <a:t> </a:t>
            </a:r>
            <a:r>
              <a:rPr lang="uk-UA" sz="1800" dirty="0" smtClean="0"/>
              <a:t>Особливе </a:t>
            </a:r>
            <a:r>
              <a:rPr lang="uk-UA" sz="1800" dirty="0"/>
              <a:t>місце серед ремісників Венеції і посіли склодуви, майстри виробів зі скла. Розвиток виробництва в Венеції пов'язують з 1291 роком. Уряд Венеції тоді наказав зруйнувати скловарні майстерні в місті, а всіх склодувів переселити до </a:t>
            </a:r>
            <a:r>
              <a:rPr lang="uk-UA" sz="1800" dirty="0" err="1"/>
              <a:t>Мурано</a:t>
            </a:r>
            <a:r>
              <a:rPr lang="uk-UA" sz="1800" dirty="0"/>
              <a:t>. Але в самій Венеції скловарінням займалися ще з </a:t>
            </a:r>
            <a:r>
              <a:rPr lang="en-US" sz="1800" dirty="0"/>
              <a:t>V </a:t>
            </a:r>
            <a:r>
              <a:rPr lang="uk-UA" sz="1800" dirty="0"/>
              <a:t>століття н. е., про що писав </a:t>
            </a:r>
            <a:r>
              <a:rPr lang="uk-UA" sz="1800" dirty="0" err="1"/>
              <a:t>бенедиктинський</a:t>
            </a:r>
            <a:r>
              <a:rPr lang="uk-UA" sz="1800" dirty="0"/>
              <a:t> монах </a:t>
            </a:r>
            <a:r>
              <a:rPr lang="uk-UA" sz="1800" dirty="0" smtClean="0"/>
              <a:t>Домінік. </a:t>
            </a:r>
            <a:r>
              <a:rPr lang="uk-UA" sz="1800" dirty="0"/>
              <a:t>Хоча тоді тут виготовляли лише найпростіші побутові вироби та прикраси зі </a:t>
            </a:r>
            <a:r>
              <a:rPr lang="uk-UA" sz="1800" dirty="0" smtClean="0"/>
              <a:t>скла.</a:t>
            </a:r>
            <a:r>
              <a:rPr lang="en-US" sz="1800" dirty="0" smtClean="0"/>
              <a:t> </a:t>
            </a:r>
            <a:r>
              <a:rPr lang="uk-UA" sz="1800" dirty="0" smtClean="0"/>
              <a:t>Причинами </a:t>
            </a:r>
            <a:r>
              <a:rPr lang="uk-UA" sz="1800" dirty="0"/>
              <a:t>переселення ремісників на острови </a:t>
            </a:r>
            <a:r>
              <a:rPr lang="uk-UA" sz="1800" dirty="0" err="1"/>
              <a:t>Мурано</a:t>
            </a:r>
            <a:r>
              <a:rPr lang="uk-UA" sz="1800" dirty="0"/>
              <a:t> стали як </a:t>
            </a:r>
            <a:r>
              <a:rPr lang="uk-UA" sz="1800" dirty="0" err="1" smtClean="0"/>
              <a:t>пожежо</a:t>
            </a:r>
            <a:r>
              <a:rPr lang="en-US" sz="1800" dirty="0" smtClean="0"/>
              <a:t>-</a:t>
            </a:r>
            <a:r>
              <a:rPr lang="uk-UA" sz="1800" dirty="0" smtClean="0"/>
              <a:t>небезпечність </a:t>
            </a:r>
            <a:r>
              <a:rPr lang="uk-UA" sz="1800" dirty="0"/>
              <a:t>виробництва, так і прагнення правителів Венеціанської Республіки ізолювати фахівців заради збереження секретів виробництва. Адже торгівля скляними виробами з </a:t>
            </a:r>
            <a:r>
              <a:rPr lang="uk-UA" sz="1800" dirty="0" err="1"/>
              <a:t>Мурано</a:t>
            </a:r>
            <a:r>
              <a:rPr lang="uk-UA" sz="1800" dirty="0"/>
              <a:t> приносила Венеції значні прибутки. Заборонявся продаж навіть шматочків битого скла, а </a:t>
            </a:r>
            <a:r>
              <a:rPr lang="uk-UA" sz="1800" dirty="0" err="1"/>
              <a:t>Мурано</a:t>
            </a:r>
            <a:r>
              <a:rPr lang="uk-UA" sz="1800" dirty="0"/>
              <a:t> перетворили на справжнє гетто для ремісників-склодувів. Так, наприклад, майстрам заборонили виїзд з острова, а втікачів убивали наймані бандити. Покаранню піддавали і членів родини втікача. Жорстока тактика спрацювала, а Венеція декілька століть була в Європі монополістом на ринку виробів зі скла.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8163" y="0"/>
            <a:ext cx="5063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975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247408" y="332510"/>
            <a:ext cx="6944592" cy="75680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200" dirty="0"/>
              <a:t>У </a:t>
            </a:r>
            <a:r>
              <a:rPr lang="en-US" sz="2200" dirty="0"/>
              <a:t>XV </a:t>
            </a:r>
            <a:r>
              <a:rPr lang="uk-UA" sz="2200" dirty="0"/>
              <a:t>столітті на </a:t>
            </a:r>
            <a:r>
              <a:rPr lang="uk-UA" sz="2200" dirty="0" err="1"/>
              <a:t>Мурано</a:t>
            </a:r>
            <a:r>
              <a:rPr lang="uk-UA" sz="2200" dirty="0"/>
              <a:t> нараховували близько 300 скловарних майстерень, а кількість населення сягала 25 000. Майстрів з Венеції вже важко було наздогнати чи перевершити в майстерності, але </a:t>
            </a:r>
            <a:r>
              <a:rPr lang="uk-UA" sz="2200" dirty="0" err="1"/>
              <a:t>муранські</a:t>
            </a:r>
            <a:r>
              <a:rPr lang="uk-UA" sz="2200" dirty="0"/>
              <a:t> склодуви використовували кожну можливість для втечі з острова, перетвореного на їхню довічну в'язницю. Частина оселилась у Франції. Так, з часом, технології венеціанських майстрів </a:t>
            </a:r>
            <a:r>
              <a:rPr lang="uk-UA" sz="2200" dirty="0" smtClean="0"/>
              <a:t>відкрилися.</a:t>
            </a:r>
            <a:r>
              <a:rPr lang="en-US" sz="2200" dirty="0" smtClean="0"/>
              <a:t> </a:t>
            </a:r>
            <a:r>
              <a:rPr lang="uk-UA" sz="2200" dirty="0" smtClean="0"/>
              <a:t>Склодуви </a:t>
            </a:r>
            <a:r>
              <a:rPr lang="uk-UA" sz="2200" dirty="0"/>
              <a:t>острова </a:t>
            </a:r>
            <a:r>
              <a:rPr lang="uk-UA" sz="2200" dirty="0" err="1"/>
              <a:t>Мурано</a:t>
            </a:r>
            <a:r>
              <a:rPr lang="uk-UA" sz="2200" dirty="0"/>
              <a:t> славляться й сьогодні, бо їхні прикраси та аксесуари — це вишукані художні вироби ручної роботи. Одними з найвідоміших світових виробників скла залишаються </a:t>
            </a:r>
            <a:r>
              <a:rPr lang="uk-UA" sz="2200" dirty="0" err="1"/>
              <a:t>муранські</a:t>
            </a:r>
            <a:r>
              <a:rPr lang="uk-UA" sz="2200" dirty="0"/>
              <a:t> склодувні заводи: </a:t>
            </a:r>
            <a:r>
              <a:rPr lang="en-US" sz="2200" dirty="0" err="1"/>
              <a:t>Pauly</a:t>
            </a:r>
            <a:r>
              <a:rPr lang="en-US" sz="2200" dirty="0"/>
              <a:t> &amp; C., </a:t>
            </a:r>
            <a:r>
              <a:rPr lang="en-US" sz="2200" dirty="0" err="1"/>
              <a:t>Seguso</a:t>
            </a:r>
            <a:r>
              <a:rPr lang="en-US" sz="2200" dirty="0"/>
              <a:t>, </a:t>
            </a:r>
            <a:r>
              <a:rPr lang="en-US" sz="2200" dirty="0" err="1" smtClean="0"/>
              <a:t>Formia</a:t>
            </a:r>
            <a:r>
              <a:rPr lang="en-US" sz="2200" dirty="0" smtClean="0"/>
              <a:t>. </a:t>
            </a:r>
            <a:r>
              <a:rPr lang="uk-UA" sz="2200" dirty="0"/>
              <a:t>Всі роботи </a:t>
            </a:r>
            <a:r>
              <a:rPr lang="uk-UA" sz="2200" dirty="0" err="1"/>
              <a:t>муранских</a:t>
            </a:r>
            <a:r>
              <a:rPr lang="uk-UA" sz="2200" dirty="0"/>
              <a:t> майстрів підписані, пронумеровані і забезпечені сертифікатом. Ціни на такі предмети не мають меж.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68" y="301337"/>
            <a:ext cx="4909359" cy="613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056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4220" y="0"/>
            <a:ext cx="9404723" cy="1400530"/>
          </a:xfrm>
        </p:spPr>
        <p:txBody>
          <a:bodyPr/>
          <a:lstStyle/>
          <a:p>
            <a:pPr algn="ctr"/>
            <a:r>
              <a:rPr lang="uk-UA" dirty="0"/>
              <a:t>Дещо про технології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351048"/>
            <a:ext cx="12271662" cy="677711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uk-UA" sz="1500" dirty="0"/>
          </a:p>
          <a:p>
            <a:r>
              <a:rPr lang="uk-UA" sz="1500" dirty="0" smtClean="0"/>
              <a:t>Забарвлення </a:t>
            </a:r>
            <a:r>
              <a:rPr lang="uk-UA" sz="1500" dirty="0"/>
              <a:t>скляної маси досягалося домішками солей металів. Окрім цього, венеціанські майстри використовували скляні нитки, вироби з двох шарів скла, додачу емалі та золота, бульбашок повітря, ліплені деталі, </a:t>
            </a:r>
            <a:r>
              <a:rPr lang="uk-UA" sz="1500" dirty="0" err="1"/>
              <a:t>краке</a:t>
            </a:r>
            <a:r>
              <a:rPr lang="uk-UA" sz="1500" dirty="0"/>
              <a:t> тощо.</a:t>
            </a:r>
          </a:p>
          <a:p>
            <a:r>
              <a:rPr lang="uk-UA" sz="1500" dirty="0"/>
              <a:t>Історично старе венеціанське скло не досить прозоре й на вигляд наче трохи забруднене. Мистецьку вартість йому надавали розписи кольоровими емалями та золоченням. Частину ранішніх </a:t>
            </a:r>
            <a:r>
              <a:rPr lang="uk-UA" sz="1500" dirty="0" err="1"/>
              <a:t>муранських</a:t>
            </a:r>
            <a:r>
              <a:rPr lang="uk-UA" sz="1500" dirty="0"/>
              <a:t> виробів знайдено в середньовічних похованнях, бо власники виробів не бажали розлучатися з ними й після смерті.</a:t>
            </a:r>
          </a:p>
          <a:p>
            <a:r>
              <a:rPr lang="uk-UA" sz="1500" dirty="0"/>
              <a:t>Виникнення «лускатих» орнаментів пов'язують з іменем </a:t>
            </a:r>
            <a:r>
              <a:rPr lang="uk-UA" sz="1500" dirty="0" err="1"/>
              <a:t>муранського</a:t>
            </a:r>
            <a:r>
              <a:rPr lang="uk-UA" sz="1500" dirty="0"/>
              <a:t> майстра Анжело </a:t>
            </a:r>
            <a:r>
              <a:rPr lang="uk-UA" sz="1500" dirty="0" err="1"/>
              <a:t>Баровієро</a:t>
            </a:r>
            <a:r>
              <a:rPr lang="uk-UA" sz="1500" dirty="0"/>
              <a:t> (1424–1461). Збережене ім'я майстра — своєрідний виняток, зазвичай імена залишилися невідомими.</a:t>
            </a:r>
          </a:p>
          <a:p>
            <a:r>
              <a:rPr lang="uk-UA" sz="1500" dirty="0" err="1"/>
              <a:t>Краке</a:t>
            </a:r>
            <a:r>
              <a:rPr lang="uk-UA" sz="1500" dirty="0"/>
              <a:t>, </a:t>
            </a:r>
            <a:r>
              <a:rPr lang="uk-UA" sz="1500" dirty="0" err="1"/>
              <a:t>кракелаж</a:t>
            </a:r>
            <a:r>
              <a:rPr lang="uk-UA" sz="1500" dirty="0"/>
              <a:t> або тріщинуватість. Цього досягали завдяки перепаду температур в середині розпеченого виробу і води, куди ненадовго заглиблювали виріб. Поверхня покривалася мережею поверхневих, неглибоких </a:t>
            </a:r>
            <a:r>
              <a:rPr lang="uk-UA" sz="1500" dirty="0" err="1"/>
              <a:t>тріщин</a:t>
            </a:r>
            <a:r>
              <a:rPr lang="uk-UA" sz="1500" dirty="0"/>
              <a:t>, які й були головним оздобленням.</a:t>
            </a:r>
          </a:p>
          <a:p>
            <a:r>
              <a:rPr lang="uk-UA" sz="1500" dirty="0"/>
              <a:t>Копіювання порцеляни. Спроби копіювати східну порцеляну робили і майстри </a:t>
            </a:r>
            <a:r>
              <a:rPr lang="uk-UA" sz="1500" dirty="0" err="1"/>
              <a:t>Мурано</a:t>
            </a:r>
            <a:r>
              <a:rPr lang="uk-UA" sz="1500" dirty="0"/>
              <a:t>. Використовували скло молочного забарвлення з домішками оксиду олова та розписами емалями.</a:t>
            </a:r>
          </a:p>
          <a:p>
            <a:r>
              <a:rPr lang="uk-UA" sz="1500" dirty="0"/>
              <a:t>Агатове скло. Його отримували завдяки використанню різнокольорових шарів скла з розтягуванням розігрітої маси в протилежні боки. Візерунки нагадували природний камінь агат.</a:t>
            </a:r>
          </a:p>
          <a:p>
            <a:r>
              <a:rPr lang="uk-UA" sz="1500" dirty="0"/>
              <a:t>Гравіювання механічними засобами поверхні скляних виробів на </a:t>
            </a:r>
            <a:r>
              <a:rPr lang="uk-UA" sz="1500" dirty="0" err="1"/>
              <a:t>Мурано</a:t>
            </a:r>
            <a:r>
              <a:rPr lang="uk-UA" sz="1500" dirty="0"/>
              <a:t> використовували з </a:t>
            </a:r>
            <a:r>
              <a:rPr lang="en-US" sz="1500" dirty="0"/>
              <a:t>XVI </a:t>
            </a:r>
            <a:r>
              <a:rPr lang="uk-UA" sz="1500" dirty="0"/>
              <a:t>століття. Робили це природними діамантами. Пізніше використовували хімічний засіб гравіювання.</a:t>
            </a:r>
          </a:p>
          <a:p>
            <a:r>
              <a:rPr lang="uk-UA" sz="1500" dirty="0"/>
              <a:t>На початку </a:t>
            </a:r>
            <a:r>
              <a:rPr lang="en-US" sz="1500" dirty="0"/>
              <a:t>XVII </a:t>
            </a:r>
            <a:r>
              <a:rPr lang="uk-UA" sz="1500" dirty="0"/>
              <a:t>ст. виробили авантюринове скло. В розпечену жовтувато-коричневу масу додавали тирсу міді, яка при охолодженні скла набувала кристалічного стану. Подібні вироби мали безліч мерехтливих крапок в товщі </a:t>
            </a:r>
            <a:r>
              <a:rPr lang="uk-UA" sz="1500" dirty="0" smtClean="0"/>
              <a:t>скла.</a:t>
            </a:r>
          </a:p>
          <a:p>
            <a:r>
              <a:rPr lang="uk-UA" sz="1500" dirty="0" smtClean="0"/>
              <a:t>Майстри </a:t>
            </a:r>
            <a:r>
              <a:rPr lang="uk-UA" sz="1500" dirty="0" err="1"/>
              <a:t>Мурано</a:t>
            </a:r>
            <a:r>
              <a:rPr lang="uk-UA" sz="1500" dirty="0"/>
              <a:t> винайшли багато засобів декорування скляних виробів, кожний з яких отримав свою назву. Технології шліфували десятиліттями. Частину секретів (за висновками фахівців) зараз втрачено.</a:t>
            </a:r>
          </a:p>
        </p:txBody>
      </p:sp>
    </p:spTree>
    <p:extLst>
      <p:ext uri="{BB962C8B-B14F-4D97-AF65-F5344CB8AC3E}">
        <p14:creationId xmlns:p14="http://schemas.microsoft.com/office/powerpoint/2010/main" val="3873104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Іон">
  <a:themeElements>
    <a:clrScheme name="Іон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І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І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92</TotalTime>
  <Words>901</Words>
  <Application>Microsoft Office PowerPoint</Application>
  <PresentationFormat>Широкий екран</PresentationFormat>
  <Paragraphs>25</Paragraphs>
  <Slides>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Times New Roman</vt:lpstr>
      <vt:lpstr>Wingdings 3</vt:lpstr>
      <vt:lpstr>Іон</vt:lpstr>
      <vt:lpstr>Презентація  на тему: «Розпис по склі в Італії»</vt:lpstr>
      <vt:lpstr>Венеціанське скло</vt:lpstr>
      <vt:lpstr>Контакти та запозичення зі Сходу</vt:lpstr>
      <vt:lpstr>Презентація PowerPoint</vt:lpstr>
      <vt:lpstr>Презентація PowerPoint</vt:lpstr>
      <vt:lpstr>Презентація PowerPoint</vt:lpstr>
      <vt:lpstr>Дещо про технології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 на тему: «Розпис по склі в Італії»</dc:title>
  <dc:creator>Maria</dc:creator>
  <cp:lastModifiedBy>Maria</cp:lastModifiedBy>
  <cp:revision>6</cp:revision>
  <dcterms:created xsi:type="dcterms:W3CDTF">2014-02-27T16:29:19Z</dcterms:created>
  <dcterms:modified xsi:type="dcterms:W3CDTF">2014-02-27T19:25:24Z</dcterms:modified>
</cp:coreProperties>
</file>