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6E11076-A8B6-4DE8-9212-8EB9EF3D849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1/23/2014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2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1/23/2014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7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1/23/2014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6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1/23/2014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6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1/23/2014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9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1/23/2014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8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1/23/2014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3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1/23/2014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1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1/23/2014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1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1/23/2014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4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1/23/2014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6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1/23/2014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8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64" y="0"/>
            <a:ext cx="11838432" cy="3398520"/>
          </a:xfrm>
        </p:spPr>
        <p:txBody>
          <a:bodyPr/>
          <a:lstStyle/>
          <a:p>
            <a:r>
              <a:rPr lang="ru-RU" dirty="0" smtClean="0"/>
              <a:t>Художня культура, як засіб самопізнання і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3296" y="3959352"/>
            <a:ext cx="11582400" cy="1691640"/>
          </a:xfrm>
        </p:spPr>
        <p:txBody>
          <a:bodyPr>
            <a:normAutofit fontScale="92500" lnSpcReduction="20000"/>
          </a:bodyPr>
          <a:lstStyle/>
          <a:p>
            <a:r>
              <a:rPr lang="uk-UA" sz="7200" dirty="0">
                <a:solidFill>
                  <a:schemeClr val="tx1"/>
                </a:solidFill>
              </a:rPr>
              <a:t>т</a:t>
            </a:r>
            <a:r>
              <a:rPr lang="uk-UA" sz="7200" dirty="0" smtClean="0">
                <a:solidFill>
                  <a:schemeClr val="tx1"/>
                </a:solidFill>
              </a:rPr>
              <a:t>ворчої самореалізації особистості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0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169408" cy="6858000"/>
          </a:xfrm>
        </p:spPr>
        <p:txBody>
          <a:bodyPr>
            <a:noAutofit/>
          </a:bodyPr>
          <a:lstStyle/>
          <a:p>
            <a:r>
              <a:rPr lang="ru-RU" sz="1800" i="1" dirty="0" err="1" smtClean="0"/>
              <a:t>Дитина</a:t>
            </a:r>
            <a:r>
              <a:rPr lang="ru-RU" sz="1800" i="1" dirty="0" smtClean="0"/>
              <a:t> повинна і </a:t>
            </a:r>
            <a:r>
              <a:rPr lang="ru-RU" sz="1800" i="1" dirty="0" err="1" smtClean="0"/>
              <a:t>хоче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дорослішати</a:t>
            </a:r>
            <a:r>
              <a:rPr lang="ru-RU" sz="1800" i="1" dirty="0" smtClean="0"/>
              <a:t>, це - </a:t>
            </a:r>
            <a:r>
              <a:rPr lang="ru-RU" sz="1800" i="1" dirty="0" err="1" smtClean="0"/>
              <a:t>основна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праця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її</a:t>
            </a:r>
            <a:r>
              <a:rPr lang="ru-RU" sz="1800" i="1" dirty="0" smtClean="0"/>
              <a:t> життя, </a:t>
            </a:r>
            <a:r>
              <a:rPr lang="ru-RU" sz="1800" i="1" dirty="0" err="1" smtClean="0"/>
              <a:t>наказове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необхідність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вікового</a:t>
            </a:r>
            <a:r>
              <a:rPr lang="ru-RU" sz="1800" i="1" dirty="0" smtClean="0"/>
              <a:t> розвитку. Вона </a:t>
            </a:r>
            <a:r>
              <a:rPr lang="ru-RU" sz="1800" i="1" dirty="0" err="1" smtClean="0"/>
              <a:t>відчуває</a:t>
            </a:r>
            <a:r>
              <a:rPr lang="ru-RU" sz="1800" i="1" dirty="0" smtClean="0"/>
              <a:t>, що </a:t>
            </a:r>
            <a:r>
              <a:rPr lang="ru-RU" sz="1800" i="1" dirty="0" err="1" smtClean="0"/>
              <a:t>наближається</a:t>
            </a:r>
            <a:r>
              <a:rPr lang="ru-RU" sz="1800" i="1" dirty="0" smtClean="0"/>
              <a:t> до </a:t>
            </a:r>
            <a:r>
              <a:rPr lang="ru-RU" sz="1800" i="1" dirty="0" err="1" smtClean="0"/>
              <a:t>своєї</a:t>
            </a:r>
            <a:r>
              <a:rPr lang="ru-RU" sz="1800" i="1" dirty="0" smtClean="0"/>
              <a:t> мети, коли </a:t>
            </a:r>
            <a:r>
              <a:rPr lang="ru-RU" sz="1800" i="1" dirty="0" err="1" smtClean="0"/>
              <a:t>освоює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зміст</a:t>
            </a:r>
            <a:r>
              <a:rPr lang="ru-RU" sz="1800" i="1" dirty="0" smtClean="0"/>
              <a:t> і </a:t>
            </a:r>
            <a:r>
              <a:rPr lang="ru-RU" sz="1800" i="1" dirty="0" err="1" smtClean="0"/>
              <a:t>способи</a:t>
            </a:r>
            <a:r>
              <a:rPr lang="ru-RU" sz="1800" i="1" dirty="0" smtClean="0"/>
              <a:t> діяльності </a:t>
            </a:r>
            <a:r>
              <a:rPr lang="ru-RU" sz="1800" i="1" dirty="0" err="1" smtClean="0"/>
              <a:t>дорослих</a:t>
            </a:r>
            <a:r>
              <a:rPr lang="ru-RU" sz="1800" i="1" dirty="0" smtClean="0"/>
              <a:t> людей. Коли </a:t>
            </a:r>
            <a:r>
              <a:rPr lang="ru-RU" sz="1800" i="1" dirty="0" err="1" smtClean="0"/>
              <a:t>дитина</a:t>
            </a:r>
            <a:r>
              <a:rPr lang="ru-RU" sz="1800" i="1" dirty="0" smtClean="0"/>
              <a:t> не </a:t>
            </a:r>
            <a:r>
              <a:rPr lang="ru-RU" sz="1800" i="1" dirty="0" err="1" smtClean="0"/>
              <a:t>отримує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ключів</a:t>
            </a:r>
            <a:r>
              <a:rPr lang="ru-RU" sz="1800" i="1" dirty="0" smtClean="0"/>
              <a:t> та </a:t>
            </a:r>
            <a:r>
              <a:rPr lang="ru-RU" sz="1800" i="1" dirty="0" err="1" smtClean="0"/>
              <a:t>засобів</a:t>
            </a:r>
            <a:r>
              <a:rPr lang="ru-RU" sz="1800" i="1" dirty="0" smtClean="0"/>
              <a:t> посильного </a:t>
            </a:r>
            <a:r>
              <a:rPr lang="ru-RU" sz="1800" i="1" dirty="0" err="1" smtClean="0"/>
              <a:t>прилучення</a:t>
            </a:r>
            <a:r>
              <a:rPr lang="ru-RU" sz="1800" i="1" dirty="0" smtClean="0"/>
              <a:t> до «</a:t>
            </a:r>
            <a:r>
              <a:rPr lang="ru-RU" sz="1800" i="1" dirty="0" err="1" smtClean="0"/>
              <a:t>справжньої</a:t>
            </a:r>
            <a:r>
              <a:rPr lang="ru-RU" sz="1800" i="1" dirty="0" smtClean="0"/>
              <a:t>» </a:t>
            </a:r>
            <a:r>
              <a:rPr lang="ru-RU" sz="1800" i="1" dirty="0" err="1" smtClean="0"/>
              <a:t>художньої</a:t>
            </a:r>
            <a:r>
              <a:rPr lang="ru-RU" sz="1800" i="1" dirty="0" smtClean="0"/>
              <a:t> діяльності, то </a:t>
            </a:r>
            <a:r>
              <a:rPr lang="ru-RU" sz="1800" i="1" dirty="0" err="1" smtClean="0"/>
              <a:t>відчуває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незадоволеність</a:t>
            </a:r>
            <a:r>
              <a:rPr lang="ru-RU" sz="1800" i="1" dirty="0" smtClean="0"/>
              <a:t> і </a:t>
            </a:r>
            <a:r>
              <a:rPr lang="ru-RU" sz="1800" i="1" dirty="0" err="1" smtClean="0"/>
              <a:t>невпевненість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втрачає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інтерес</a:t>
            </a:r>
            <a:r>
              <a:rPr lang="ru-RU" sz="1800" i="1" dirty="0" smtClean="0"/>
              <a:t> до </a:t>
            </a:r>
            <a:r>
              <a:rPr lang="ru-RU" sz="1800" i="1" dirty="0" err="1" smtClean="0"/>
              <a:t>мистецтва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перестає</a:t>
            </a:r>
            <a:r>
              <a:rPr lang="ru-RU" sz="1800" i="1" dirty="0" smtClean="0"/>
              <a:t> займатися ним.</a:t>
            </a:r>
            <a:br>
              <a:rPr lang="ru-RU" sz="1800" i="1" dirty="0" smtClean="0"/>
            </a:br>
            <a:r>
              <a:rPr lang="ru-RU" sz="1800" i="1" dirty="0" smtClean="0"/>
              <a:t>У цьому головна </a:t>
            </a:r>
            <a:r>
              <a:rPr lang="ru-RU" sz="1800" i="1" dirty="0" err="1" smtClean="0"/>
              <a:t>психологічна</a:t>
            </a:r>
            <a:r>
              <a:rPr lang="ru-RU" sz="1800" i="1" dirty="0" smtClean="0"/>
              <a:t> причина «</a:t>
            </a:r>
            <a:r>
              <a:rPr lang="ru-RU" sz="1800" i="1" dirty="0" err="1" smtClean="0"/>
              <a:t>підліткової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кризи</a:t>
            </a:r>
            <a:r>
              <a:rPr lang="ru-RU" sz="1800" i="1" dirty="0" smtClean="0"/>
              <a:t>» в </a:t>
            </a:r>
            <a:r>
              <a:rPr lang="ru-RU" sz="1800" i="1" dirty="0" err="1" smtClean="0"/>
              <a:t>художньому</a:t>
            </a:r>
            <a:r>
              <a:rPr lang="ru-RU" sz="1800" i="1" dirty="0" smtClean="0"/>
              <a:t> розвитку і будь-</a:t>
            </a:r>
            <a:r>
              <a:rPr lang="ru-RU" sz="1800" i="1" dirty="0" err="1" smtClean="0"/>
              <a:t>якому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іншому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виді</a:t>
            </a:r>
            <a:r>
              <a:rPr lang="ru-RU" sz="1800" i="1" dirty="0" smtClean="0"/>
              <a:t> занять </a:t>
            </a:r>
            <a:r>
              <a:rPr lang="ru-RU" sz="1800" i="1" dirty="0" err="1" smtClean="0"/>
              <a:t>чи</a:t>
            </a:r>
            <a:r>
              <a:rPr lang="ru-RU" sz="1800" i="1" dirty="0" smtClean="0"/>
              <a:t> форм </a:t>
            </a:r>
            <a:r>
              <a:rPr lang="ru-RU" sz="1800" i="1" dirty="0" err="1" smtClean="0"/>
              <a:t>спілкування</a:t>
            </a:r>
            <a:r>
              <a:rPr lang="ru-RU" sz="1800" i="1" dirty="0" smtClean="0"/>
              <a:t>, які не </a:t>
            </a:r>
            <a:r>
              <a:rPr lang="ru-RU" sz="1800" i="1" dirty="0" err="1" smtClean="0"/>
              <a:t>будуть</a:t>
            </a:r>
            <a:r>
              <a:rPr lang="ru-RU" sz="1800" i="1" dirty="0" smtClean="0"/>
              <a:t> відповідати </a:t>
            </a:r>
            <a:r>
              <a:rPr lang="ru-RU" sz="1800" i="1" dirty="0" err="1" smtClean="0"/>
              <a:t>уявленням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підлітка</a:t>
            </a:r>
            <a:r>
              <a:rPr lang="ru-RU" sz="1800" i="1" dirty="0" smtClean="0"/>
              <a:t> про «</a:t>
            </a:r>
            <a:r>
              <a:rPr lang="ru-RU" sz="1800" i="1" dirty="0" err="1" smtClean="0"/>
              <a:t>дорослості</a:t>
            </a:r>
            <a:r>
              <a:rPr lang="ru-RU" sz="1800" i="1" dirty="0" smtClean="0"/>
              <a:t>». </a:t>
            </a:r>
            <a:r>
              <a:rPr lang="ru-RU" sz="1800" i="1" dirty="0" err="1" smtClean="0"/>
              <a:t>Надалі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така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людина</a:t>
            </a:r>
            <a:r>
              <a:rPr lang="ru-RU" sz="1800" i="1" dirty="0" smtClean="0"/>
              <a:t> залишається </a:t>
            </a:r>
            <a:r>
              <a:rPr lang="ru-RU" sz="1800" i="1" dirty="0" err="1" smtClean="0"/>
              <a:t>естетично</a:t>
            </a:r>
            <a:r>
              <a:rPr lang="ru-RU" sz="1800" i="1" dirty="0" smtClean="0"/>
              <a:t> не </a:t>
            </a:r>
            <a:r>
              <a:rPr lang="ru-RU" sz="1800" i="1" dirty="0" err="1" smtClean="0"/>
              <a:t>розвиненою</a:t>
            </a:r>
            <a:r>
              <a:rPr lang="ru-RU" sz="1800" i="1" dirty="0" smtClean="0"/>
              <a:t> і не </a:t>
            </a:r>
            <a:r>
              <a:rPr lang="ru-RU" sz="1800" i="1" dirty="0" err="1" smtClean="0"/>
              <a:t>сприйнятливою</a:t>
            </a:r>
            <a:r>
              <a:rPr lang="ru-RU" sz="1800" i="1" dirty="0" smtClean="0"/>
              <a:t> до </a:t>
            </a:r>
            <a:r>
              <a:rPr lang="ru-RU" sz="1800" i="1" dirty="0" err="1" smtClean="0"/>
              <a:t>виховного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впливу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мистецтва</a:t>
            </a:r>
            <a:r>
              <a:rPr lang="ru-RU" sz="1800" i="1" dirty="0" smtClean="0"/>
              <a:t>.</a:t>
            </a:r>
            <a:br>
              <a:rPr lang="ru-RU" sz="1800" i="1" dirty="0" smtClean="0"/>
            </a:br>
            <a:r>
              <a:rPr lang="ru-RU" sz="1800" i="1" dirty="0" err="1" smtClean="0"/>
              <a:t>вченим</a:t>
            </a:r>
            <a:r>
              <a:rPr lang="ru-RU" sz="1800" i="1" dirty="0" smtClean="0"/>
              <a:t>-психологом А.А. </a:t>
            </a:r>
            <a:r>
              <a:rPr lang="ru-RU" sz="1800" i="1" dirty="0" err="1" smtClean="0"/>
              <a:t>Мелік-Пашаєвим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нещодавно</a:t>
            </a:r>
            <a:r>
              <a:rPr lang="ru-RU" sz="1800" i="1" dirty="0" smtClean="0"/>
              <a:t> був заявлений новий </a:t>
            </a:r>
            <a:r>
              <a:rPr lang="ru-RU" sz="1800" i="1" dirty="0" err="1" smtClean="0"/>
              <a:t>підхід</a:t>
            </a:r>
            <a:r>
              <a:rPr lang="ru-RU" sz="1800" i="1" dirty="0" smtClean="0"/>
              <a:t> до </a:t>
            </a:r>
            <a:r>
              <a:rPr lang="ru-RU" sz="1800" i="1" dirty="0" err="1" smtClean="0"/>
              <a:t>вивчення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художніх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здібностей</a:t>
            </a:r>
            <a:r>
              <a:rPr lang="ru-RU" sz="1800" i="1" dirty="0" smtClean="0"/>
              <a:t> - </a:t>
            </a:r>
            <a:r>
              <a:rPr lang="ru-RU" sz="1800" i="1" dirty="0" err="1" smtClean="0"/>
              <a:t>цілісно-особистісний</a:t>
            </a:r>
            <a:r>
              <a:rPr lang="ru-RU" sz="1800" i="1" dirty="0" smtClean="0"/>
              <a:t>. Він </a:t>
            </a:r>
            <a:r>
              <a:rPr lang="ru-RU" sz="1800" i="1" dirty="0" err="1" smtClean="0"/>
              <a:t>обгрунтовує</a:t>
            </a:r>
            <a:r>
              <a:rPr lang="ru-RU" sz="1800" i="1" dirty="0" smtClean="0"/>
              <a:t> думку, що в </a:t>
            </a:r>
            <a:r>
              <a:rPr lang="ru-RU" sz="1800" i="1" dirty="0" err="1" smtClean="0"/>
              <a:t>основі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художньо</a:t>
            </a:r>
            <a:r>
              <a:rPr lang="ru-RU" sz="1800" i="1" dirty="0" smtClean="0"/>
              <a:t>-творчих </a:t>
            </a:r>
            <a:r>
              <a:rPr lang="ru-RU" sz="1800" i="1" dirty="0" err="1" smtClean="0"/>
              <a:t>здібностей</a:t>
            </a:r>
            <a:r>
              <a:rPr lang="ru-RU" sz="1800" i="1" dirty="0" smtClean="0"/>
              <a:t> людини </a:t>
            </a:r>
            <a:r>
              <a:rPr lang="ru-RU" sz="1800" i="1" dirty="0" err="1" smtClean="0"/>
              <a:t>лежить</a:t>
            </a:r>
            <a:r>
              <a:rPr lang="ru-RU" sz="1800" i="1" dirty="0" smtClean="0"/>
              <a:t> не </a:t>
            </a:r>
            <a:r>
              <a:rPr lang="ru-RU" sz="1800" i="1" dirty="0" err="1" smtClean="0"/>
              <a:t>набір</a:t>
            </a:r>
            <a:r>
              <a:rPr lang="ru-RU" sz="1800" i="1" dirty="0" smtClean="0"/>
              <a:t>, не </a:t>
            </a:r>
            <a:r>
              <a:rPr lang="ru-RU" sz="1800" i="1" dirty="0" err="1" smtClean="0"/>
              <a:t>сукупність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окремих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якостей</a:t>
            </a:r>
            <a:r>
              <a:rPr lang="ru-RU" sz="1800" i="1" dirty="0" smtClean="0"/>
              <a:t>, що </a:t>
            </a:r>
            <a:r>
              <a:rPr lang="ru-RU" sz="1800" i="1" dirty="0" err="1" smtClean="0"/>
              <a:t>відповідають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вимогам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конкретних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видів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художньої</a:t>
            </a:r>
            <a:r>
              <a:rPr lang="ru-RU" sz="1800" i="1" dirty="0" smtClean="0"/>
              <a:t> діяльності і </a:t>
            </a:r>
            <a:r>
              <a:rPr lang="ru-RU" sz="1800" i="1" dirty="0" err="1" smtClean="0"/>
              <a:t>забезпечують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її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відтворення</a:t>
            </a:r>
            <a:r>
              <a:rPr lang="ru-RU" sz="1800" i="1" dirty="0" smtClean="0"/>
              <a:t>, а </a:t>
            </a:r>
            <a:r>
              <a:rPr lang="ru-RU" sz="1800" i="1" dirty="0" err="1" smtClean="0"/>
              <a:t>особливий</a:t>
            </a:r>
            <a:r>
              <a:rPr lang="ru-RU" sz="1800" i="1" dirty="0" smtClean="0"/>
              <a:t> стан </a:t>
            </a:r>
            <a:r>
              <a:rPr lang="ru-RU" sz="1800" i="1" dirty="0" err="1" smtClean="0"/>
              <a:t>особистості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властиве</a:t>
            </a:r>
            <a:r>
              <a:rPr lang="ru-RU" sz="1800" i="1" dirty="0" smtClean="0"/>
              <a:t> художнику, - </a:t>
            </a:r>
            <a:r>
              <a:rPr lang="ru-RU" sz="1800" i="1" dirty="0" err="1" smtClean="0"/>
              <a:t>естетичне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ставлення</a:t>
            </a:r>
            <a:r>
              <a:rPr lang="ru-RU" sz="1800" i="1" dirty="0" smtClean="0"/>
              <a:t> до життя. </a:t>
            </a:r>
            <a:endParaRPr lang="ru-RU" sz="1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1904" y="0"/>
            <a:ext cx="5340096" cy="7053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i="1" dirty="0" err="1" smtClean="0"/>
              <a:t>Естетичне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ставлення</a:t>
            </a:r>
            <a:r>
              <a:rPr lang="ru-RU" sz="1800" i="1" dirty="0" smtClean="0"/>
              <a:t> до </a:t>
            </a:r>
            <a:r>
              <a:rPr lang="ru-RU" sz="1800" i="1" dirty="0" err="1" smtClean="0"/>
              <a:t>дійсності</a:t>
            </a:r>
            <a:r>
              <a:rPr lang="ru-RU" sz="1800" i="1" dirty="0" smtClean="0"/>
              <a:t> - «одна з форм </a:t>
            </a:r>
            <a:r>
              <a:rPr lang="ru-RU" sz="1800" i="1" dirty="0" err="1" smtClean="0"/>
              <a:t>прояву</a:t>
            </a:r>
            <a:r>
              <a:rPr lang="ru-RU" sz="1800" i="1" dirty="0" smtClean="0"/>
              <a:t> та </a:t>
            </a:r>
            <a:r>
              <a:rPr lang="ru-RU" sz="1800" i="1" dirty="0" err="1" smtClean="0"/>
              <a:t>реалізації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творчого</a:t>
            </a:r>
            <a:r>
              <a:rPr lang="ru-RU" sz="1800" i="1" dirty="0" smtClean="0"/>
              <a:t> Я людини в </a:t>
            </a:r>
            <a:r>
              <a:rPr lang="ru-RU" sz="1800" i="1" dirty="0" err="1" smtClean="0"/>
              <a:t>плані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готівкової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дійсності</a:t>
            </a:r>
            <a:r>
              <a:rPr lang="ru-RU" sz="1800" i="1" dirty="0" smtClean="0"/>
              <a:t> і разом з </a:t>
            </a:r>
            <a:r>
              <a:rPr lang="ru-RU" sz="1800" i="1" dirty="0" err="1" smtClean="0"/>
              <a:t>тим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єдина</a:t>
            </a:r>
            <a:r>
              <a:rPr lang="ru-RU" sz="1800" i="1" dirty="0" smtClean="0"/>
              <a:t> основа </a:t>
            </a:r>
            <a:r>
              <a:rPr lang="ru-RU" sz="1800" i="1" dirty="0" err="1" smtClean="0"/>
              <a:t>здібностей</a:t>
            </a:r>
            <a:r>
              <a:rPr lang="ru-RU" sz="1800" i="1" dirty="0" smtClean="0"/>
              <a:t> до всіх </a:t>
            </a:r>
            <a:r>
              <a:rPr lang="ru-RU" sz="1800" i="1" dirty="0" err="1" smtClean="0"/>
              <a:t>конкретних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видів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художньої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творчості</a:t>
            </a:r>
            <a:r>
              <a:rPr lang="ru-RU" sz="1800" i="1" dirty="0" smtClean="0"/>
              <a:t>». </a:t>
            </a:r>
            <a:r>
              <a:rPr lang="ru-RU" sz="1800" i="1" dirty="0" err="1" smtClean="0"/>
              <a:t>Естетичне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ставлення</a:t>
            </a:r>
            <a:r>
              <a:rPr lang="ru-RU" sz="1800" i="1" dirty="0" smtClean="0"/>
              <a:t> - це «духовно-моральна характеристика </a:t>
            </a:r>
            <a:r>
              <a:rPr lang="ru-RU" sz="1800" i="1" dirty="0" err="1" smtClean="0"/>
              <a:t>особистості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цінність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якої</a:t>
            </a:r>
            <a:r>
              <a:rPr lang="ru-RU" sz="1800" i="1" dirty="0" smtClean="0"/>
              <a:t> не </a:t>
            </a:r>
            <a:r>
              <a:rPr lang="ru-RU" sz="1800" i="1" dirty="0" err="1" smtClean="0"/>
              <a:t>пов'язана</a:t>
            </a:r>
            <a:r>
              <a:rPr lang="ru-RU" sz="1800" i="1" dirty="0" smtClean="0"/>
              <a:t> лише з </a:t>
            </a:r>
            <a:r>
              <a:rPr lang="ru-RU" sz="1800" i="1" dirty="0" err="1" smtClean="0"/>
              <a:t>якоюсь</a:t>
            </a:r>
            <a:r>
              <a:rPr lang="ru-RU" sz="1800" i="1" dirty="0" smtClean="0"/>
              <a:t> сферою </a:t>
            </a:r>
            <a:r>
              <a:rPr lang="ru-RU" sz="1800" i="1" dirty="0" err="1" smtClean="0"/>
              <a:t>професійної</a:t>
            </a:r>
            <a:r>
              <a:rPr lang="ru-RU" sz="1800" i="1" dirty="0" smtClean="0"/>
              <a:t> діяльності, а носить </a:t>
            </a:r>
            <a:r>
              <a:rPr lang="ru-RU" sz="1800" i="1" dirty="0" err="1" smtClean="0"/>
              <a:t>загальнолюдський</a:t>
            </a:r>
            <a:r>
              <a:rPr lang="ru-RU" sz="1800" i="1" dirty="0" smtClean="0"/>
              <a:t> характер»</a:t>
            </a:r>
          </a:p>
          <a:p>
            <a:pPr marL="0" indent="0">
              <a:buNone/>
            </a:pPr>
            <a:r>
              <a:rPr lang="ru-RU" sz="1800" i="1" dirty="0" smtClean="0"/>
              <a:t>А. </a:t>
            </a:r>
            <a:r>
              <a:rPr lang="ru-RU" sz="1800" i="1" dirty="0" err="1" smtClean="0"/>
              <a:t>Мелік-Пашаєв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розглядає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психологічні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передумови</a:t>
            </a:r>
            <a:r>
              <a:rPr lang="ru-RU" sz="1800" i="1" dirty="0" smtClean="0"/>
              <a:t> до </a:t>
            </a:r>
            <a:r>
              <a:rPr lang="ru-RU" sz="1800" i="1" dirty="0" err="1" smtClean="0"/>
              <a:t>художньої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творчості</a:t>
            </a:r>
            <a:r>
              <a:rPr lang="ru-RU" sz="1800" i="1" dirty="0" smtClean="0"/>
              <a:t> у </a:t>
            </a:r>
            <a:r>
              <a:rPr lang="ru-RU" sz="1800" i="1" dirty="0" err="1" smtClean="0"/>
              <a:t>дітей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молодшого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зрости</a:t>
            </a:r>
            <a:r>
              <a:rPr lang="ru-RU" sz="1800" i="1" dirty="0" smtClean="0"/>
              <a:t> і </a:t>
            </a:r>
            <a:r>
              <a:rPr lang="ru-RU" sz="1800" i="1" dirty="0" err="1" smtClean="0"/>
              <a:t>стверджує</a:t>
            </a:r>
            <a:r>
              <a:rPr lang="ru-RU" sz="1800" i="1" dirty="0" smtClean="0"/>
              <a:t>, що при </a:t>
            </a:r>
            <a:r>
              <a:rPr lang="ru-RU" sz="1800" i="1" dirty="0" err="1" smtClean="0"/>
              <a:t>цілеспрямованому</a:t>
            </a:r>
            <a:r>
              <a:rPr lang="ru-RU" sz="1800" i="1" dirty="0" smtClean="0"/>
              <a:t> розвитку у них </a:t>
            </a:r>
            <a:r>
              <a:rPr lang="ru-RU" sz="1800" i="1" dirty="0" err="1" smtClean="0"/>
              <a:t>естетичного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відношення</a:t>
            </a:r>
            <a:r>
              <a:rPr lang="ru-RU" sz="1800" i="1" dirty="0" smtClean="0"/>
              <a:t> до </a:t>
            </a:r>
            <a:r>
              <a:rPr lang="ru-RU" sz="1800" i="1" dirty="0" err="1" smtClean="0"/>
              <a:t>дійсності</a:t>
            </a:r>
            <a:r>
              <a:rPr lang="ru-RU" sz="1800" i="1" dirty="0" smtClean="0"/>
              <a:t> і при адекватному </a:t>
            </a:r>
            <a:r>
              <a:rPr lang="ru-RU" sz="1800" i="1" dirty="0" err="1" smtClean="0"/>
              <a:t>педагогічному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керівництві</a:t>
            </a:r>
            <a:r>
              <a:rPr lang="ru-RU" sz="1800" i="1" dirty="0" smtClean="0"/>
              <a:t> вони «можуть </a:t>
            </a:r>
            <a:r>
              <a:rPr lang="ru-RU" sz="1800" i="1" dirty="0" err="1" smtClean="0"/>
              <a:t>набувати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специфічну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спрямованість</a:t>
            </a:r>
            <a:r>
              <a:rPr lang="ru-RU" sz="1800" i="1" dirty="0" smtClean="0"/>
              <a:t> і </a:t>
            </a:r>
            <a:r>
              <a:rPr lang="ru-RU" sz="1800" i="1" dirty="0" err="1" smtClean="0"/>
              <a:t>трансформуватися</a:t>
            </a:r>
            <a:r>
              <a:rPr lang="ru-RU" sz="1800" i="1" dirty="0" smtClean="0"/>
              <a:t> в </a:t>
            </a:r>
            <a:r>
              <a:rPr lang="ru-RU" sz="1800" i="1" dirty="0" err="1" smtClean="0"/>
              <a:t>здатності</a:t>
            </a:r>
            <a:r>
              <a:rPr lang="ru-RU" sz="1800" i="1" dirty="0" smtClean="0"/>
              <a:t> до </a:t>
            </a:r>
            <a:r>
              <a:rPr lang="ru-RU" sz="1800" i="1" dirty="0" err="1" smtClean="0"/>
              <a:t>художньої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творчості</a:t>
            </a:r>
            <a:r>
              <a:rPr lang="ru-RU" sz="1800" i="1" dirty="0" smtClean="0"/>
              <a:t>». Цей </a:t>
            </a:r>
            <a:r>
              <a:rPr lang="ru-RU" sz="1800" i="1" dirty="0" err="1" smtClean="0"/>
              <a:t>підхід</a:t>
            </a:r>
            <a:r>
              <a:rPr lang="ru-RU" sz="1800" i="1" dirty="0" smtClean="0"/>
              <a:t> в </a:t>
            </a:r>
            <a:r>
              <a:rPr lang="ru-RU" sz="1800" i="1" dirty="0" err="1" smtClean="0"/>
              <a:t>руслі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методології</a:t>
            </a:r>
            <a:r>
              <a:rPr lang="ru-RU" sz="1800" i="1" dirty="0" smtClean="0"/>
              <a:t> «</a:t>
            </a:r>
            <a:r>
              <a:rPr lang="ru-RU" sz="1800" i="1" dirty="0" err="1" smtClean="0"/>
              <a:t>розуміє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психології</a:t>
            </a:r>
            <a:r>
              <a:rPr lang="ru-RU" sz="1800" i="1" dirty="0" smtClean="0"/>
              <a:t>» </a:t>
            </a:r>
            <a:r>
              <a:rPr lang="ru-RU" sz="1800" i="1" dirty="0" err="1" smtClean="0"/>
              <a:t>відкриває</a:t>
            </a:r>
            <a:r>
              <a:rPr lang="ru-RU" sz="1800" i="1" dirty="0" smtClean="0"/>
              <a:t> новий ракурс у </a:t>
            </a:r>
            <a:r>
              <a:rPr lang="ru-RU" sz="1800" i="1" dirty="0" err="1" smtClean="0"/>
              <a:t>розумінні</a:t>
            </a:r>
            <a:r>
              <a:rPr lang="ru-RU" sz="1800" i="1" dirty="0" smtClean="0"/>
              <a:t> розвитку </a:t>
            </a:r>
            <a:r>
              <a:rPr lang="ru-RU" sz="1800" i="1" dirty="0" err="1" smtClean="0"/>
              <a:t>художньо</a:t>
            </a:r>
            <a:r>
              <a:rPr lang="ru-RU" sz="1800" i="1" dirty="0" smtClean="0"/>
              <a:t>-творчих </a:t>
            </a:r>
            <a:r>
              <a:rPr lang="ru-RU" sz="1800" i="1" dirty="0" err="1" smtClean="0"/>
              <a:t>здібностей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дітей</a:t>
            </a:r>
            <a:r>
              <a:rPr lang="ru-RU" sz="1800" i="1" dirty="0" smtClean="0"/>
              <a:t>. </a:t>
            </a:r>
          </a:p>
          <a:p>
            <a:pPr marL="0" indent="0">
              <a:buNone/>
            </a:pPr>
            <a:r>
              <a:rPr lang="ru-RU" sz="1800" i="1" dirty="0" smtClean="0"/>
              <a:t>Таким чином, </a:t>
            </a:r>
            <a:r>
              <a:rPr lang="ru-RU" sz="1800" i="1" dirty="0" err="1" smtClean="0"/>
              <a:t>заняття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художньою</a:t>
            </a:r>
            <a:r>
              <a:rPr lang="ru-RU" sz="1800" i="1" dirty="0" smtClean="0"/>
              <a:t> творчістю </a:t>
            </a:r>
            <a:r>
              <a:rPr lang="ru-RU" sz="1800" i="1" dirty="0" err="1" smtClean="0"/>
              <a:t>сприяють</a:t>
            </a:r>
            <a:r>
              <a:rPr lang="ru-RU" sz="1800" i="1" dirty="0" smtClean="0"/>
              <a:t> оптимальному та </a:t>
            </a:r>
            <a:r>
              <a:rPr lang="ru-RU" sz="1800" i="1" dirty="0" err="1" smtClean="0"/>
              <a:t>інтенсивному</a:t>
            </a:r>
            <a:r>
              <a:rPr lang="ru-RU" sz="1800" i="1" dirty="0" smtClean="0"/>
              <a:t> розвитку всіх </a:t>
            </a:r>
            <a:r>
              <a:rPr lang="ru-RU" sz="1800" i="1" dirty="0" err="1" smtClean="0"/>
              <a:t>психічних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процесів</a:t>
            </a:r>
            <a:r>
              <a:rPr lang="ru-RU" sz="1800" i="1" dirty="0" smtClean="0"/>
              <a:t> і </a:t>
            </a:r>
            <a:r>
              <a:rPr lang="ru-RU" sz="1800" i="1" dirty="0" err="1" smtClean="0"/>
              <a:t>функцій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привчають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дитину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думати</a:t>
            </a:r>
            <a:r>
              <a:rPr lang="ru-RU" sz="1800" i="1" dirty="0" smtClean="0"/>
              <a:t> та </a:t>
            </a:r>
            <a:r>
              <a:rPr lang="ru-RU" sz="1800" i="1" dirty="0" err="1" smtClean="0"/>
              <a:t>аналізувати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порівнювати</a:t>
            </a:r>
            <a:r>
              <a:rPr lang="ru-RU" sz="1800" i="1" dirty="0" smtClean="0"/>
              <a:t> і </a:t>
            </a:r>
            <a:r>
              <a:rPr lang="ru-RU" sz="1800" i="1" dirty="0" err="1" smtClean="0"/>
              <a:t>порівнювати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складати</a:t>
            </a:r>
            <a:r>
              <a:rPr lang="ru-RU" sz="1800" i="1" dirty="0" smtClean="0"/>
              <a:t> і </a:t>
            </a:r>
            <a:r>
              <a:rPr lang="ru-RU" sz="1800" i="1" dirty="0" err="1" smtClean="0"/>
              <a:t>уявляти</a:t>
            </a:r>
            <a:r>
              <a:rPr lang="ru-RU" sz="18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33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5669"/>
            <a:ext cx="6574536" cy="18351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79"/>
            <a:ext cx="5763768" cy="58948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93" y="451104"/>
            <a:ext cx="6388608" cy="5986272"/>
          </a:xfrm>
        </p:spPr>
      </p:pic>
    </p:spTree>
    <p:extLst>
      <p:ext uri="{BB962C8B-B14F-4D97-AF65-F5344CB8AC3E}">
        <p14:creationId xmlns:p14="http://schemas.microsoft.com/office/powerpoint/2010/main" val="10251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2877312" cy="1828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" y="304800"/>
            <a:ext cx="4737703" cy="65022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70" y="292609"/>
            <a:ext cx="4873681" cy="6352032"/>
          </a:xfrm>
        </p:spPr>
      </p:pic>
    </p:spTree>
    <p:extLst>
      <p:ext uri="{BB962C8B-B14F-4D97-AF65-F5344CB8AC3E}">
        <p14:creationId xmlns:p14="http://schemas.microsoft.com/office/powerpoint/2010/main" val="27618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82312" cy="35420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72"/>
            <a:ext cx="5035296" cy="67137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56" y="694944"/>
            <a:ext cx="6790944" cy="5498592"/>
          </a:xfrm>
        </p:spPr>
      </p:pic>
    </p:spTree>
    <p:extLst>
      <p:ext uri="{BB962C8B-B14F-4D97-AF65-F5344CB8AC3E}">
        <p14:creationId xmlns:p14="http://schemas.microsoft.com/office/powerpoint/2010/main" val="864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2408" y="48768"/>
            <a:ext cx="5879592" cy="13045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- Творчество - значит позволять себе делать ошибки. Искусство - знать, какие из них оставить.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© Скотт Адамс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466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-342011"/>
            <a:ext cx="10515600" cy="1325563"/>
          </a:xfrm>
        </p:spPr>
        <p:txBody>
          <a:bodyPr>
            <a:normAutofit/>
          </a:bodyPr>
          <a:lstStyle/>
          <a:p>
            <a:r>
              <a:rPr lang="uk-UA" sz="8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увагу!!!</a:t>
            </a:r>
            <a:endParaRPr lang="ru-RU" sz="8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2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" y="353568"/>
            <a:ext cx="10936224" cy="1691322"/>
          </a:xfrm>
        </p:spPr>
        <p:txBody>
          <a:bodyPr>
            <a:noAutofit/>
          </a:bodyPr>
          <a:lstStyle/>
          <a:p>
            <a:r>
              <a:rPr lang="ru-RU" sz="2400" dirty="0" err="1"/>
              <a:t>Мистецтво</a:t>
            </a:r>
            <a:r>
              <a:rPr lang="ru-RU" sz="2400" dirty="0"/>
              <a:t> — один із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просвітництва</a:t>
            </a:r>
            <a:r>
              <a:rPr lang="ru-RU" sz="2400" dirty="0"/>
              <a:t>, що </a:t>
            </a:r>
            <a:r>
              <a:rPr lang="ru-RU" sz="2400" dirty="0" err="1"/>
              <a:t>передає</a:t>
            </a:r>
            <a:r>
              <a:rPr lang="ru-RU" sz="2400" dirty="0"/>
              <a:t> </a:t>
            </a:r>
            <a:r>
              <a:rPr lang="ru-RU" sz="2400" dirty="0" err="1"/>
              <a:t>досвід</a:t>
            </a:r>
            <a:r>
              <a:rPr lang="ru-RU" sz="2400" dirty="0"/>
              <a:t>, </a:t>
            </a:r>
            <a:r>
              <a:rPr lang="ru-RU" sz="2400" dirty="0" err="1"/>
              <a:t>утвер­джує</a:t>
            </a:r>
            <a:r>
              <a:rPr lang="ru-RU" sz="2400" dirty="0"/>
              <a:t> факт як </a:t>
            </a:r>
            <a:r>
              <a:rPr lang="ru-RU" sz="2400" dirty="0" err="1"/>
              <a:t>явище</a:t>
            </a:r>
            <a:r>
              <a:rPr lang="ru-RU" sz="2400" dirty="0"/>
              <a:t>, </a:t>
            </a:r>
            <a:r>
              <a:rPr lang="ru-RU" sz="2400" dirty="0" err="1"/>
              <a:t>закріплює</a:t>
            </a:r>
            <a:r>
              <a:rPr lang="ru-RU" sz="2400" dirty="0"/>
              <a:t> </a:t>
            </a:r>
            <a:r>
              <a:rPr lang="ru-RU" sz="2400" dirty="0" err="1"/>
              <a:t>навички</a:t>
            </a:r>
            <a:r>
              <a:rPr lang="ru-RU" sz="2400" dirty="0"/>
              <a:t> </a:t>
            </a:r>
            <a:r>
              <a:rPr lang="ru-RU" sz="2400" dirty="0" err="1"/>
              <a:t>мислення</a:t>
            </a:r>
            <a:r>
              <a:rPr lang="ru-RU" sz="2400" dirty="0"/>
              <a:t>, </a:t>
            </a:r>
            <a:r>
              <a:rPr lang="ru-RU" sz="2400" dirty="0" err="1"/>
              <a:t>узагальнює</a:t>
            </a:r>
            <a:r>
              <a:rPr lang="ru-RU" sz="2400" dirty="0"/>
              <a:t> систему </a:t>
            </a:r>
            <a:r>
              <a:rPr lang="ru-RU" sz="2400" dirty="0" err="1"/>
              <a:t>поглядів</a:t>
            </a:r>
            <a:r>
              <a:rPr lang="ru-RU" sz="2400" dirty="0"/>
              <a:t>, є "</a:t>
            </a:r>
            <a:r>
              <a:rPr lang="ru-RU" sz="2400" dirty="0" err="1"/>
              <a:t>підручником</a:t>
            </a:r>
            <a:r>
              <a:rPr lang="ru-RU" sz="2400" dirty="0"/>
              <a:t> життя", який </a:t>
            </a:r>
            <a:r>
              <a:rPr lang="ru-RU" sz="2400" dirty="0" err="1"/>
              <a:t>читають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ті</a:t>
            </a:r>
            <a:r>
              <a:rPr lang="ru-RU" sz="2400" dirty="0"/>
              <a:t>, </a:t>
            </a:r>
            <a:r>
              <a:rPr lang="ru-RU" sz="2400" dirty="0" err="1"/>
              <a:t>хто</a:t>
            </a:r>
            <a:r>
              <a:rPr lang="ru-RU" sz="2400" dirty="0"/>
              <a:t> не </a:t>
            </a:r>
            <a:r>
              <a:rPr lang="ru-RU" sz="2400" dirty="0" err="1"/>
              <a:t>полюбляє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, </a:t>
            </a:r>
            <a:r>
              <a:rPr lang="ru-RU" sz="2400" dirty="0" err="1"/>
              <a:t>суттєво</a:t>
            </a:r>
            <a:r>
              <a:rPr lang="ru-RU" sz="2400" dirty="0"/>
              <a:t> </a:t>
            </a:r>
            <a:r>
              <a:rPr lang="ru-RU" sz="2400" dirty="0" err="1"/>
              <a:t>доповнює</a:t>
            </a:r>
            <a:r>
              <a:rPr lang="ru-RU" sz="2400" dirty="0"/>
              <a:t> </a:t>
            </a:r>
            <a:r>
              <a:rPr lang="ru-RU" sz="2400" dirty="0" err="1"/>
              <a:t>знання</a:t>
            </a:r>
            <a:r>
              <a:rPr lang="ru-RU" sz="2400" dirty="0"/>
              <a:t> людини про світ. </a:t>
            </a:r>
            <a:r>
              <a:rPr lang="ru-RU" sz="2400" dirty="0" err="1"/>
              <a:t>Поєднуючи</a:t>
            </a:r>
            <a:r>
              <a:rPr lang="ru-RU" sz="2400" dirty="0"/>
              <a:t> </a:t>
            </a:r>
            <a:r>
              <a:rPr lang="ru-RU" sz="2400" dirty="0" err="1"/>
              <a:t>життєвий</a:t>
            </a:r>
            <a:r>
              <a:rPr lang="ru-RU" sz="2400" dirty="0"/>
              <a:t> </a:t>
            </a:r>
            <a:r>
              <a:rPr lang="ru-RU" sz="2400" dirty="0" err="1"/>
              <a:t>досвід</a:t>
            </a:r>
            <a:r>
              <a:rPr lang="ru-RU" sz="2400" dirty="0"/>
              <a:t> </a:t>
            </a:r>
            <a:r>
              <a:rPr lang="ru-RU" sz="2400" dirty="0" err="1"/>
              <a:t>особистості</a:t>
            </a:r>
            <a:r>
              <a:rPr lang="ru-RU" sz="2400" dirty="0"/>
              <a:t> з </a:t>
            </a:r>
            <a:r>
              <a:rPr lang="ru-RU" sz="2400" dirty="0" err="1"/>
              <a:t>досвідом</a:t>
            </a:r>
            <a:r>
              <a:rPr lang="ru-RU" sz="2400" dirty="0"/>
              <a:t> інших людей, </a:t>
            </a:r>
            <a:r>
              <a:rPr lang="ru-RU" sz="2400" dirty="0" err="1"/>
              <a:t>мистецтво</a:t>
            </a:r>
            <a:r>
              <a:rPr lang="ru-RU" sz="2400" dirty="0"/>
              <a:t> є </a:t>
            </a:r>
            <a:r>
              <a:rPr lang="ru-RU" sz="2400" dirty="0" err="1"/>
              <a:t>засобом</a:t>
            </a:r>
            <a:r>
              <a:rPr lang="ru-RU" sz="2400" dirty="0"/>
              <a:t> </a:t>
            </a:r>
            <a:r>
              <a:rPr lang="ru-RU" sz="2400" dirty="0" err="1"/>
              <a:t>пізнання</a:t>
            </a:r>
            <a:r>
              <a:rPr lang="ru-RU" sz="2400" dirty="0"/>
              <a:t> світу та самопізнання.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8" y="2185848"/>
            <a:ext cx="4375537" cy="4445393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3808" y="2731008"/>
            <a:ext cx="4547616" cy="4632960"/>
          </a:xfrm>
        </p:spPr>
        <p:txBody>
          <a:bodyPr>
            <a:normAutofit/>
          </a:bodyPr>
          <a:lstStyle/>
          <a:p>
            <a:r>
              <a:rPr lang="ru-RU" sz="2000" dirty="0" err="1"/>
              <a:t>Сприйняття</a:t>
            </a:r>
            <a:r>
              <a:rPr lang="ru-RU" sz="2000" dirty="0"/>
              <a:t> </a:t>
            </a:r>
            <a:r>
              <a:rPr lang="ru-RU" sz="2000" dirty="0" err="1"/>
              <a:t>твору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за законами </a:t>
            </a:r>
            <a:r>
              <a:rPr lang="ru-RU" sz="2000" dirty="0" err="1"/>
              <a:t>спілкування</a:t>
            </a:r>
            <a:r>
              <a:rPr lang="ru-RU" sz="2000" dirty="0"/>
              <a:t>. </a:t>
            </a:r>
            <a:r>
              <a:rPr lang="ru-RU" sz="2000" dirty="0" err="1"/>
              <a:t>Художнє</a:t>
            </a:r>
            <a:r>
              <a:rPr lang="ru-RU" sz="2000" dirty="0"/>
              <a:t> </a:t>
            </a:r>
            <a:r>
              <a:rPr lang="ru-RU" sz="2000" dirty="0" err="1"/>
              <a:t>спілку­вання</a:t>
            </a:r>
            <a:r>
              <a:rPr lang="ru-RU" sz="2000" dirty="0"/>
              <a:t>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людям </a:t>
            </a:r>
            <a:r>
              <a:rPr lang="ru-RU" sz="2000" dirty="0" err="1"/>
              <a:t>обмінюватися</a:t>
            </a:r>
            <a:r>
              <a:rPr lang="ru-RU" sz="2000" dirty="0"/>
              <a:t> думками, </a:t>
            </a:r>
            <a:r>
              <a:rPr lang="ru-RU" sz="2000" dirty="0" err="1"/>
              <a:t>опановувати</a:t>
            </a:r>
            <a:r>
              <a:rPr lang="ru-RU" sz="2000" dirty="0"/>
              <a:t> </a:t>
            </a:r>
            <a:r>
              <a:rPr lang="ru-RU" sz="2000" dirty="0" err="1"/>
              <a:t>історич­ний</a:t>
            </a:r>
            <a:r>
              <a:rPr lang="ru-RU" sz="2000" dirty="0"/>
              <a:t> і </a:t>
            </a:r>
            <a:r>
              <a:rPr lang="ru-RU" sz="2000" dirty="0" err="1"/>
              <a:t>національний</a:t>
            </a:r>
            <a:r>
              <a:rPr lang="ru-RU" sz="2000" dirty="0"/>
              <a:t> </a:t>
            </a:r>
            <a:r>
              <a:rPr lang="ru-RU" sz="2000" dirty="0" err="1"/>
              <a:t>досвід</a:t>
            </a:r>
            <a:r>
              <a:rPr lang="ru-RU" sz="2000" dirty="0"/>
              <a:t> </a:t>
            </a:r>
            <a:r>
              <a:rPr lang="ru-RU" sz="2000" dirty="0" err="1"/>
              <a:t>незалежно</a:t>
            </a:r>
            <a:r>
              <a:rPr lang="ru-RU" sz="2000" dirty="0"/>
              <a:t> від часу і простору. </a:t>
            </a:r>
            <a:r>
              <a:rPr lang="ru-RU" sz="2000" dirty="0" err="1"/>
              <a:t>Мистецтво</a:t>
            </a:r>
            <a:r>
              <a:rPr lang="ru-RU" sz="2000" dirty="0"/>
              <a:t>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зміцнює</a:t>
            </a:r>
            <a:r>
              <a:rPr lang="ru-RU" sz="2000" dirty="0"/>
              <a:t> </a:t>
            </a:r>
            <a:r>
              <a:rPr lang="ru-RU" sz="2000" dirty="0" err="1"/>
              <a:t>духовний</a:t>
            </a:r>
            <a:r>
              <a:rPr lang="ru-RU" sz="2000" dirty="0"/>
              <a:t> </a:t>
            </a:r>
            <a:r>
              <a:rPr lang="ru-RU" sz="2000" dirty="0" err="1"/>
              <a:t>потенціал</a:t>
            </a:r>
            <a:r>
              <a:rPr lang="ru-RU" sz="2000" dirty="0"/>
              <a:t> і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 err="1"/>
              <a:t>консолідації</a:t>
            </a:r>
            <a:r>
              <a:rPr lang="ru-RU" sz="2000" dirty="0"/>
              <a:t> </a:t>
            </a:r>
            <a:r>
              <a:rPr lang="ru-RU" sz="2000" dirty="0" err="1"/>
              <a:t>людських</a:t>
            </a:r>
            <a:r>
              <a:rPr lang="ru-RU" sz="2000" dirty="0"/>
              <a:t> </a:t>
            </a:r>
            <a:r>
              <a:rPr lang="ru-RU" sz="2000" dirty="0" err="1"/>
              <a:t>спільнот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35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5319" y="731520"/>
            <a:ext cx="5059680" cy="5193792"/>
          </a:xfrm>
        </p:spPr>
        <p:txBody>
          <a:bodyPr>
            <a:normAutofit/>
          </a:bodyPr>
          <a:lstStyle/>
          <a:p>
            <a:r>
              <a:rPr lang="ru-RU" sz="2000" dirty="0" err="1"/>
              <a:t>Інформація</a:t>
            </a:r>
            <a:r>
              <a:rPr lang="ru-RU" sz="2000" dirty="0"/>
              <a:t>, яка </a:t>
            </a:r>
            <a:r>
              <a:rPr lang="ru-RU" sz="2000" dirty="0" err="1"/>
              <a:t>передається</a:t>
            </a:r>
            <a:r>
              <a:rPr lang="ru-RU" sz="2000" dirty="0"/>
              <a:t> </a:t>
            </a:r>
            <a:r>
              <a:rPr lang="ru-RU" sz="2000" dirty="0" err="1"/>
              <a:t>мовою</a:t>
            </a:r>
            <a:r>
              <a:rPr lang="ru-RU" sz="2000" dirty="0"/>
              <a:t> </a:t>
            </a:r>
            <a:r>
              <a:rPr lang="ru-RU" sz="2000" dirty="0" err="1"/>
              <a:t>мистецтв</a:t>
            </a:r>
            <a:r>
              <a:rPr lang="ru-RU" sz="2000" dirty="0"/>
              <a:t> – через </a:t>
            </a:r>
            <a:r>
              <a:rPr lang="ru-RU" sz="2000" dirty="0" err="1"/>
              <a:t>танець</a:t>
            </a:r>
            <a:r>
              <a:rPr lang="ru-RU" sz="2000" dirty="0"/>
              <a:t>, театр, </a:t>
            </a:r>
            <a:r>
              <a:rPr lang="ru-RU" sz="2000" dirty="0" err="1" smtClean="0"/>
              <a:t>архітектуру</a:t>
            </a:r>
            <a:r>
              <a:rPr lang="ru-RU" sz="2000" dirty="0"/>
              <a:t>, </a:t>
            </a:r>
            <a:r>
              <a:rPr lang="ru-RU" sz="2000" dirty="0" err="1"/>
              <a:t>живопис</a:t>
            </a:r>
            <a:r>
              <a:rPr lang="ru-RU" sz="2000" dirty="0"/>
              <a:t>, скульптуру, декоративно-</a:t>
            </a:r>
            <a:r>
              <a:rPr lang="ru-RU" sz="2000" dirty="0" err="1"/>
              <a:t>прикладне</a:t>
            </a:r>
            <a:r>
              <a:rPr lang="ru-RU" sz="2000" dirty="0"/>
              <a:t> </a:t>
            </a:r>
            <a:r>
              <a:rPr lang="ru-RU" sz="2000" dirty="0" err="1"/>
              <a:t>мистецтво</a:t>
            </a:r>
            <a:r>
              <a:rPr lang="ru-RU" sz="2000" dirty="0"/>
              <a:t>, кіно тощо, — максимально доступна і легко </a:t>
            </a:r>
            <a:r>
              <a:rPr lang="ru-RU" sz="2000" dirty="0" err="1"/>
              <a:t>засвоюється</a:t>
            </a:r>
            <a:r>
              <a:rPr lang="ru-RU" sz="2000" dirty="0"/>
              <a:t>, на </a:t>
            </a:r>
            <a:r>
              <a:rPr lang="ru-RU" sz="2000" dirty="0" err="1"/>
              <a:t>відміну</a:t>
            </a:r>
            <a:r>
              <a:rPr lang="ru-RU" sz="2000" dirty="0"/>
              <a:t> від </a:t>
            </a:r>
            <a:r>
              <a:rPr lang="ru-RU" sz="2000" dirty="0" err="1"/>
              <a:t>тієї</a:t>
            </a:r>
            <a:r>
              <a:rPr lang="ru-RU" sz="2000" dirty="0"/>
              <a:t>, що </a:t>
            </a:r>
            <a:r>
              <a:rPr lang="ru-RU" sz="2000" dirty="0" err="1"/>
              <a:t>передаєть­ся</a:t>
            </a:r>
            <a:r>
              <a:rPr lang="ru-RU" sz="2000" dirty="0"/>
              <a:t> </a:t>
            </a:r>
            <a:r>
              <a:rPr lang="ru-RU" sz="2000" dirty="0" err="1"/>
              <a:t>легше</a:t>
            </a:r>
            <a:r>
              <a:rPr lang="ru-RU" sz="2000" dirty="0"/>
              <a:t> в </a:t>
            </a:r>
            <a:r>
              <a:rPr lang="ru-RU" sz="2000" dirty="0" err="1"/>
              <a:t>мовному</a:t>
            </a:r>
            <a:r>
              <a:rPr lang="ru-RU" sz="2000" dirty="0"/>
              <a:t> </a:t>
            </a:r>
            <a:r>
              <a:rPr lang="ru-RU" sz="2000" dirty="0" err="1"/>
              <a:t>еквіваленті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Провідною</a:t>
            </a:r>
            <a:r>
              <a:rPr lang="ru-RU" sz="2000" dirty="0"/>
              <a:t> в </a:t>
            </a:r>
            <a:r>
              <a:rPr lang="ru-RU" sz="2000" dirty="0" err="1"/>
              <a:t>мистецтві</a:t>
            </a:r>
            <a:r>
              <a:rPr lang="ru-RU" sz="2000" dirty="0"/>
              <a:t> є </a:t>
            </a:r>
            <a:r>
              <a:rPr lang="ru-RU" sz="2000" dirty="0" err="1"/>
              <a:t>виховна</a:t>
            </a:r>
            <a:r>
              <a:rPr lang="ru-RU" sz="2000" dirty="0"/>
              <a:t> </a:t>
            </a:r>
            <a:r>
              <a:rPr lang="ru-RU" sz="2000" dirty="0" err="1"/>
              <a:t>функція</a:t>
            </a:r>
            <a:r>
              <a:rPr lang="ru-RU" sz="2000" dirty="0"/>
              <a:t>. Завдяки </a:t>
            </a:r>
            <a:r>
              <a:rPr lang="ru-RU" sz="2000" dirty="0" err="1"/>
              <a:t>їй</a:t>
            </a:r>
            <a:r>
              <a:rPr lang="ru-RU" sz="2000" dirty="0"/>
              <a:t> </a:t>
            </a:r>
            <a:r>
              <a:rPr lang="ru-RU" sz="2000" dirty="0" err="1"/>
              <a:t>формуються</a:t>
            </a:r>
            <a:r>
              <a:rPr lang="ru-RU" sz="2000" dirty="0"/>
              <a:t> </a:t>
            </a:r>
            <a:r>
              <a:rPr lang="ru-RU" sz="2000" dirty="0" err="1"/>
              <a:t>почут­тя</a:t>
            </a:r>
            <a:r>
              <a:rPr lang="ru-RU" sz="2000" dirty="0"/>
              <a:t>, думки, </a:t>
            </a:r>
            <a:r>
              <a:rPr lang="ru-RU" sz="2000" dirty="0" err="1"/>
              <a:t>дії</a:t>
            </a:r>
            <a:r>
              <a:rPr lang="ru-RU" sz="2000" dirty="0"/>
              <a:t> людей. Тоді як інші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громадської</a:t>
            </a:r>
            <a:r>
              <a:rPr lang="ru-RU" sz="2000" dirty="0"/>
              <a:t> </a:t>
            </a:r>
            <a:r>
              <a:rPr lang="ru-RU" sz="2000" dirty="0" err="1"/>
              <a:t>свідомості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частко­вий</a:t>
            </a:r>
            <a:r>
              <a:rPr lang="ru-RU" sz="2000" dirty="0"/>
              <a:t> характер (мораль </a:t>
            </a:r>
            <a:r>
              <a:rPr lang="ru-RU" sz="2000" dirty="0" err="1"/>
              <a:t>формує</a:t>
            </a:r>
            <a:r>
              <a:rPr lang="ru-RU" sz="2000" dirty="0"/>
              <a:t> </a:t>
            </a:r>
            <a:r>
              <a:rPr lang="ru-RU" sz="2000" dirty="0" err="1"/>
              <a:t>моральні</a:t>
            </a:r>
            <a:r>
              <a:rPr lang="ru-RU" sz="2000" dirty="0"/>
              <a:t> </a:t>
            </a:r>
            <a:r>
              <a:rPr lang="ru-RU" sz="2000" dirty="0" err="1"/>
              <a:t>норми</a:t>
            </a:r>
            <a:r>
              <a:rPr lang="ru-RU" sz="2000" dirty="0"/>
              <a:t>, </a:t>
            </a:r>
            <a:r>
              <a:rPr lang="ru-RU" sz="2000" dirty="0" err="1"/>
              <a:t>політик</a:t>
            </a:r>
            <a:r>
              <a:rPr lang="ru-RU" sz="2000" dirty="0"/>
              <a:t> — </a:t>
            </a:r>
            <a:r>
              <a:rPr lang="ru-RU" sz="2000" dirty="0" err="1"/>
              <a:t>політичні</a:t>
            </a:r>
            <a:r>
              <a:rPr lang="ru-RU" sz="2000" dirty="0"/>
              <a:t> погляди, </a:t>
            </a:r>
            <a:r>
              <a:rPr lang="ru-RU" sz="2000" dirty="0" err="1"/>
              <a:t>філософія</a:t>
            </a:r>
            <a:r>
              <a:rPr lang="ru-RU" sz="2000" dirty="0"/>
              <a:t> — </a:t>
            </a:r>
            <a:r>
              <a:rPr lang="ru-RU" sz="2000" dirty="0" err="1"/>
              <a:t>світогляд</a:t>
            </a:r>
            <a:r>
              <a:rPr lang="ru-RU" sz="2000" dirty="0"/>
              <a:t>, </a:t>
            </a:r>
            <a:r>
              <a:rPr lang="ru-RU" sz="2000" dirty="0" err="1"/>
              <a:t>освіта</a:t>
            </a:r>
            <a:r>
              <a:rPr lang="ru-RU" sz="2000" dirty="0"/>
              <a:t> і наука </a:t>
            </a:r>
            <a:r>
              <a:rPr lang="ru-RU" sz="2000" dirty="0" err="1"/>
              <a:t>готують</a:t>
            </a:r>
            <a:r>
              <a:rPr lang="ru-RU" sz="2000" dirty="0"/>
              <a:t> </a:t>
            </a:r>
            <a:r>
              <a:rPr lang="ru-RU" sz="2000" dirty="0" err="1"/>
              <a:t>спеціаліста</a:t>
            </a:r>
            <a:r>
              <a:rPr lang="ru-RU" sz="2000" dirty="0"/>
              <a:t>), </a:t>
            </a:r>
            <a:r>
              <a:rPr lang="ru-RU" sz="2000" dirty="0" err="1"/>
              <a:t>мистецтво</a:t>
            </a:r>
            <a:r>
              <a:rPr lang="ru-RU" sz="2000" dirty="0"/>
              <a:t> </a:t>
            </a:r>
            <a:r>
              <a:rPr lang="ru-RU" sz="2000" dirty="0" err="1"/>
              <a:t>діє</a:t>
            </a:r>
            <a:r>
              <a:rPr lang="ru-RU" sz="2000" dirty="0"/>
              <a:t> на </a:t>
            </a:r>
            <a:r>
              <a:rPr lang="ru-RU" sz="2000" dirty="0" err="1"/>
              <a:t>особистість</a:t>
            </a:r>
            <a:r>
              <a:rPr lang="ru-RU" sz="2000" dirty="0"/>
              <a:t> комплексно, </a:t>
            </a:r>
            <a:r>
              <a:rPr lang="ru-RU" sz="2000" dirty="0" err="1"/>
              <a:t>одночасно</a:t>
            </a:r>
            <a:r>
              <a:rPr lang="ru-RU" sz="2000" dirty="0"/>
              <a:t> на </a:t>
            </a:r>
            <a:r>
              <a:rPr lang="ru-RU" sz="2000" dirty="0" err="1"/>
              <a:t>розум</a:t>
            </a:r>
            <a:r>
              <a:rPr lang="ru-RU" sz="2000" dirty="0"/>
              <a:t>, </a:t>
            </a:r>
            <a:r>
              <a:rPr lang="ru-RU" sz="2000" dirty="0" err="1"/>
              <a:t>серце</a:t>
            </a:r>
            <a:r>
              <a:rPr lang="ru-RU" sz="2000" dirty="0"/>
              <a:t> і </a:t>
            </a:r>
            <a:r>
              <a:rPr lang="ru-RU" sz="2000" dirty="0" err="1"/>
              <a:t>почуття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істотно</a:t>
            </a:r>
            <a:r>
              <a:rPr lang="ru-RU" sz="2000" dirty="0"/>
              <a:t> </a:t>
            </a:r>
            <a:r>
              <a:rPr lang="ru-RU" sz="2000" dirty="0" err="1"/>
              <a:t>впливає</a:t>
            </a:r>
            <a:r>
              <a:rPr lang="ru-RU" sz="2000" dirty="0"/>
              <a:t> на </a:t>
            </a:r>
            <a:r>
              <a:rPr lang="ru-RU" sz="2000" dirty="0" err="1"/>
              <a:t>духовний</a:t>
            </a:r>
            <a:r>
              <a:rPr lang="ru-RU" sz="2000" dirty="0"/>
              <a:t> світ людини.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1063" cy="6858000"/>
          </a:xfrm>
        </p:spPr>
      </p:pic>
    </p:spTree>
    <p:extLst>
      <p:ext uri="{BB962C8B-B14F-4D97-AF65-F5344CB8AC3E}">
        <p14:creationId xmlns:p14="http://schemas.microsoft.com/office/powerpoint/2010/main" val="259846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colorTemperature colorTemp="5597"/>
                    </a14:imgEffect>
                    <a14:imgEffect>
                      <a14:saturation sat="1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277600" cy="3694176"/>
          </a:xfrm>
        </p:spPr>
        <p:txBody>
          <a:bodyPr>
            <a:noAutofit/>
          </a:bodyPr>
          <a:lstStyle/>
          <a:p>
            <a:r>
              <a:rPr lang="ru-RU" sz="2400" dirty="0"/>
              <a:t>Художня </a:t>
            </a:r>
            <a:r>
              <a:rPr lang="ru-RU" sz="2400" dirty="0" err="1"/>
              <a:t>творчість</a:t>
            </a:r>
            <a:r>
              <a:rPr lang="ru-RU" sz="2400" dirty="0"/>
              <a:t> є не тільки </a:t>
            </a:r>
            <a:r>
              <a:rPr lang="ru-RU" sz="2400" dirty="0" err="1"/>
              <a:t>підвищена</a:t>
            </a:r>
            <a:r>
              <a:rPr lang="ru-RU" sz="2400" dirty="0"/>
              <a:t> </a:t>
            </a:r>
            <a:r>
              <a:rPr lang="ru-RU" sz="2400" dirty="0" err="1"/>
              <a:t>здатність</a:t>
            </a:r>
            <a:r>
              <a:rPr lang="ru-RU" sz="2400" dirty="0"/>
              <a:t> до </a:t>
            </a:r>
            <a:r>
              <a:rPr lang="ru-RU" sz="2400" dirty="0" err="1"/>
              <a:t>подання</a:t>
            </a:r>
            <a:r>
              <a:rPr lang="ru-RU" sz="2400" dirty="0"/>
              <a:t>. Процес </a:t>
            </a:r>
            <a:r>
              <a:rPr lang="ru-RU" sz="2400" dirty="0" err="1"/>
              <a:t>творчості</a:t>
            </a:r>
            <a:r>
              <a:rPr lang="ru-RU" sz="2400" dirty="0"/>
              <a:t> - дуже складне </a:t>
            </a:r>
            <a:r>
              <a:rPr lang="ru-RU" sz="2400" dirty="0" err="1"/>
              <a:t>психічне</a:t>
            </a:r>
            <a:r>
              <a:rPr lang="ru-RU" sz="2400" dirty="0"/>
              <a:t> </a:t>
            </a:r>
            <a:r>
              <a:rPr lang="ru-RU" sz="2400" dirty="0" err="1"/>
              <a:t>явище</a:t>
            </a:r>
            <a:r>
              <a:rPr lang="ru-RU" sz="2400" dirty="0"/>
              <a:t>. </a:t>
            </a:r>
            <a:r>
              <a:rPr lang="ru-RU" sz="2400" dirty="0" err="1"/>
              <a:t>Якщо</a:t>
            </a:r>
            <a:r>
              <a:rPr lang="ru-RU" sz="2400" dirty="0"/>
              <a:t> в </a:t>
            </a:r>
            <a:r>
              <a:rPr lang="ru-RU" sz="2400" dirty="0" err="1"/>
              <a:t>ньому</a:t>
            </a:r>
            <a:r>
              <a:rPr lang="ru-RU" sz="2400" dirty="0"/>
              <a:t> </a:t>
            </a:r>
            <a:r>
              <a:rPr lang="ru-RU" sz="2400" dirty="0" err="1"/>
              <a:t>головним</a:t>
            </a:r>
            <a:r>
              <a:rPr lang="ru-RU" sz="2400" dirty="0"/>
              <a:t> чином </a:t>
            </a:r>
            <a:r>
              <a:rPr lang="ru-RU" sz="2400" dirty="0" err="1"/>
              <a:t>беруть</a:t>
            </a:r>
            <a:r>
              <a:rPr lang="ru-RU" sz="2400" dirty="0"/>
              <a:t> участь </a:t>
            </a:r>
            <a:r>
              <a:rPr lang="ru-RU" sz="2400" dirty="0" err="1"/>
              <a:t>уяву</a:t>
            </a:r>
            <a:r>
              <a:rPr lang="ru-RU" sz="2400" dirty="0"/>
              <a:t>, </a:t>
            </a:r>
            <a:r>
              <a:rPr lang="ru-RU" sz="2400" dirty="0" err="1"/>
              <a:t>величезну</a:t>
            </a:r>
            <a:r>
              <a:rPr lang="ru-RU" sz="2400" dirty="0"/>
              <a:t> </a:t>
            </a:r>
            <a:r>
              <a:rPr lang="ru-RU" sz="2400" dirty="0" err="1"/>
              <a:t>частку</a:t>
            </a:r>
            <a:r>
              <a:rPr lang="ru-RU" sz="2400" dirty="0"/>
              <a:t> </a:t>
            </a:r>
            <a:r>
              <a:rPr lang="ru-RU" sz="2400" dirty="0" err="1"/>
              <a:t>приймає</a:t>
            </a:r>
            <a:r>
              <a:rPr lang="ru-RU" sz="2400" dirty="0"/>
              <a:t> </a:t>
            </a:r>
            <a:r>
              <a:rPr lang="ru-RU" sz="2400" dirty="0" err="1"/>
              <a:t>пам'ять</a:t>
            </a:r>
            <a:r>
              <a:rPr lang="ru-RU" sz="2400" dirty="0"/>
              <a:t>, </a:t>
            </a:r>
            <a:r>
              <a:rPr lang="ru-RU" sz="2400" dirty="0" err="1"/>
              <a:t>стільки</a:t>
            </a:r>
            <a:r>
              <a:rPr lang="ru-RU" sz="2400" dirty="0"/>
              <a:t> ж, </a:t>
            </a:r>
            <a:r>
              <a:rPr lang="ru-RU" sz="2400" dirty="0" err="1"/>
              <a:t>якщо</a:t>
            </a:r>
            <a:r>
              <a:rPr lang="ru-RU" sz="2400" dirty="0"/>
              <a:t> не </a:t>
            </a:r>
            <a:r>
              <a:rPr lang="ru-RU" sz="2400" dirty="0" err="1"/>
              <a:t>більше</a:t>
            </a:r>
            <a:r>
              <a:rPr lang="ru-RU" sz="2400" dirty="0"/>
              <a:t>, думку. </a:t>
            </a:r>
            <a:br>
              <a:rPr lang="ru-RU" sz="2400" dirty="0"/>
            </a:br>
            <a:r>
              <a:rPr lang="ru-RU" sz="2400" dirty="0" err="1"/>
              <a:t>Дитяча</a:t>
            </a:r>
            <a:r>
              <a:rPr lang="ru-RU" sz="2400" dirty="0"/>
              <a:t> </a:t>
            </a:r>
            <a:r>
              <a:rPr lang="ru-RU" sz="2400" dirty="0" err="1"/>
              <a:t>образотворча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 </a:t>
            </a:r>
            <a:r>
              <a:rPr lang="ru-RU" sz="2400" dirty="0" err="1"/>
              <a:t>розглядається</a:t>
            </a:r>
            <a:r>
              <a:rPr lang="ru-RU" sz="2400" dirty="0"/>
              <a:t> як одна з найбільш </a:t>
            </a:r>
            <a:r>
              <a:rPr lang="ru-RU" sz="2400" dirty="0" err="1"/>
              <a:t>ефективних</a:t>
            </a:r>
            <a:r>
              <a:rPr lang="ru-RU" sz="2400" dirty="0"/>
              <a:t> форм </a:t>
            </a:r>
            <a:r>
              <a:rPr lang="ru-RU" sz="2400" dirty="0" err="1"/>
              <a:t>художнього</a:t>
            </a:r>
            <a:r>
              <a:rPr lang="ru-RU" sz="2400" dirty="0"/>
              <a:t> </a:t>
            </a:r>
            <a:r>
              <a:rPr lang="ru-RU" sz="2400" dirty="0" err="1"/>
              <a:t>освоєння</a:t>
            </a:r>
            <a:r>
              <a:rPr lang="ru-RU" sz="2400" dirty="0"/>
              <a:t> </a:t>
            </a:r>
            <a:r>
              <a:rPr lang="ru-RU" sz="2400" dirty="0" err="1"/>
              <a:t>дітьми</a:t>
            </a:r>
            <a:r>
              <a:rPr lang="ru-RU" sz="2400" dirty="0"/>
              <a:t> </a:t>
            </a:r>
            <a:r>
              <a:rPr lang="ru-RU" sz="2400" dirty="0" err="1"/>
              <a:t>навколишньої</a:t>
            </a:r>
            <a:r>
              <a:rPr lang="ru-RU" sz="2400" dirty="0"/>
              <a:t> </a:t>
            </a:r>
            <a:r>
              <a:rPr lang="ru-RU" sz="2400" dirty="0" err="1"/>
              <a:t>дійсності</a:t>
            </a:r>
            <a:r>
              <a:rPr lang="ru-RU" sz="2400" dirty="0"/>
              <a:t>, в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вони </a:t>
            </a:r>
            <a:r>
              <a:rPr lang="ru-RU" sz="2400" dirty="0" err="1"/>
              <a:t>зображують</a:t>
            </a:r>
            <a:r>
              <a:rPr lang="ru-RU" sz="2400" dirty="0"/>
              <a:t> </a:t>
            </a:r>
            <a:r>
              <a:rPr lang="ru-RU" sz="2400" dirty="0" err="1"/>
              <a:t>предмети</a:t>
            </a:r>
            <a:r>
              <a:rPr lang="ru-RU" sz="2400" dirty="0"/>
              <a:t> і </a:t>
            </a:r>
            <a:r>
              <a:rPr lang="ru-RU" sz="2400" dirty="0" err="1"/>
              <a:t>явища</a:t>
            </a:r>
            <a:r>
              <a:rPr lang="ru-RU" sz="2400" dirty="0"/>
              <a:t>. </a:t>
            </a:r>
            <a:r>
              <a:rPr lang="ru-RU" sz="2400" dirty="0" err="1"/>
              <a:t>Дитячі</a:t>
            </a:r>
            <a:r>
              <a:rPr lang="ru-RU" sz="2400" dirty="0"/>
              <a:t> </a:t>
            </a:r>
            <a:r>
              <a:rPr lang="ru-RU" sz="2400" dirty="0" err="1"/>
              <a:t>малюнки</a:t>
            </a:r>
            <a:r>
              <a:rPr lang="ru-RU" sz="2400" dirty="0"/>
              <a:t>, </a:t>
            </a:r>
            <a:r>
              <a:rPr lang="ru-RU" sz="2400" dirty="0" err="1"/>
              <a:t>ліплення</a:t>
            </a:r>
            <a:r>
              <a:rPr lang="ru-RU" sz="2400" dirty="0"/>
              <a:t>, </a:t>
            </a:r>
            <a:r>
              <a:rPr lang="ru-RU" sz="2400" dirty="0" err="1"/>
              <a:t>аплікація</a:t>
            </a:r>
            <a:r>
              <a:rPr lang="ru-RU" sz="2400" dirty="0"/>
              <a:t> часто </a:t>
            </a:r>
            <a:r>
              <a:rPr lang="ru-RU" sz="2400" dirty="0" err="1"/>
              <a:t>вражають</a:t>
            </a:r>
            <a:r>
              <a:rPr lang="ru-RU" sz="2400" dirty="0"/>
              <a:t> </a:t>
            </a:r>
            <a:r>
              <a:rPr lang="ru-RU" sz="2400" dirty="0" err="1"/>
              <a:t>цікавим</a:t>
            </a:r>
            <a:r>
              <a:rPr lang="ru-RU" sz="2400" dirty="0"/>
              <a:t> </a:t>
            </a:r>
            <a:r>
              <a:rPr lang="ru-RU" sz="2400" dirty="0" err="1"/>
              <a:t>задумом</a:t>
            </a:r>
            <a:r>
              <a:rPr lang="ru-RU" sz="2400" dirty="0"/>
              <a:t>, </a:t>
            </a:r>
            <a:r>
              <a:rPr lang="ru-RU" sz="2400" dirty="0" err="1"/>
              <a:t>своєрідною</a:t>
            </a:r>
            <a:r>
              <a:rPr lang="ru-RU" sz="2400" dirty="0"/>
              <a:t> формою </a:t>
            </a:r>
            <a:r>
              <a:rPr lang="ru-RU" sz="2400" dirty="0" err="1"/>
              <a:t>вираження</a:t>
            </a:r>
            <a:r>
              <a:rPr lang="ru-RU" sz="2400" dirty="0"/>
              <a:t>, яка привертає увагу </a:t>
            </a:r>
            <a:r>
              <a:rPr lang="ru-RU" sz="2400" dirty="0" err="1"/>
              <a:t>дорослих</a:t>
            </a:r>
            <a:r>
              <a:rPr lang="ru-RU" sz="2400" dirty="0"/>
              <a:t> </a:t>
            </a:r>
            <a:r>
              <a:rPr lang="ru-RU" sz="2400" dirty="0" err="1"/>
              <a:t>художників</a:t>
            </a:r>
            <a:r>
              <a:rPr lang="ru-RU" sz="2400" dirty="0"/>
              <a:t>. Вони захоплюються </a:t>
            </a:r>
            <a:r>
              <a:rPr lang="ru-RU" sz="2400" dirty="0" err="1"/>
              <a:t>дитячою</a:t>
            </a:r>
            <a:r>
              <a:rPr lang="ru-RU" sz="2400" dirty="0"/>
              <a:t> творчістю, вважають його </a:t>
            </a:r>
            <a:r>
              <a:rPr lang="ru-RU" sz="2400" dirty="0" err="1"/>
              <a:t>своєрідним</a:t>
            </a:r>
            <a:r>
              <a:rPr lang="ru-RU" sz="2400" dirty="0"/>
              <a:t> мистецтвом.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4993"/>
            <a:ext cx="2856785" cy="34930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10" y="3364993"/>
            <a:ext cx="4316412" cy="3493007"/>
          </a:xfrm>
        </p:spPr>
      </p:pic>
    </p:spTree>
    <p:extLst>
      <p:ext uri="{BB962C8B-B14F-4D97-AF65-F5344CB8AC3E}">
        <p14:creationId xmlns:p14="http://schemas.microsoft.com/office/powerpoint/2010/main" val="30733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" y="603504"/>
            <a:ext cx="5108448" cy="6254496"/>
          </a:xfrm>
        </p:spPr>
        <p:txBody>
          <a:bodyPr>
            <a:normAutofit fontScale="90000"/>
          </a:bodyPr>
          <a:lstStyle/>
          <a:p>
            <a:r>
              <a:rPr lang="ru-RU" sz="1800" dirty="0" err="1"/>
              <a:t>Інтерес</a:t>
            </a:r>
            <a:r>
              <a:rPr lang="ru-RU" sz="1800" dirty="0"/>
              <a:t> до цього виду </a:t>
            </a:r>
            <a:r>
              <a:rPr lang="ru-RU" sz="1800" dirty="0" err="1"/>
              <a:t>творчості</a:t>
            </a:r>
            <a:r>
              <a:rPr lang="ru-RU" sz="1800" dirty="0"/>
              <a:t> </a:t>
            </a:r>
            <a:r>
              <a:rPr lang="ru-RU" sz="1800" dirty="0" err="1"/>
              <a:t>виник</a:t>
            </a:r>
            <a:r>
              <a:rPr lang="ru-RU" sz="1800" dirty="0"/>
              <a:t> в 80-х рр.. </a:t>
            </a:r>
            <a:r>
              <a:rPr lang="en-US" sz="1800" dirty="0"/>
              <a:t>XIX </a:t>
            </a:r>
            <a:r>
              <a:rPr lang="ru-RU" sz="1800" dirty="0"/>
              <a:t>ст., І </a:t>
            </a:r>
            <a:r>
              <a:rPr lang="ru-RU" sz="1800" dirty="0" err="1"/>
              <a:t>вивчення</a:t>
            </a:r>
            <a:r>
              <a:rPr lang="ru-RU" sz="1800" dirty="0"/>
              <a:t> </a:t>
            </a:r>
            <a:r>
              <a:rPr lang="ru-RU" sz="1800" dirty="0" err="1"/>
              <a:t>дитячого</a:t>
            </a:r>
            <a:r>
              <a:rPr lang="ru-RU" sz="1800" dirty="0"/>
              <a:t> малюнка </a:t>
            </a:r>
            <a:r>
              <a:rPr lang="ru-RU" sz="1800" dirty="0" err="1"/>
              <a:t>триває</a:t>
            </a:r>
            <a:r>
              <a:rPr lang="ru-RU" sz="1800" dirty="0"/>
              <a:t> по </a:t>
            </a:r>
            <a:r>
              <a:rPr lang="ru-RU" sz="1800" dirty="0" err="1"/>
              <a:t>теперішній</a:t>
            </a:r>
            <a:r>
              <a:rPr lang="ru-RU" sz="1800" dirty="0"/>
              <a:t> час. </a:t>
            </a:r>
            <a:r>
              <a:rPr lang="ru-RU" sz="1800" dirty="0" err="1"/>
              <a:t>Дослідники</a:t>
            </a:r>
            <a:r>
              <a:rPr lang="ru-RU" sz="1800" dirty="0"/>
              <a:t> </a:t>
            </a:r>
            <a:r>
              <a:rPr lang="ru-RU" sz="1800" dirty="0" err="1"/>
              <a:t>аналізували</a:t>
            </a:r>
            <a:r>
              <a:rPr lang="ru-RU" sz="1800" dirty="0"/>
              <a:t> </a:t>
            </a:r>
            <a:r>
              <a:rPr lang="ru-RU" sz="1800" dirty="0" err="1"/>
              <a:t>велику</a:t>
            </a:r>
            <a:r>
              <a:rPr lang="ru-RU" sz="1800" dirty="0"/>
              <a:t> кількість </a:t>
            </a:r>
            <a:r>
              <a:rPr lang="ru-RU" sz="1800" dirty="0" err="1"/>
              <a:t>малюнків</a:t>
            </a:r>
            <a:r>
              <a:rPr lang="ru-RU" sz="1800" dirty="0"/>
              <a:t> і </a:t>
            </a:r>
            <a:r>
              <a:rPr lang="ru-RU" sz="1800" dirty="0" err="1"/>
              <a:t>визначали</a:t>
            </a:r>
            <a:r>
              <a:rPr lang="ru-RU" sz="1800" dirty="0"/>
              <a:t> </a:t>
            </a:r>
            <a:r>
              <a:rPr lang="ru-RU" sz="1800" dirty="0" err="1"/>
              <a:t>стадії</a:t>
            </a:r>
            <a:r>
              <a:rPr lang="ru-RU" sz="1800" dirty="0"/>
              <a:t> розвитку </a:t>
            </a:r>
            <a:r>
              <a:rPr lang="ru-RU" sz="1800" dirty="0" err="1"/>
              <a:t>малювання</a:t>
            </a:r>
            <a:r>
              <a:rPr lang="ru-RU" sz="1800" dirty="0"/>
              <a:t> у </a:t>
            </a:r>
            <a:r>
              <a:rPr lang="ru-RU" sz="1800" dirty="0" err="1"/>
              <a:t>дитини</a:t>
            </a:r>
            <a:r>
              <a:rPr lang="ru-RU" sz="1800" dirty="0"/>
              <a:t>, причини, які </a:t>
            </a:r>
            <a:r>
              <a:rPr lang="ru-RU" sz="1800" dirty="0" err="1"/>
              <a:t>спонукають</a:t>
            </a:r>
            <a:r>
              <a:rPr lang="ru-RU" sz="1800" dirty="0"/>
              <a:t> </a:t>
            </a:r>
            <a:r>
              <a:rPr lang="ru-RU" sz="1800" dirty="0" err="1"/>
              <a:t>дітей</a:t>
            </a:r>
            <a:r>
              <a:rPr lang="ru-RU" sz="1800" dirty="0"/>
              <a:t> </a:t>
            </a:r>
            <a:r>
              <a:rPr lang="ru-RU" sz="1800" dirty="0" err="1"/>
              <a:t>малювати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А.В. </a:t>
            </a:r>
            <a:r>
              <a:rPr lang="ru-RU" sz="1800" dirty="0" err="1"/>
              <a:t>Бакушинский</a:t>
            </a:r>
            <a:r>
              <a:rPr lang="ru-RU" sz="1800" dirty="0"/>
              <a:t> </a:t>
            </a:r>
            <a:r>
              <a:rPr lang="ru-RU" sz="1800" dirty="0" err="1"/>
              <a:t>розглядав</a:t>
            </a:r>
            <a:r>
              <a:rPr lang="ru-RU" sz="1800" dirty="0"/>
              <a:t> дитячий </a:t>
            </a:r>
            <a:r>
              <a:rPr lang="ru-RU" sz="1800" dirty="0" err="1"/>
              <a:t>малюнок</a:t>
            </a:r>
            <a:r>
              <a:rPr lang="ru-RU" sz="1800" dirty="0"/>
              <a:t> з </a:t>
            </a:r>
            <a:r>
              <a:rPr lang="ru-RU" sz="1800" dirty="0" err="1"/>
              <a:t>позиції</a:t>
            </a:r>
            <a:r>
              <a:rPr lang="ru-RU" sz="1800" dirty="0"/>
              <a:t> </a:t>
            </a:r>
            <a:r>
              <a:rPr lang="ru-RU" sz="1800" dirty="0" err="1"/>
              <a:t>мистецтвознавця</a:t>
            </a:r>
            <a:r>
              <a:rPr lang="ru-RU" sz="1800" dirty="0"/>
              <a:t>, </a:t>
            </a:r>
            <a:r>
              <a:rPr lang="ru-RU" sz="1800" dirty="0" err="1"/>
              <a:t>історика</a:t>
            </a:r>
            <a:r>
              <a:rPr lang="ru-RU" sz="1800" dirty="0"/>
              <a:t>, педагога. Він </a:t>
            </a:r>
            <a:r>
              <a:rPr lang="ru-RU" sz="1800" dirty="0" err="1"/>
              <a:t>стверджував</a:t>
            </a:r>
            <a:r>
              <a:rPr lang="ru-RU" sz="1800" dirty="0"/>
              <a:t>, що </a:t>
            </a:r>
            <a:r>
              <a:rPr lang="ru-RU" sz="1800" dirty="0" err="1"/>
              <a:t>джерелом</a:t>
            </a:r>
            <a:r>
              <a:rPr lang="ru-RU" sz="1800" dirty="0"/>
              <a:t> </a:t>
            </a:r>
            <a:r>
              <a:rPr lang="ru-RU" sz="1800" dirty="0" err="1"/>
              <a:t>дитячої</a:t>
            </a:r>
            <a:r>
              <a:rPr lang="ru-RU" sz="1800" dirty="0"/>
              <a:t> </a:t>
            </a:r>
            <a:r>
              <a:rPr lang="ru-RU" sz="1800" dirty="0" err="1"/>
              <a:t>творчості</a:t>
            </a:r>
            <a:r>
              <a:rPr lang="ru-RU" sz="1800" dirty="0"/>
              <a:t> є </a:t>
            </a:r>
            <a:r>
              <a:rPr lang="ru-RU" sz="1800" dirty="0" err="1"/>
              <a:t>біологічні</a:t>
            </a:r>
            <a:r>
              <a:rPr lang="ru-RU" sz="1800" dirty="0"/>
              <a:t> </a:t>
            </a:r>
            <a:r>
              <a:rPr lang="ru-RU" sz="1800" dirty="0" err="1"/>
              <a:t>чинники</a:t>
            </a:r>
            <a:r>
              <a:rPr lang="ru-RU" sz="1800" dirty="0"/>
              <a:t> та </a:t>
            </a:r>
            <a:r>
              <a:rPr lang="ru-RU" sz="1800" dirty="0" err="1"/>
              <a:t>розвивається</a:t>
            </a:r>
            <a:r>
              <a:rPr lang="ru-RU" sz="1800" dirty="0"/>
              <a:t> </a:t>
            </a:r>
            <a:r>
              <a:rPr lang="ru-RU" sz="1800" dirty="0" err="1"/>
              <a:t>воно</a:t>
            </a:r>
            <a:r>
              <a:rPr lang="ru-RU" sz="1800" dirty="0"/>
              <a:t> не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впливом</a:t>
            </a:r>
            <a:r>
              <a:rPr lang="ru-RU" sz="1800" dirty="0"/>
              <a:t> </a:t>
            </a:r>
            <a:r>
              <a:rPr lang="ru-RU" sz="1800" dirty="0" err="1"/>
              <a:t>пізнання</a:t>
            </a:r>
            <a:r>
              <a:rPr lang="ru-RU" sz="1800" dirty="0"/>
              <a:t> </a:t>
            </a:r>
            <a:r>
              <a:rPr lang="ru-RU" sz="1800" dirty="0" err="1"/>
              <a:t>навколишнього</a:t>
            </a:r>
            <a:r>
              <a:rPr lang="ru-RU" sz="1800" dirty="0"/>
              <a:t>, а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впливом</a:t>
            </a:r>
            <a:r>
              <a:rPr lang="ru-RU" sz="1800" dirty="0"/>
              <a:t> </a:t>
            </a:r>
            <a:r>
              <a:rPr lang="ru-RU" sz="1800" dirty="0" err="1"/>
              <a:t>накопиченого</a:t>
            </a:r>
            <a:r>
              <a:rPr lang="ru-RU" sz="1800" dirty="0"/>
              <a:t> родового </a:t>
            </a:r>
            <a:r>
              <a:rPr lang="ru-RU" sz="1800" dirty="0" err="1"/>
              <a:t>досвіду</a:t>
            </a:r>
            <a:r>
              <a:rPr lang="ru-RU" sz="1800" dirty="0"/>
              <a:t>, </a:t>
            </a:r>
            <a:r>
              <a:rPr lang="ru-RU" sz="1800" dirty="0" err="1"/>
              <a:t>інстинкту</a:t>
            </a:r>
            <a:r>
              <a:rPr lang="ru-RU" sz="1800" dirty="0"/>
              <a:t>. Він </a:t>
            </a:r>
            <a:r>
              <a:rPr lang="ru-RU" sz="1800" dirty="0" err="1"/>
              <a:t>вважав</a:t>
            </a:r>
            <a:r>
              <a:rPr lang="ru-RU" sz="1800" dirty="0"/>
              <a:t>, що </a:t>
            </a:r>
            <a:r>
              <a:rPr lang="ru-RU" sz="1800" dirty="0" err="1"/>
              <a:t>дитяча</a:t>
            </a:r>
            <a:r>
              <a:rPr lang="ru-RU" sz="1800" dirty="0"/>
              <a:t> </a:t>
            </a:r>
            <a:r>
              <a:rPr lang="ru-RU" sz="1800" dirty="0" err="1"/>
              <a:t>творчість</a:t>
            </a:r>
            <a:r>
              <a:rPr lang="ru-RU" sz="1800" dirty="0"/>
              <a:t> як </a:t>
            </a:r>
            <a:r>
              <a:rPr lang="ru-RU" sz="1800" dirty="0" err="1"/>
              <a:t>родовий</a:t>
            </a:r>
            <a:r>
              <a:rPr lang="ru-RU" sz="1800" dirty="0"/>
              <a:t> </a:t>
            </a:r>
            <a:r>
              <a:rPr lang="ru-RU" sz="1800" dirty="0" err="1"/>
              <a:t>досвід</a:t>
            </a:r>
            <a:r>
              <a:rPr lang="ru-RU" sz="1800" dirty="0"/>
              <a:t> </a:t>
            </a:r>
            <a:r>
              <a:rPr lang="ru-RU" sz="1800" dirty="0" err="1"/>
              <a:t>зовсім</a:t>
            </a:r>
            <a:r>
              <a:rPr lang="ru-RU" sz="1800" dirty="0"/>
              <a:t> і </a:t>
            </a:r>
            <a:r>
              <a:rPr lang="ru-RU" sz="1800" dirty="0" err="1"/>
              <a:t>являє</a:t>
            </a:r>
            <a:r>
              <a:rPr lang="ru-RU" sz="1800" dirty="0"/>
              <a:t> собою </a:t>
            </a:r>
            <a:r>
              <a:rPr lang="ru-RU" sz="1800" dirty="0" err="1"/>
              <a:t>мистецтво</a:t>
            </a:r>
            <a:r>
              <a:rPr lang="ru-RU" sz="1800" dirty="0"/>
              <a:t>, тому </a:t>
            </a:r>
            <a:r>
              <a:rPr lang="ru-RU" sz="1800" dirty="0" err="1"/>
              <a:t>дитина</a:t>
            </a:r>
            <a:r>
              <a:rPr lang="ru-RU" sz="1800" dirty="0"/>
              <a:t> у </a:t>
            </a:r>
            <a:r>
              <a:rPr lang="ru-RU" sz="1800" dirty="0" err="1"/>
              <a:t>дорослого</a:t>
            </a:r>
            <a:r>
              <a:rPr lang="ru-RU" sz="1800" dirty="0"/>
              <a:t> </a:t>
            </a:r>
            <a:r>
              <a:rPr lang="ru-RU" sz="1800" dirty="0" err="1"/>
              <a:t>навчитися</a:t>
            </a:r>
            <a:r>
              <a:rPr lang="ru-RU" sz="1800" dirty="0"/>
              <a:t> </a:t>
            </a:r>
            <a:r>
              <a:rPr lang="ru-RU" sz="1800" dirty="0" err="1"/>
              <a:t>нічому</a:t>
            </a:r>
            <a:r>
              <a:rPr lang="ru-RU" sz="1800" dirty="0"/>
              <a:t> не </a:t>
            </a:r>
            <a:r>
              <a:rPr lang="ru-RU" sz="1800" dirty="0" err="1"/>
              <a:t>може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sz="1800" dirty="0"/>
              <a:t>А.В. </a:t>
            </a:r>
            <a:r>
              <a:rPr lang="ru-RU" sz="1800" dirty="0" err="1"/>
              <a:t>Бакушинский</a:t>
            </a:r>
            <a:r>
              <a:rPr lang="ru-RU" sz="1800" dirty="0"/>
              <a:t> </a:t>
            </a:r>
            <a:r>
              <a:rPr lang="ru-RU" sz="1800" dirty="0" err="1"/>
              <a:t>розглядав</a:t>
            </a:r>
            <a:r>
              <a:rPr lang="ru-RU" sz="1800" dirty="0"/>
              <a:t> дитячий </a:t>
            </a:r>
            <a:r>
              <a:rPr lang="ru-RU" sz="1800" dirty="0" err="1"/>
              <a:t>малюнок</a:t>
            </a:r>
            <a:r>
              <a:rPr lang="ru-RU" sz="1800" dirty="0"/>
              <a:t> з точки </a:t>
            </a:r>
            <a:r>
              <a:rPr lang="ru-RU" sz="1800" dirty="0" err="1"/>
              <a:t>зору</a:t>
            </a:r>
            <a:r>
              <a:rPr lang="ru-RU" sz="1800" dirty="0"/>
              <a:t> його </a:t>
            </a:r>
            <a:r>
              <a:rPr lang="ru-RU" sz="1800" dirty="0" err="1"/>
              <a:t>художніх</a:t>
            </a:r>
            <a:r>
              <a:rPr lang="ru-RU" sz="1800" dirty="0"/>
              <a:t> </a:t>
            </a:r>
            <a:r>
              <a:rPr lang="ru-RU" sz="1800" dirty="0" err="1"/>
              <a:t>особливостей</a:t>
            </a:r>
            <a:r>
              <a:rPr lang="ru-RU" sz="1800" dirty="0"/>
              <a:t>, </a:t>
            </a:r>
            <a:r>
              <a:rPr lang="ru-RU" sz="1800" dirty="0" err="1"/>
              <a:t>зазначав</a:t>
            </a:r>
            <a:r>
              <a:rPr lang="ru-RU" sz="1800" dirty="0"/>
              <a:t> </a:t>
            </a:r>
            <a:r>
              <a:rPr lang="ru-RU" sz="1800" dirty="0" err="1"/>
              <a:t>руховий</a:t>
            </a:r>
            <a:r>
              <a:rPr lang="ru-RU" sz="1800" dirty="0"/>
              <a:t> ритм як </a:t>
            </a:r>
            <a:r>
              <a:rPr lang="ru-RU" sz="1800" dirty="0" err="1"/>
              <a:t>організуючий</a:t>
            </a:r>
            <a:r>
              <a:rPr lang="ru-RU" sz="1800" dirty="0"/>
              <a:t> початок в </a:t>
            </a:r>
            <a:r>
              <a:rPr lang="ru-RU" sz="1800" dirty="0" err="1"/>
              <a:t>малюнку</a:t>
            </a:r>
            <a:r>
              <a:rPr lang="ru-RU" sz="1800" dirty="0"/>
              <a:t>, яке </a:t>
            </a:r>
            <a:r>
              <a:rPr lang="ru-RU" sz="1800" dirty="0" err="1"/>
              <a:t>допомагає</a:t>
            </a:r>
            <a:r>
              <a:rPr lang="ru-RU" sz="1800" dirty="0"/>
              <a:t> </a:t>
            </a:r>
            <a:r>
              <a:rPr lang="ru-RU" sz="1800" dirty="0" err="1"/>
              <a:t>дитині</a:t>
            </a:r>
            <a:r>
              <a:rPr lang="ru-RU" sz="1800" dirty="0"/>
              <a:t> </a:t>
            </a:r>
            <a:r>
              <a:rPr lang="ru-RU" sz="1800" dirty="0" err="1"/>
              <a:t>поступово</a:t>
            </a:r>
            <a:r>
              <a:rPr lang="ru-RU" sz="1800" dirty="0"/>
              <a:t> </a:t>
            </a:r>
            <a:r>
              <a:rPr lang="ru-RU" sz="1800" dirty="0" err="1"/>
              <a:t>освоювати</a:t>
            </a:r>
            <a:r>
              <a:rPr lang="ru-RU" sz="1800" dirty="0"/>
              <a:t> </a:t>
            </a:r>
            <a:r>
              <a:rPr lang="ru-RU" sz="1800" dirty="0" err="1"/>
              <a:t>простір</a:t>
            </a:r>
            <a:r>
              <a:rPr lang="ru-RU" sz="1800" dirty="0"/>
              <a:t> </a:t>
            </a:r>
            <a:r>
              <a:rPr lang="ru-RU" sz="1800" dirty="0" err="1"/>
              <a:t>аркуша</a:t>
            </a:r>
            <a:r>
              <a:rPr lang="ru-RU" sz="1800" dirty="0"/>
              <a:t> </a:t>
            </a:r>
            <a:r>
              <a:rPr lang="ru-RU" sz="1800" dirty="0" err="1"/>
              <a:t>ритмічними</a:t>
            </a:r>
            <a:r>
              <a:rPr lang="ru-RU" sz="1800" dirty="0"/>
              <a:t> мазками - штрихами. Він </a:t>
            </a:r>
            <a:r>
              <a:rPr lang="ru-RU" sz="1800" dirty="0" err="1"/>
              <a:t>виділяє</a:t>
            </a:r>
            <a:r>
              <a:rPr lang="ru-RU" sz="1800" dirty="0"/>
              <a:t> також </a:t>
            </a:r>
            <a:r>
              <a:rPr lang="ru-RU" sz="1800" dirty="0" err="1"/>
              <a:t>колір</a:t>
            </a:r>
            <a:r>
              <a:rPr lang="ru-RU" sz="1800" dirty="0"/>
              <a:t> у </a:t>
            </a:r>
            <a:r>
              <a:rPr lang="ru-RU" sz="1800" dirty="0" err="1"/>
              <a:t>малюнку</a:t>
            </a:r>
            <a:r>
              <a:rPr lang="ru-RU" sz="1800" dirty="0"/>
              <a:t> як одне з найбільш яскравих </a:t>
            </a:r>
            <a:r>
              <a:rPr lang="ru-RU" sz="1800" dirty="0" err="1"/>
              <a:t>художньо-виражальних</a:t>
            </a:r>
            <a:r>
              <a:rPr lang="ru-RU" sz="1800" dirty="0"/>
              <a:t> </a:t>
            </a:r>
            <a:r>
              <a:rPr lang="ru-RU" sz="1800" dirty="0" err="1"/>
              <a:t>засобів</a:t>
            </a:r>
            <a:r>
              <a:rPr lang="ru-RU" sz="1800" dirty="0"/>
              <a:t>, </a:t>
            </a:r>
            <a:r>
              <a:rPr lang="ru-RU" sz="1800" dirty="0" err="1"/>
              <a:t>звертає</a:t>
            </a:r>
            <a:r>
              <a:rPr lang="ru-RU" sz="1800" dirty="0"/>
              <a:t> увагу на його </a:t>
            </a:r>
            <a:r>
              <a:rPr lang="ru-RU" sz="1800" dirty="0" err="1"/>
              <a:t>орнаментальне</a:t>
            </a:r>
            <a:r>
              <a:rPr lang="ru-RU" sz="1800" dirty="0"/>
              <a:t> значення при </a:t>
            </a:r>
            <a:r>
              <a:rPr lang="ru-RU" sz="1800" dirty="0" err="1"/>
              <a:t>створенні</a:t>
            </a:r>
            <a:r>
              <a:rPr lang="ru-RU" sz="1800" dirty="0"/>
              <a:t> </a:t>
            </a:r>
            <a:r>
              <a:rPr lang="ru-RU" sz="1800" dirty="0" err="1"/>
              <a:t>композиції</a:t>
            </a:r>
            <a:r>
              <a:rPr lang="ru-RU" sz="1800" dirty="0"/>
              <a:t> </a:t>
            </a:r>
            <a:r>
              <a:rPr lang="ru-RU" sz="1800" dirty="0" err="1"/>
              <a:t>візерунка</a:t>
            </a:r>
            <a:r>
              <a:rPr lang="ru-RU" sz="1800" dirty="0"/>
              <a:t>. За основу він бере </a:t>
            </a:r>
            <a:r>
              <a:rPr lang="ru-RU" sz="1800" dirty="0" err="1"/>
              <a:t>руховий</a:t>
            </a:r>
            <a:r>
              <a:rPr lang="ru-RU" sz="1800" dirty="0"/>
              <a:t> і </a:t>
            </a:r>
            <a:r>
              <a:rPr lang="ru-RU" sz="1800" dirty="0" err="1"/>
              <a:t>зоровий</a:t>
            </a:r>
            <a:r>
              <a:rPr lang="ru-RU" sz="1800" dirty="0"/>
              <a:t> </a:t>
            </a:r>
            <a:r>
              <a:rPr lang="ru-RU" sz="1800" dirty="0" err="1"/>
              <a:t>досвід</a:t>
            </a:r>
            <a:r>
              <a:rPr lang="ru-RU" sz="1800" dirty="0"/>
              <a:t> </a:t>
            </a:r>
            <a:r>
              <a:rPr lang="ru-RU" sz="1800" dirty="0" err="1"/>
              <a:t>дитини</a:t>
            </a:r>
            <a:r>
              <a:rPr lang="ru-RU" sz="1800" dirty="0"/>
              <a:t>, </a:t>
            </a:r>
            <a:r>
              <a:rPr lang="ru-RU" sz="1800" dirty="0" err="1"/>
              <a:t>залежність</a:t>
            </a:r>
            <a:r>
              <a:rPr lang="ru-RU" sz="1800" dirty="0"/>
              <a:t> розвитку </a:t>
            </a:r>
            <a:r>
              <a:rPr lang="ru-RU" sz="1800" dirty="0" err="1"/>
              <a:t>дитячої</a:t>
            </a:r>
            <a:r>
              <a:rPr lang="ru-RU" sz="1800" dirty="0"/>
              <a:t> </a:t>
            </a:r>
            <a:r>
              <a:rPr lang="ru-RU" sz="1800" dirty="0" err="1"/>
              <a:t>творчості</a:t>
            </a:r>
            <a:r>
              <a:rPr lang="ru-RU" sz="1800" dirty="0"/>
              <a:t> від розвитку </a:t>
            </a:r>
            <a:r>
              <a:rPr lang="ru-RU" sz="1800" dirty="0" err="1"/>
              <a:t>рухів</a:t>
            </a:r>
            <a:r>
              <a:rPr lang="ru-RU" sz="1800" dirty="0"/>
              <a:t> і </a:t>
            </a:r>
            <a:r>
              <a:rPr lang="ru-RU" sz="1800" dirty="0" err="1"/>
              <a:t>рухових</a:t>
            </a:r>
            <a:r>
              <a:rPr lang="ru-RU" sz="1800" dirty="0"/>
              <a:t> </a:t>
            </a:r>
            <a:r>
              <a:rPr lang="ru-RU" sz="1800" dirty="0" err="1"/>
              <a:t>відчуттів</a:t>
            </a:r>
            <a:r>
              <a:rPr lang="ru-RU" sz="1800" dirty="0"/>
              <a:t> у </a:t>
            </a:r>
            <a:r>
              <a:rPr lang="ru-RU" sz="1800" dirty="0" err="1"/>
              <a:t>пізнанні</a:t>
            </a:r>
            <a:r>
              <a:rPr lang="ru-RU" sz="1800" dirty="0"/>
              <a:t> і </a:t>
            </a:r>
            <a:r>
              <a:rPr lang="ru-RU" sz="1800" dirty="0" err="1"/>
              <a:t>відображенні</a:t>
            </a:r>
            <a:r>
              <a:rPr lang="ru-RU" sz="1800" dirty="0"/>
              <a:t> світу.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50" y="1024128"/>
            <a:ext cx="4660546" cy="5197744"/>
          </a:xfrm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6222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578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30-х рр.. </a:t>
            </a:r>
            <a:r>
              <a:rPr lang="en-US" dirty="0"/>
              <a:t>XX </a:t>
            </a:r>
            <a:r>
              <a:rPr lang="ru-RU" dirty="0"/>
              <a:t>століття, </a:t>
            </a:r>
            <a:r>
              <a:rPr lang="ru-RU" dirty="0" err="1" smtClean="0"/>
              <a:t>дитячу</a:t>
            </a:r>
            <a:r>
              <a:rPr lang="ru-RU" dirty="0" smtClean="0"/>
              <a:t> </a:t>
            </a:r>
            <a:r>
              <a:rPr lang="ru-RU" dirty="0" err="1"/>
              <a:t>творчість</a:t>
            </a:r>
            <a:r>
              <a:rPr lang="ru-RU" dirty="0"/>
              <a:t> стали </a:t>
            </a:r>
            <a:r>
              <a:rPr lang="ru-RU" dirty="0" err="1"/>
              <a:t>розглядати</a:t>
            </a:r>
            <a:r>
              <a:rPr lang="ru-RU" dirty="0"/>
              <a:t> як </a:t>
            </a:r>
            <a:r>
              <a:rPr lang="ru-RU" dirty="0" err="1"/>
              <a:t>справжню</a:t>
            </a:r>
            <a:r>
              <a:rPr lang="ru-RU" dirty="0"/>
              <a:t> форму </a:t>
            </a:r>
            <a:r>
              <a:rPr lang="ru-RU" dirty="0" err="1"/>
              <a:t>мистецтв</a:t>
            </a:r>
            <a:r>
              <a:rPr lang="ru-RU" dirty="0"/>
              <a:t>.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американського</a:t>
            </a:r>
            <a:r>
              <a:rPr lang="ru-RU" dirty="0"/>
              <a:t> </a:t>
            </a:r>
            <a:r>
              <a:rPr lang="ru-RU" dirty="0" err="1"/>
              <a:t>філософа</a:t>
            </a:r>
            <a:r>
              <a:rPr lang="ru-RU" dirty="0"/>
              <a:t> і педагога Джона </a:t>
            </a:r>
            <a:r>
              <a:rPr lang="ru-RU" dirty="0" err="1"/>
              <a:t>Дьюї</a:t>
            </a:r>
            <a:r>
              <a:rPr lang="ru-RU" dirty="0"/>
              <a:t> </a:t>
            </a:r>
            <a:r>
              <a:rPr lang="ru-RU" dirty="0" smtClean="0"/>
              <a:t>, та </a:t>
            </a:r>
            <a:r>
              <a:rPr lang="ru-RU" dirty="0"/>
              <a:t>педагога </a:t>
            </a:r>
            <a:r>
              <a:rPr lang="ru-RU" dirty="0" err="1"/>
              <a:t>Віктора</a:t>
            </a:r>
            <a:r>
              <a:rPr lang="ru-RU" dirty="0"/>
              <a:t> </a:t>
            </a:r>
            <a:r>
              <a:rPr lang="ru-RU" dirty="0" err="1"/>
              <a:t>Ловенфельда</a:t>
            </a:r>
            <a:r>
              <a:rPr lang="ru-RU" dirty="0"/>
              <a:t> з</a:t>
            </a:r>
            <a:r>
              <a:rPr lang="ru-RU" dirty="0" smtClean="0"/>
              <a:t>аклали </a:t>
            </a:r>
            <a:r>
              <a:rPr lang="ru-RU" dirty="0"/>
              <a:t>фундамент сучасного </a:t>
            </a:r>
            <a:r>
              <a:rPr lang="ru-RU" dirty="0" err="1"/>
              <a:t>мислення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дитячого</a:t>
            </a:r>
            <a:r>
              <a:rPr lang="ru-RU" dirty="0"/>
              <a:t> </a:t>
            </a:r>
            <a:r>
              <a:rPr lang="ru-RU" dirty="0" err="1"/>
              <a:t>образотворчого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</a:t>
            </a:r>
          </a:p>
          <a:p>
            <a:r>
              <a:rPr lang="ru-RU" dirty="0"/>
              <a:t>Д. </a:t>
            </a:r>
            <a:r>
              <a:rPr lang="ru-RU" dirty="0" err="1"/>
              <a:t>Дьюї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, що </a:t>
            </a:r>
            <a:r>
              <a:rPr lang="ru-RU" dirty="0" err="1"/>
              <a:t>образотворче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звільнити</a:t>
            </a:r>
            <a:r>
              <a:rPr lang="ru-RU" dirty="0"/>
              <a:t> </a:t>
            </a:r>
            <a:r>
              <a:rPr lang="ru-RU" dirty="0" err="1"/>
              <a:t>творчу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і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активними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творчого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Завдяки роботам </a:t>
            </a:r>
            <a:r>
              <a:rPr lang="ru-RU" dirty="0" err="1"/>
              <a:t>Дьюї</a:t>
            </a:r>
            <a:r>
              <a:rPr lang="ru-RU" dirty="0"/>
              <a:t> та інших </a:t>
            </a:r>
            <a:r>
              <a:rPr lang="ru-RU" dirty="0" err="1"/>
              <a:t>педагогів</a:t>
            </a:r>
            <a:r>
              <a:rPr lang="ru-RU" dirty="0"/>
              <a:t> </a:t>
            </a:r>
            <a:r>
              <a:rPr lang="ru-RU" dirty="0" err="1"/>
              <a:t>дитяче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стали </a:t>
            </a:r>
            <a:r>
              <a:rPr lang="ru-RU" dirty="0" err="1"/>
              <a:t>розглядати</a:t>
            </a:r>
            <a:r>
              <a:rPr lang="ru-RU" dirty="0"/>
              <a:t> не просто як </a:t>
            </a:r>
            <a:r>
              <a:rPr lang="ru-RU" dirty="0" err="1"/>
              <a:t>неадекватне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світу </a:t>
            </a:r>
            <a:r>
              <a:rPr lang="ru-RU" dirty="0" err="1"/>
              <a:t>дорослих</a:t>
            </a:r>
            <a:r>
              <a:rPr lang="ru-RU" dirty="0"/>
              <a:t>, а як одну з </a:t>
            </a:r>
            <a:r>
              <a:rPr lang="ru-RU" dirty="0" err="1"/>
              <a:t>повноцінних</a:t>
            </a:r>
            <a:r>
              <a:rPr lang="ru-RU" dirty="0"/>
              <a:t> форм </a:t>
            </a:r>
            <a:r>
              <a:rPr lang="ru-RU" dirty="0" err="1"/>
              <a:t>мистецтва</a:t>
            </a:r>
            <a:r>
              <a:rPr lang="ru-RU" dirty="0"/>
              <a:t>.</a:t>
            </a:r>
          </a:p>
          <a:p>
            <a:r>
              <a:rPr lang="ru-RU" dirty="0" err="1"/>
              <a:t>Ловенфельд</a:t>
            </a:r>
            <a:r>
              <a:rPr lang="ru-RU" dirty="0"/>
              <a:t>, у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звернув</a:t>
            </a:r>
            <a:r>
              <a:rPr lang="ru-RU" dirty="0"/>
              <a:t> увагу на </a:t>
            </a:r>
            <a:r>
              <a:rPr lang="ru-RU" dirty="0" err="1"/>
              <a:t>психологічні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. Він </a:t>
            </a:r>
            <a:r>
              <a:rPr lang="ru-RU" dirty="0" err="1"/>
              <a:t>розглядав</a:t>
            </a:r>
            <a:r>
              <a:rPr lang="ru-RU" dirty="0"/>
              <a:t> його як </a:t>
            </a:r>
            <a:r>
              <a:rPr lang="ru-RU" dirty="0" err="1"/>
              <a:t>певний</a:t>
            </a:r>
            <a:r>
              <a:rPr lang="ru-RU" dirty="0"/>
              <a:t> процес, засіб до досягнення мети, яке, на його думку, </a:t>
            </a:r>
            <a:r>
              <a:rPr lang="ru-RU" dirty="0" err="1"/>
              <a:t>полягало</a:t>
            </a:r>
            <a:r>
              <a:rPr lang="ru-RU" dirty="0"/>
              <a:t> в розвитку </a:t>
            </a:r>
            <a:r>
              <a:rPr lang="ru-RU" dirty="0" err="1"/>
              <a:t>індивіда</a:t>
            </a:r>
            <a:r>
              <a:rPr lang="ru-RU" dirty="0"/>
              <a:t>. Його </a:t>
            </a:r>
            <a:r>
              <a:rPr lang="ru-RU" dirty="0" err="1"/>
              <a:t>ідея</a:t>
            </a:r>
            <a:r>
              <a:rPr lang="ru-RU" dirty="0"/>
              <a:t> про те, що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дитячого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типовий</a:t>
            </a:r>
            <a:r>
              <a:rPr lang="ru-RU" dirty="0"/>
              <a:t> і </a:t>
            </a:r>
            <a:r>
              <a:rPr lang="ru-RU" dirty="0" err="1"/>
              <a:t>передбачуваний</a:t>
            </a:r>
            <a:r>
              <a:rPr lang="ru-RU" dirty="0"/>
              <a:t> характер, </a:t>
            </a:r>
            <a:r>
              <a:rPr lang="ru-RU" dirty="0" err="1"/>
              <a:t>зіграло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звільненні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від </a:t>
            </a:r>
            <a:r>
              <a:rPr lang="ru-RU" dirty="0" err="1"/>
              <a:t>невиправданих</a:t>
            </a:r>
            <a:r>
              <a:rPr lang="ru-RU" dirty="0"/>
              <a:t> </a:t>
            </a:r>
            <a:r>
              <a:rPr lang="ru-RU" dirty="0" err="1"/>
              <a:t>очікувань</a:t>
            </a:r>
            <a:r>
              <a:rPr lang="ru-RU" dirty="0"/>
              <a:t> </a:t>
            </a:r>
            <a:r>
              <a:rPr lang="ru-RU" dirty="0" err="1"/>
              <a:t>дорослих</a:t>
            </a:r>
            <a:r>
              <a:rPr lang="ru-RU" dirty="0"/>
              <a:t>. </a:t>
            </a:r>
          </a:p>
          <a:p>
            <a:r>
              <a:rPr lang="ru-RU" dirty="0" err="1"/>
              <a:t>Підкреслюючи</a:t>
            </a:r>
            <a:r>
              <a:rPr lang="ru-RU" dirty="0"/>
              <a:t> значення </a:t>
            </a:r>
            <a:r>
              <a:rPr lang="ru-RU" dirty="0" err="1"/>
              <a:t>творчого</a:t>
            </a:r>
            <a:r>
              <a:rPr lang="ru-RU" dirty="0"/>
              <a:t> аспекту занять </a:t>
            </a:r>
            <a:r>
              <a:rPr lang="ru-RU" dirty="0" err="1"/>
              <a:t>образотворчим</a:t>
            </a:r>
            <a:r>
              <a:rPr lang="ru-RU" dirty="0"/>
              <a:t> мистецтвом для здорового </a:t>
            </a:r>
            <a:r>
              <a:rPr lang="ru-RU" dirty="0" err="1"/>
              <a:t>психологічного</a:t>
            </a:r>
            <a:r>
              <a:rPr lang="ru-RU" dirty="0"/>
              <a:t> розвитку, </a:t>
            </a:r>
            <a:r>
              <a:rPr lang="ru-RU" dirty="0" err="1"/>
              <a:t>Ловенфельд</a:t>
            </a:r>
            <a:r>
              <a:rPr lang="ru-RU" dirty="0"/>
              <a:t> закликав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, який він назвав «</a:t>
            </a:r>
            <a:r>
              <a:rPr lang="ru-RU" dirty="0" err="1"/>
              <a:t>терапевтичним</a:t>
            </a:r>
            <a:r>
              <a:rPr lang="ru-RU" dirty="0"/>
              <a:t> </a:t>
            </a:r>
            <a:r>
              <a:rPr lang="ru-RU" dirty="0" err="1"/>
              <a:t>викладанням</a:t>
            </a:r>
            <a:r>
              <a:rPr lang="ru-RU" dirty="0"/>
              <a:t> </a:t>
            </a:r>
            <a:r>
              <a:rPr lang="ru-RU" dirty="0" err="1"/>
              <a:t>образотворчого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».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Дьюї</a:t>
            </a:r>
            <a:r>
              <a:rPr lang="ru-RU" dirty="0"/>
              <a:t> та </a:t>
            </a:r>
            <a:r>
              <a:rPr lang="ru-RU" dirty="0" err="1"/>
              <a:t>Ловенфельда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використовувалися</a:t>
            </a:r>
            <a:r>
              <a:rPr lang="ru-RU" dirty="0"/>
              <a:t> для підтримки </a:t>
            </a:r>
            <a:r>
              <a:rPr lang="ru-RU" dirty="0" err="1"/>
              <a:t>зусиль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викладання</a:t>
            </a:r>
            <a:r>
              <a:rPr lang="ru-RU" dirty="0"/>
              <a:t> </a:t>
            </a:r>
            <a:r>
              <a:rPr lang="ru-RU" dirty="0" err="1"/>
              <a:t>образотворчого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в більш </a:t>
            </a:r>
            <a:r>
              <a:rPr lang="ru-RU" dirty="0" err="1"/>
              <a:t>значиму</a:t>
            </a:r>
            <a:r>
              <a:rPr lang="ru-RU" dirty="0"/>
              <a:t> </a:t>
            </a:r>
            <a:r>
              <a:rPr lang="ru-RU" dirty="0" err="1"/>
              <a:t>творчу</a:t>
            </a:r>
            <a:r>
              <a:rPr lang="ru-RU" dirty="0"/>
              <a:t> сферу </a:t>
            </a:r>
            <a:r>
              <a:rPr lang="ru-RU" dirty="0" err="1"/>
              <a:t>досліджень</a:t>
            </a:r>
            <a:r>
              <a:rPr lang="ru-RU" dirty="0"/>
              <a:t>.</a:t>
            </a:r>
          </a:p>
          <a:p>
            <a:r>
              <a:rPr lang="ru-RU" dirty="0"/>
              <a:t>Проблема </a:t>
            </a:r>
            <a:r>
              <a:rPr lang="ru-RU" dirty="0" err="1"/>
              <a:t>дитячого</a:t>
            </a:r>
            <a:r>
              <a:rPr lang="ru-RU" dirty="0"/>
              <a:t> малюнка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цікавити</a:t>
            </a:r>
            <a:r>
              <a:rPr lang="ru-RU" dirty="0"/>
              <a:t> </a:t>
            </a:r>
            <a:r>
              <a:rPr lang="ru-RU" dirty="0" err="1"/>
              <a:t>психологів</a:t>
            </a:r>
            <a:r>
              <a:rPr lang="ru-RU" dirty="0"/>
              <a:t> і </a:t>
            </a:r>
            <a:r>
              <a:rPr lang="ru-RU" dirty="0" err="1"/>
              <a:t>педагогів</a:t>
            </a:r>
            <a:r>
              <a:rPr lang="ru-RU" dirty="0"/>
              <a:t> </a:t>
            </a:r>
            <a:r>
              <a:rPr lang="ru-RU" dirty="0" err="1"/>
              <a:t>вітчизняної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. У середині </a:t>
            </a:r>
            <a:r>
              <a:rPr lang="en-US" dirty="0"/>
              <a:t>XX </a:t>
            </a:r>
            <a:r>
              <a:rPr lang="ru-RU" dirty="0"/>
              <a:t>ст. </a:t>
            </a:r>
            <a:r>
              <a:rPr lang="ru-RU" dirty="0" err="1"/>
              <a:t>ця</a:t>
            </a:r>
            <a:r>
              <a:rPr lang="ru-RU" dirty="0"/>
              <a:t> проблема була </a:t>
            </a:r>
            <a:r>
              <a:rPr lang="ru-RU" dirty="0" err="1"/>
              <a:t>розкрита</a:t>
            </a:r>
            <a:r>
              <a:rPr lang="ru-RU" dirty="0"/>
              <a:t> в </a:t>
            </a:r>
            <a:r>
              <a:rPr lang="ru-RU" dirty="0" err="1"/>
              <a:t>дослідженнях</a:t>
            </a:r>
            <a:r>
              <a:rPr lang="ru-RU" dirty="0"/>
              <a:t> В.І. Киреенко, М.М. Волкова, Є.І. </a:t>
            </a:r>
            <a:r>
              <a:rPr lang="ru-RU" dirty="0" err="1"/>
              <a:t>Ігнатьєва</a:t>
            </a:r>
            <a:r>
              <a:rPr lang="ru-RU" dirty="0"/>
              <a:t>, Е.А. </a:t>
            </a:r>
            <a:r>
              <a:rPr lang="ru-RU" dirty="0" err="1"/>
              <a:t>Флериной</a:t>
            </a:r>
            <a:r>
              <a:rPr lang="ru-RU" dirty="0"/>
              <a:t>. У </a:t>
            </a:r>
            <a:r>
              <a:rPr lang="ru-RU" dirty="0" err="1"/>
              <a:t>цих</a:t>
            </a:r>
            <a:r>
              <a:rPr lang="ru-RU" dirty="0"/>
              <a:t> роботах </a:t>
            </a:r>
            <a:r>
              <a:rPr lang="ru-RU" dirty="0" err="1"/>
              <a:t>розкриваються</a:t>
            </a:r>
            <a:r>
              <a:rPr lang="ru-RU" dirty="0"/>
              <a:t> </a:t>
            </a:r>
            <a:r>
              <a:rPr lang="ru-RU" dirty="0" err="1"/>
              <a:t>глобальні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дитячого</a:t>
            </a:r>
            <a:r>
              <a:rPr lang="ru-RU" dirty="0"/>
              <a:t> малюнка.</a:t>
            </a:r>
          </a:p>
          <a:p>
            <a:r>
              <a:rPr lang="ru-RU" dirty="0"/>
              <a:t>Е.А. </a:t>
            </a:r>
            <a:r>
              <a:rPr lang="ru-RU" dirty="0" err="1"/>
              <a:t>Флерина</a:t>
            </a:r>
            <a:r>
              <a:rPr lang="ru-RU" dirty="0"/>
              <a:t> , </a:t>
            </a:r>
            <a:r>
              <a:rPr lang="ru-RU" dirty="0" err="1"/>
              <a:t>розглядаючи</a:t>
            </a:r>
            <a:r>
              <a:rPr lang="ru-RU" dirty="0"/>
              <a:t> проблему </a:t>
            </a:r>
            <a:r>
              <a:rPr lang="ru-RU" dirty="0" err="1"/>
              <a:t>дитячого</a:t>
            </a:r>
            <a:r>
              <a:rPr lang="ru-RU" dirty="0"/>
              <a:t> </a:t>
            </a:r>
            <a:r>
              <a:rPr lang="ru-RU" dirty="0" err="1"/>
              <a:t>образотворчого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, </a:t>
            </a:r>
            <a:r>
              <a:rPr lang="ru-RU" dirty="0" err="1"/>
              <a:t>вивчає</a:t>
            </a:r>
            <a:r>
              <a:rPr lang="ru-RU" dirty="0"/>
              <a:t>, перш за все,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дитячого</a:t>
            </a:r>
            <a:r>
              <a:rPr lang="ru-RU" dirty="0"/>
              <a:t> малюнка (</a:t>
            </a:r>
            <a:r>
              <a:rPr lang="ru-RU" dirty="0" err="1"/>
              <a:t>своєрідність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, кольору, </a:t>
            </a:r>
            <a:r>
              <a:rPr lang="ru-RU" dirty="0" err="1"/>
              <a:t>розташування</a:t>
            </a:r>
            <a:r>
              <a:rPr lang="ru-RU" dirty="0"/>
              <a:t> на </a:t>
            </a:r>
            <a:r>
              <a:rPr lang="ru-RU" dirty="0" err="1"/>
              <a:t>аркуші</a:t>
            </a:r>
            <a:r>
              <a:rPr lang="ru-RU" dirty="0"/>
              <a:t>), </a:t>
            </a:r>
            <a:r>
              <a:rPr lang="ru-RU" dirty="0" err="1"/>
              <a:t>звертає</a:t>
            </a:r>
            <a:r>
              <a:rPr lang="ru-RU" dirty="0"/>
              <a:t> увагу на </a:t>
            </a:r>
            <a:r>
              <a:rPr lang="ru-RU" dirty="0" err="1"/>
              <a:t>специфіку</a:t>
            </a:r>
            <a:r>
              <a:rPr lang="ru-RU" dirty="0"/>
              <a:t>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рис у </a:t>
            </a:r>
            <a:r>
              <a:rPr lang="ru-RU" dirty="0" err="1"/>
              <a:t>малюнку</a:t>
            </a:r>
            <a:r>
              <a:rPr lang="ru-RU" dirty="0"/>
              <a:t>. З </a:t>
            </a:r>
            <a:r>
              <a:rPr lang="ru-RU" dirty="0" err="1"/>
              <a:t>розробкою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вона </a:t>
            </a:r>
            <a:r>
              <a:rPr lang="ru-RU" dirty="0" err="1"/>
              <a:t>запропонувала</a:t>
            </a:r>
            <a:r>
              <a:rPr lang="ru-RU" dirty="0"/>
              <a:t> систему </a:t>
            </a:r>
            <a:r>
              <a:rPr lang="ru-RU" dirty="0" err="1"/>
              <a:t>ігрових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, які були </a:t>
            </a:r>
            <a:r>
              <a:rPr lang="ru-RU" dirty="0" err="1"/>
              <a:t>направлені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руки.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- </a:t>
            </a:r>
            <a:r>
              <a:rPr lang="ru-RU" dirty="0" err="1"/>
              <a:t>накреслення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, форм образного характеру. Система </a:t>
            </a:r>
            <a:r>
              <a:rPr lang="ru-RU" dirty="0" err="1"/>
              <a:t>ігрових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зі </a:t>
            </a:r>
            <a:r>
              <a:rPr lang="ru-RU" dirty="0" err="1"/>
              <a:t>сприйняттям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і </a:t>
            </a:r>
            <a:r>
              <a:rPr lang="ru-RU" dirty="0" err="1"/>
              <a:t>явищ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діти </a:t>
            </a:r>
            <a:r>
              <a:rPr lang="ru-RU" dirty="0" err="1"/>
              <a:t>малюють</a:t>
            </a:r>
            <a:r>
              <a:rPr lang="ru-RU" dirty="0"/>
              <a:t> «</a:t>
            </a:r>
            <a:r>
              <a:rPr lang="ru-RU" dirty="0" err="1"/>
              <a:t>дощ</a:t>
            </a:r>
            <a:r>
              <a:rPr lang="ru-RU" dirty="0"/>
              <a:t>», «</a:t>
            </a:r>
            <a:r>
              <a:rPr lang="ru-RU" dirty="0" err="1"/>
              <a:t>сніг</a:t>
            </a:r>
            <a:r>
              <a:rPr lang="ru-RU" dirty="0"/>
              <a:t>», «</a:t>
            </a:r>
            <a:r>
              <a:rPr lang="ru-RU" dirty="0" err="1"/>
              <a:t>доріжки</a:t>
            </a:r>
            <a:r>
              <a:rPr lang="ru-RU" dirty="0"/>
              <a:t>» і т.д.</a:t>
            </a:r>
          </a:p>
        </p:txBody>
      </p:sp>
    </p:spTree>
    <p:extLst>
      <p:ext uri="{BB962C8B-B14F-4D97-AF65-F5344CB8AC3E}">
        <p14:creationId xmlns:p14="http://schemas.microsoft.com/office/powerpoint/2010/main" val="19170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" y="365125"/>
            <a:ext cx="5803392" cy="630389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Велика </a:t>
            </a:r>
            <a:r>
              <a:rPr lang="ru-RU" sz="1800" dirty="0" err="1" smtClean="0"/>
              <a:t>увага</a:t>
            </a:r>
            <a:r>
              <a:rPr lang="ru-RU" sz="1800" dirty="0" smtClean="0"/>
              <a:t> Є.А. </a:t>
            </a:r>
            <a:r>
              <a:rPr lang="ru-RU" sz="1800" dirty="0" err="1" smtClean="0"/>
              <a:t>Флерина</a:t>
            </a:r>
            <a:r>
              <a:rPr lang="ru-RU" sz="1800" dirty="0" smtClean="0"/>
              <a:t>  </a:t>
            </a:r>
            <a:r>
              <a:rPr lang="ru-RU" sz="1800" dirty="0" err="1" smtClean="0"/>
              <a:t>приділяє</a:t>
            </a:r>
            <a:r>
              <a:rPr lang="ru-RU" sz="1800" dirty="0" smtClean="0"/>
              <a:t> </a:t>
            </a:r>
            <a:r>
              <a:rPr lang="ru-RU" sz="1800" dirty="0" err="1" smtClean="0"/>
              <a:t>цвітіння</a:t>
            </a:r>
            <a:r>
              <a:rPr lang="ru-RU" sz="1800" dirty="0" smtClean="0"/>
              <a:t> у предметному, декоративному </a:t>
            </a:r>
            <a:r>
              <a:rPr lang="ru-RU" sz="1800" dirty="0" err="1" smtClean="0"/>
              <a:t>малюнку</a:t>
            </a:r>
            <a:r>
              <a:rPr lang="ru-RU" sz="1800" dirty="0" smtClean="0"/>
              <a:t>, особливо при </a:t>
            </a:r>
            <a:r>
              <a:rPr lang="ru-RU" sz="1800" dirty="0" err="1" smtClean="0"/>
              <a:t>складанні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композиції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візерунка</a:t>
            </a:r>
            <a:r>
              <a:rPr lang="ru-RU" sz="1800" dirty="0" smtClean="0"/>
              <a:t>. </a:t>
            </a:r>
            <a:r>
              <a:rPr lang="ru-RU" sz="1800" dirty="0" err="1" smtClean="0"/>
              <a:t>Розробляючи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методи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велике</a:t>
            </a:r>
            <a:r>
              <a:rPr lang="ru-RU" sz="1800" dirty="0" smtClean="0"/>
              <a:t> значення вона </a:t>
            </a:r>
            <a:r>
              <a:rPr lang="ru-RU" sz="1800" dirty="0" err="1" smtClean="0"/>
              <a:t>надає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підбору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різної</a:t>
            </a:r>
            <a:r>
              <a:rPr lang="ru-RU" sz="1800" dirty="0" smtClean="0"/>
              <a:t> тематики, розвитку у </a:t>
            </a:r>
            <a:r>
              <a:rPr lang="ru-RU" sz="1800" dirty="0" err="1" smtClean="0"/>
              <a:t>дітей</a:t>
            </a:r>
            <a:r>
              <a:rPr lang="ru-RU" sz="1800" dirty="0" smtClean="0"/>
              <a:t> відчуття контролю, </a:t>
            </a:r>
            <a:r>
              <a:rPr lang="ru-RU" sz="1800" dirty="0" err="1" smtClean="0"/>
              <a:t>оцінки</a:t>
            </a:r>
            <a:r>
              <a:rPr lang="ru-RU" sz="1800" dirty="0" smtClean="0"/>
              <a:t>.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засобів</a:t>
            </a:r>
            <a:r>
              <a:rPr lang="ru-RU" sz="1800" dirty="0" smtClean="0"/>
              <a:t> </a:t>
            </a:r>
            <a:r>
              <a:rPr lang="ru-RU" sz="1800" dirty="0" err="1" smtClean="0"/>
              <a:t>художньої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виразності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створенні</a:t>
            </a:r>
            <a:r>
              <a:rPr lang="ru-RU" sz="1800" dirty="0" smtClean="0"/>
              <a:t> образу в </a:t>
            </a:r>
            <a:r>
              <a:rPr lang="ru-RU" sz="1800" dirty="0" err="1" smtClean="0"/>
              <a:t>малюнку</a:t>
            </a:r>
            <a:r>
              <a:rPr lang="ru-RU" sz="1800" dirty="0" smtClean="0"/>
              <a:t>, </a:t>
            </a:r>
            <a:r>
              <a:rPr lang="ru-RU" sz="1800" dirty="0" err="1" smtClean="0"/>
              <a:t>ліпленні</a:t>
            </a:r>
            <a:r>
              <a:rPr lang="ru-RU" sz="1800" dirty="0" smtClean="0"/>
              <a:t>, Е.А. </a:t>
            </a:r>
            <a:r>
              <a:rPr lang="ru-RU" sz="1800" dirty="0" err="1" smtClean="0"/>
              <a:t>Флерина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розглядає</a:t>
            </a:r>
            <a:r>
              <a:rPr lang="ru-RU" sz="1800" dirty="0" smtClean="0"/>
              <a:t> як основу розвитку </a:t>
            </a:r>
            <a:r>
              <a:rPr lang="ru-RU" sz="1800" dirty="0" err="1" smtClean="0"/>
              <a:t>творчості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err="1" smtClean="0"/>
              <a:t>Розуміючи</a:t>
            </a:r>
            <a:r>
              <a:rPr lang="ru-RU" sz="1800" dirty="0" smtClean="0"/>
              <a:t> </a:t>
            </a:r>
            <a:r>
              <a:rPr lang="ru-RU" sz="1800" dirty="0" err="1" smtClean="0"/>
              <a:t>дитячу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творчість</a:t>
            </a:r>
            <a:r>
              <a:rPr lang="ru-RU" sz="1800" dirty="0" smtClean="0"/>
              <a:t> як </a:t>
            </a:r>
            <a:r>
              <a:rPr lang="ru-RU" sz="1800" dirty="0" err="1" smtClean="0"/>
              <a:t>пізнання</a:t>
            </a:r>
            <a:r>
              <a:rPr lang="ru-RU" sz="1800" dirty="0" smtClean="0"/>
              <a:t> життя, вона </a:t>
            </a:r>
            <a:r>
              <a:rPr lang="ru-RU" sz="1800" dirty="0" err="1" smtClean="0"/>
              <a:t>робить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спробу</a:t>
            </a:r>
            <a:r>
              <a:rPr lang="ru-RU" sz="1800" dirty="0" smtClean="0"/>
              <a:t> </a:t>
            </a:r>
            <a:r>
              <a:rPr lang="ru-RU" sz="1800" dirty="0" err="1" smtClean="0"/>
              <a:t>знайти</a:t>
            </a:r>
            <a:r>
              <a:rPr lang="ru-RU" sz="1800" dirty="0" smtClean="0"/>
              <a:t> причини </a:t>
            </a:r>
            <a:r>
              <a:rPr lang="ru-RU" sz="1800" dirty="0" err="1" smtClean="0"/>
              <a:t>своєрідного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зображення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дітьми</a:t>
            </a:r>
            <a:r>
              <a:rPr lang="ru-RU" sz="1800" dirty="0" smtClean="0"/>
              <a:t> </a:t>
            </a:r>
            <a:r>
              <a:rPr lang="ru-RU" sz="1800" dirty="0" err="1" smtClean="0"/>
              <a:t>явищ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навколишньої</a:t>
            </a:r>
            <a:r>
              <a:rPr lang="ru-RU" sz="1800" dirty="0" smtClean="0"/>
              <a:t> </a:t>
            </a:r>
            <a:r>
              <a:rPr lang="ru-RU" sz="1800" dirty="0" err="1" smtClean="0"/>
              <a:t>дійсності</a:t>
            </a:r>
            <a:r>
              <a:rPr lang="ru-RU" sz="1800" dirty="0" smtClean="0"/>
              <a:t>, і </a:t>
            </a:r>
            <a:r>
              <a:rPr lang="ru-RU" sz="1800" dirty="0" err="1" smtClean="0"/>
              <a:t>окреслено</a:t>
            </a:r>
            <a:r>
              <a:rPr lang="ru-RU" sz="1800" dirty="0" smtClean="0"/>
              <a:t> два шляхи:</a:t>
            </a:r>
            <a:br>
              <a:rPr lang="ru-RU" sz="1800" dirty="0" smtClean="0"/>
            </a:br>
            <a:r>
              <a:rPr lang="ru-RU" sz="1800" dirty="0" smtClean="0"/>
              <a:t>через </a:t>
            </a:r>
            <a:r>
              <a:rPr lang="ru-RU" sz="1800" dirty="0" err="1" smtClean="0"/>
              <a:t>ознайомлення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дітей</a:t>
            </a:r>
            <a:r>
              <a:rPr lang="ru-RU" sz="1800" dirty="0" smtClean="0"/>
              <a:t> з </a:t>
            </a:r>
            <a:r>
              <a:rPr lang="ru-RU" sz="1800" dirty="0" err="1" smtClean="0"/>
              <a:t>матеріалом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через створення ними образу в </a:t>
            </a:r>
            <a:r>
              <a:rPr lang="ru-RU" sz="1800" dirty="0" err="1" smtClean="0"/>
              <a:t>малюнку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err="1" smtClean="0"/>
              <a:t>Дослідник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висновок</a:t>
            </a:r>
            <a:r>
              <a:rPr lang="ru-RU" sz="1800" dirty="0" smtClean="0"/>
              <a:t> про те, що </a:t>
            </a:r>
            <a:r>
              <a:rPr lang="ru-RU" sz="1800" dirty="0" err="1" smtClean="0"/>
              <a:t>інтерес</a:t>
            </a:r>
            <a:r>
              <a:rPr lang="ru-RU" sz="1800" dirty="0" smtClean="0"/>
              <a:t> до </a:t>
            </a:r>
            <a:r>
              <a:rPr lang="ru-RU" sz="1800" dirty="0" err="1" smtClean="0"/>
              <a:t>матеріалу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процесу</a:t>
            </a:r>
            <a:r>
              <a:rPr lang="ru-RU" sz="1800" dirty="0" smtClean="0"/>
              <a:t> </a:t>
            </a:r>
            <a:r>
              <a:rPr lang="ru-RU" sz="1800" dirty="0" err="1" smtClean="0"/>
              <a:t>нанесення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штрихів</a:t>
            </a:r>
            <a:r>
              <a:rPr lang="ru-RU" sz="1800" dirty="0" smtClean="0"/>
              <a:t> у </a:t>
            </a:r>
            <a:r>
              <a:rPr lang="ru-RU" sz="1800" dirty="0" err="1" smtClean="0"/>
              <a:t>малюванні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триває</a:t>
            </a:r>
            <a:r>
              <a:rPr lang="ru-RU" sz="1800" dirty="0" smtClean="0"/>
              <a:t> у </a:t>
            </a:r>
            <a:r>
              <a:rPr lang="ru-RU" sz="1800" dirty="0" err="1" smtClean="0"/>
              <a:t>дітей</a:t>
            </a:r>
            <a:r>
              <a:rPr lang="ru-RU" sz="1800" dirty="0" smtClean="0"/>
              <a:t> до 3 - 4 років, потім </a:t>
            </a:r>
            <a:r>
              <a:rPr lang="ru-RU" sz="1800" dirty="0" err="1" smtClean="0"/>
              <a:t>виникає</a:t>
            </a:r>
            <a:r>
              <a:rPr lang="ru-RU" sz="1800" dirty="0" smtClean="0"/>
              <a:t> </a:t>
            </a:r>
            <a:r>
              <a:rPr lang="ru-RU" sz="1800" dirty="0" err="1" smtClean="0"/>
              <a:t>інтерес</a:t>
            </a:r>
            <a:r>
              <a:rPr lang="ru-RU" sz="1800" dirty="0" smtClean="0"/>
              <a:t> до </a:t>
            </a:r>
            <a:r>
              <a:rPr lang="ru-RU" sz="1800" dirty="0" err="1" smtClean="0"/>
              <a:t>зображення</a:t>
            </a:r>
            <a:r>
              <a:rPr lang="ru-RU" sz="1800" dirty="0" smtClean="0"/>
              <a:t>. На </a:t>
            </a:r>
            <a:r>
              <a:rPr lang="ru-RU" sz="1800" dirty="0" err="1" smtClean="0"/>
              <a:t>основі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цих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положень</a:t>
            </a:r>
            <a:r>
              <a:rPr lang="ru-RU" sz="1800" dirty="0" smtClean="0"/>
              <a:t> Є.А. </a:t>
            </a:r>
            <a:r>
              <a:rPr lang="ru-RU" sz="1800" dirty="0" err="1" smtClean="0"/>
              <a:t>Флерина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пропонує</a:t>
            </a:r>
            <a:r>
              <a:rPr lang="ru-RU" sz="1800" dirty="0" smtClean="0"/>
              <a:t> </a:t>
            </a:r>
            <a:r>
              <a:rPr lang="ru-RU" sz="1800" dirty="0" err="1" smtClean="0"/>
              <a:t>наступну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періодизацію</a:t>
            </a:r>
            <a:r>
              <a:rPr lang="ru-RU" sz="1800" dirty="0" smtClean="0"/>
              <a:t> </a:t>
            </a:r>
            <a:r>
              <a:rPr lang="ru-RU" sz="1800" dirty="0" err="1" smtClean="0"/>
              <a:t>дитячого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малювання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12" y="0"/>
            <a:ext cx="6266688" cy="6858000"/>
          </a:xfrm>
        </p:spPr>
      </p:pic>
    </p:spTree>
    <p:extLst>
      <p:ext uri="{BB962C8B-B14F-4D97-AF65-F5344CB8AC3E}">
        <p14:creationId xmlns:p14="http://schemas.microsoft.com/office/powerpoint/2010/main" val="37861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3297"/>
            <a:ext cx="2852928" cy="56814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• </a:t>
            </a:r>
            <a:r>
              <a:rPr lang="ru-RU" sz="2400" dirty="0" err="1" smtClean="0"/>
              <a:t>доізобразітельний</a:t>
            </a:r>
            <a:r>
              <a:rPr lang="ru-RU" sz="2400" dirty="0" smtClean="0"/>
              <a:t> період;</a:t>
            </a:r>
            <a:br>
              <a:rPr lang="ru-RU" sz="2400" dirty="0" smtClean="0"/>
            </a:br>
            <a:r>
              <a:rPr lang="ru-RU" sz="2400" dirty="0" smtClean="0"/>
              <a:t>• </a:t>
            </a:r>
            <a:r>
              <a:rPr lang="ru-RU" sz="2400" dirty="0" err="1" smtClean="0"/>
              <a:t>процесуальний</a:t>
            </a:r>
            <a:r>
              <a:rPr lang="ru-RU" sz="2400" dirty="0" smtClean="0"/>
              <a:t> (до 4 років) період;</a:t>
            </a:r>
            <a:br>
              <a:rPr lang="ru-RU" sz="2400" dirty="0" smtClean="0"/>
            </a:br>
            <a:r>
              <a:rPr lang="ru-RU" sz="2400" dirty="0" smtClean="0"/>
              <a:t>• період </a:t>
            </a:r>
            <a:r>
              <a:rPr lang="ru-RU" sz="2400" dirty="0" err="1" smtClean="0"/>
              <a:t>реалістичного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зображення</a:t>
            </a:r>
            <a:r>
              <a:rPr lang="ru-RU" sz="2400" dirty="0" smtClean="0"/>
              <a:t> (до 7 років).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853440"/>
            <a:ext cx="3676809" cy="557399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853440"/>
            <a:ext cx="4733545" cy="5596128"/>
          </a:xfrm>
        </p:spPr>
      </p:pic>
    </p:spTree>
    <p:extLst>
      <p:ext uri="{BB962C8B-B14F-4D97-AF65-F5344CB8AC3E}">
        <p14:creationId xmlns:p14="http://schemas.microsoft.com/office/powerpoint/2010/main" val="27483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9729"/>
            <a:ext cx="5254752" cy="6327648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Дослідження</a:t>
            </a:r>
            <a:r>
              <a:rPr lang="ru-RU" sz="1600" dirty="0" smtClean="0"/>
              <a:t> 60 - 70-х рр.. </a:t>
            </a:r>
            <a:r>
              <a:rPr lang="en-US" sz="1600" dirty="0" smtClean="0"/>
              <a:t>XX </a:t>
            </a:r>
            <a:r>
              <a:rPr lang="ru-RU" sz="1600" dirty="0" smtClean="0"/>
              <a:t>століття показали, що </a:t>
            </a:r>
            <a:r>
              <a:rPr lang="ru-RU" sz="1600" dirty="0" err="1" smtClean="0"/>
              <a:t>розуміння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дитячої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творчості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етапів</a:t>
            </a:r>
            <a:r>
              <a:rPr lang="ru-RU" sz="1600" dirty="0" smtClean="0"/>
              <a:t> його розвитку </a:t>
            </a:r>
            <a:r>
              <a:rPr lang="ru-RU" sz="1600" dirty="0" err="1" smtClean="0"/>
              <a:t>дає</a:t>
            </a:r>
            <a:r>
              <a:rPr lang="ru-RU" sz="1600" dirty="0" smtClean="0"/>
              <a:t> </a:t>
            </a:r>
            <a:r>
              <a:rPr lang="ru-RU" sz="1600" dirty="0" err="1" smtClean="0"/>
              <a:t>зовсім</a:t>
            </a:r>
            <a:r>
              <a:rPr lang="ru-RU" sz="1600" dirty="0" smtClean="0"/>
              <a:t> </a:t>
            </a:r>
            <a:r>
              <a:rPr lang="ru-RU" sz="1600" dirty="0" err="1" smtClean="0"/>
              <a:t>іншу</a:t>
            </a:r>
            <a:r>
              <a:rPr lang="ru-RU" sz="1600" dirty="0" smtClean="0"/>
              <a:t> </a:t>
            </a:r>
            <a:r>
              <a:rPr lang="ru-RU" sz="1600" dirty="0" err="1" smtClean="0"/>
              <a:t>вікову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періодизацію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виникнення</a:t>
            </a:r>
            <a:r>
              <a:rPr lang="ru-RU" sz="1600" dirty="0" smtClean="0"/>
              <a:t> образного начала. </a:t>
            </a:r>
            <a:r>
              <a:rPr lang="ru-RU" sz="1600" dirty="0" err="1" smtClean="0"/>
              <a:t>Воно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розглядається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зв'язку</a:t>
            </a:r>
            <a:r>
              <a:rPr lang="ru-RU" sz="1600" dirty="0" smtClean="0"/>
              <a:t> з </a:t>
            </a:r>
            <a:r>
              <a:rPr lang="ru-RU" sz="1600" dirty="0" err="1" smtClean="0"/>
              <a:t>тими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засобами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образної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виразності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оволодівають</a:t>
            </a:r>
            <a:r>
              <a:rPr lang="ru-RU" sz="1600" dirty="0" smtClean="0"/>
              <a:t> діти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в </a:t>
            </a:r>
            <a:r>
              <a:rPr lang="ru-RU" sz="1600" dirty="0" err="1" smtClean="0"/>
              <a:t>ранньому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дошкільному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віці</a:t>
            </a:r>
            <a:r>
              <a:rPr lang="ru-RU" sz="1600" dirty="0" smtClean="0"/>
              <a:t>, </a:t>
            </a:r>
            <a:r>
              <a:rPr lang="ru-RU" sz="1600" dirty="0" err="1" smtClean="0"/>
              <a:t>починаючи</a:t>
            </a:r>
            <a:r>
              <a:rPr lang="ru-RU" sz="1600" dirty="0" smtClean="0"/>
              <a:t> з двох років. За </a:t>
            </a:r>
            <a:r>
              <a:rPr lang="ru-RU" sz="1600" dirty="0" err="1" smtClean="0"/>
              <a:t>допомогою</a:t>
            </a:r>
            <a:r>
              <a:rPr lang="ru-RU" sz="1600" dirty="0" smtClean="0"/>
              <a:t> </a:t>
            </a:r>
            <a:r>
              <a:rPr lang="ru-RU" sz="1600" dirty="0" err="1" smtClean="0"/>
              <a:t>штрихів</a:t>
            </a:r>
            <a:r>
              <a:rPr lang="ru-RU" sz="1600" dirty="0" smtClean="0"/>
              <a:t>, </a:t>
            </a:r>
            <a:r>
              <a:rPr lang="ru-RU" sz="1600" dirty="0" err="1" smtClean="0"/>
              <a:t>колірних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мазків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дитина</a:t>
            </a:r>
            <a:r>
              <a:rPr lang="ru-RU" sz="1600" dirty="0" smtClean="0"/>
              <a:t> </a:t>
            </a:r>
            <a:r>
              <a:rPr lang="ru-RU" sz="1600" dirty="0" err="1" smtClean="0"/>
              <a:t>здатна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передати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деякі</a:t>
            </a:r>
            <a:r>
              <a:rPr lang="ru-RU" sz="1600" dirty="0" smtClean="0"/>
              <a:t> </a:t>
            </a:r>
            <a:r>
              <a:rPr lang="ru-RU" sz="1600" dirty="0" err="1" smtClean="0"/>
              <a:t>явища</a:t>
            </a:r>
            <a:r>
              <a:rPr lang="ru-RU" sz="1600" dirty="0" smtClean="0"/>
              <a:t> </a:t>
            </a:r>
            <a:r>
              <a:rPr lang="ru-RU" sz="1600" dirty="0" err="1" smtClean="0"/>
              <a:t>дійсності</a:t>
            </a:r>
            <a:r>
              <a:rPr lang="ru-RU" sz="1600" dirty="0" smtClean="0"/>
              <a:t> (</a:t>
            </a:r>
            <a:r>
              <a:rPr lang="ru-RU" sz="1600" dirty="0" err="1" smtClean="0"/>
              <a:t>крапля</a:t>
            </a:r>
            <a:r>
              <a:rPr lang="ru-RU" sz="1600" dirty="0" smtClean="0"/>
              <a:t> </a:t>
            </a:r>
            <a:r>
              <a:rPr lang="ru-RU" sz="1600" dirty="0" err="1" smtClean="0"/>
              <a:t>дощу</a:t>
            </a:r>
            <a:r>
              <a:rPr lang="ru-RU" sz="1600" dirty="0" smtClean="0"/>
              <a:t>, </a:t>
            </a:r>
            <a:r>
              <a:rPr lang="ru-RU" sz="1600" dirty="0" err="1" smtClean="0"/>
              <a:t>падаючі</a:t>
            </a:r>
            <a:r>
              <a:rPr lang="ru-RU" sz="1600" dirty="0" smtClean="0"/>
              <a:t> </a:t>
            </a:r>
            <a:r>
              <a:rPr lang="ru-RU" sz="1600" dirty="0" err="1" smtClean="0"/>
              <a:t>листя</a:t>
            </a:r>
            <a:r>
              <a:rPr lang="ru-RU" sz="1600" dirty="0" smtClean="0"/>
              <a:t>, </a:t>
            </a:r>
            <a:r>
              <a:rPr lang="ru-RU" sz="1600" dirty="0" err="1" smtClean="0"/>
              <a:t>сніг</a:t>
            </a:r>
            <a:r>
              <a:rPr lang="ru-RU" sz="1600" dirty="0" smtClean="0"/>
              <a:t>). </a:t>
            </a:r>
            <a:r>
              <a:rPr lang="ru-RU" sz="1600" dirty="0" err="1" smtClean="0"/>
              <a:t>Хто</a:t>
            </a:r>
            <a:r>
              <a:rPr lang="ru-RU" sz="1600" dirty="0" smtClean="0"/>
              <a:t> </a:t>
            </a:r>
            <a:r>
              <a:rPr lang="ru-RU" sz="1600" dirty="0" err="1" smtClean="0"/>
              <a:t>бував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виставках</a:t>
            </a:r>
            <a:r>
              <a:rPr lang="ru-RU" sz="1600" dirty="0" smtClean="0"/>
              <a:t> </a:t>
            </a:r>
            <a:r>
              <a:rPr lang="ru-RU" sz="1600" dirty="0" err="1" smtClean="0"/>
              <a:t>дитячого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образотворчого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творчості</a:t>
            </a:r>
            <a:r>
              <a:rPr lang="ru-RU" sz="1600" dirty="0" smtClean="0"/>
              <a:t>, </a:t>
            </a:r>
            <a:r>
              <a:rPr lang="ru-RU" sz="1600" dirty="0" err="1" smtClean="0"/>
              <a:t>мав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зануритися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дивовижний</a:t>
            </a:r>
            <a:r>
              <a:rPr lang="ru-RU" sz="1600" dirty="0" smtClean="0"/>
              <a:t> світ </a:t>
            </a:r>
            <a:r>
              <a:rPr lang="ru-RU" sz="1600" dirty="0" err="1" smtClean="0"/>
              <a:t>дитячих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творів</a:t>
            </a:r>
            <a:r>
              <a:rPr lang="ru-RU" sz="1600" dirty="0" smtClean="0"/>
              <a:t>, що </a:t>
            </a:r>
            <a:r>
              <a:rPr lang="ru-RU" sz="1600" dirty="0" err="1" smtClean="0"/>
              <a:t>виражають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особливе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світовідчуття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чистий</a:t>
            </a:r>
            <a:r>
              <a:rPr lang="ru-RU" sz="1600" dirty="0" smtClean="0"/>
              <a:t> і </a:t>
            </a:r>
            <a:r>
              <a:rPr lang="ru-RU" sz="1600" dirty="0" err="1" smtClean="0"/>
              <a:t>щирий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погляд</a:t>
            </a:r>
            <a:r>
              <a:rPr lang="ru-RU" sz="1600" dirty="0" smtClean="0"/>
              <a:t> на життя. При </a:t>
            </a:r>
            <a:r>
              <a:rPr lang="ru-RU" sz="1600" dirty="0" err="1" smtClean="0"/>
              <a:t>поверхневому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сприйнятті</a:t>
            </a:r>
            <a:r>
              <a:rPr lang="ru-RU" sz="1600" dirty="0" smtClean="0"/>
              <a:t> </a:t>
            </a:r>
            <a:r>
              <a:rPr lang="ru-RU" sz="1600" dirty="0" err="1" smtClean="0"/>
              <a:t>малюнки</a:t>
            </a:r>
            <a:r>
              <a:rPr lang="ru-RU" sz="1600" dirty="0" smtClean="0"/>
              <a:t> </a:t>
            </a:r>
            <a:r>
              <a:rPr lang="ru-RU" sz="1600" dirty="0" err="1" smtClean="0"/>
              <a:t>дітей</a:t>
            </a:r>
            <a:r>
              <a:rPr lang="ru-RU" sz="1600" dirty="0" smtClean="0"/>
              <a:t> часом </a:t>
            </a:r>
            <a:r>
              <a:rPr lang="ru-RU" sz="1600" dirty="0" err="1" smtClean="0"/>
              <a:t>здаються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дорослим</a:t>
            </a:r>
            <a:r>
              <a:rPr lang="ru-RU" sz="1600" dirty="0" smtClean="0"/>
              <a:t> </a:t>
            </a:r>
            <a:r>
              <a:rPr lang="ru-RU" sz="1600" dirty="0" err="1" smtClean="0"/>
              <a:t>наївними</a:t>
            </a:r>
            <a:r>
              <a:rPr lang="ru-RU" sz="1600" dirty="0" smtClean="0"/>
              <a:t>, </a:t>
            </a:r>
            <a:r>
              <a:rPr lang="ru-RU" sz="1600" dirty="0" err="1" smtClean="0"/>
              <a:t>неправильними</a:t>
            </a:r>
            <a:r>
              <a:rPr lang="ru-RU" sz="1600" dirty="0" smtClean="0"/>
              <a:t> і тому дуже </a:t>
            </a:r>
            <a:r>
              <a:rPr lang="ru-RU" sz="1600" dirty="0" err="1" smtClean="0"/>
              <a:t>смішними</a:t>
            </a:r>
            <a:r>
              <a:rPr lang="ru-RU" sz="1600" dirty="0" smtClean="0"/>
              <a:t>, але при </a:t>
            </a:r>
            <a:r>
              <a:rPr lang="ru-RU" sz="1600" dirty="0" err="1" smtClean="0"/>
              <a:t>уважному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розгляданні</a:t>
            </a:r>
            <a:r>
              <a:rPr lang="ru-RU" sz="1600" dirty="0" smtClean="0"/>
              <a:t>, вони можуть </a:t>
            </a:r>
            <a:r>
              <a:rPr lang="ru-RU" sz="1600" dirty="0" err="1" smtClean="0"/>
              <a:t>вразити</a:t>
            </a:r>
            <a:r>
              <a:rPr lang="ru-RU" sz="1600" dirty="0" smtClean="0"/>
              <a:t>, </a:t>
            </a:r>
            <a:r>
              <a:rPr lang="ru-RU" sz="1600" dirty="0" err="1" smtClean="0"/>
              <a:t>несподіваним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зображенням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знайомих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предметів</a:t>
            </a:r>
            <a:r>
              <a:rPr lang="ru-RU" sz="1600" dirty="0" smtClean="0"/>
              <a:t> і </a:t>
            </a:r>
            <a:r>
              <a:rPr lang="ru-RU" sz="1600" dirty="0" err="1" smtClean="0"/>
              <a:t>явищ</a:t>
            </a:r>
            <a:r>
              <a:rPr lang="ru-RU" sz="1600" dirty="0" smtClean="0"/>
              <a:t>, </a:t>
            </a:r>
            <a:r>
              <a:rPr lang="ru-RU" sz="1600" dirty="0" err="1" smtClean="0"/>
              <a:t>оригінальними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вигадками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емоційною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виразністю</a:t>
            </a:r>
            <a:r>
              <a:rPr lang="ru-RU" sz="1600" dirty="0" smtClean="0"/>
              <a:t>, </a:t>
            </a:r>
            <a:r>
              <a:rPr lang="ru-RU" sz="1600" dirty="0" err="1" smtClean="0"/>
              <a:t>динамікою</a:t>
            </a:r>
            <a:r>
              <a:rPr lang="ru-RU" sz="1600" dirty="0" smtClean="0"/>
              <a:t> </a:t>
            </a:r>
            <a:r>
              <a:rPr lang="ru-RU" sz="1600" dirty="0" err="1" smtClean="0"/>
              <a:t>ліній</a:t>
            </a:r>
            <a:r>
              <a:rPr lang="ru-RU" sz="1600" dirty="0" smtClean="0"/>
              <a:t>, </a:t>
            </a:r>
            <a:r>
              <a:rPr lang="ru-RU" sz="1600" dirty="0" err="1" smtClean="0"/>
              <a:t>яскравістю</a:t>
            </a:r>
            <a:r>
              <a:rPr lang="ru-RU" sz="1600" dirty="0" smtClean="0"/>
              <a:t> фарб .Художня </a:t>
            </a:r>
            <a:r>
              <a:rPr lang="ru-RU" sz="1600" dirty="0" err="1" smtClean="0"/>
              <a:t>творчість</a:t>
            </a:r>
            <a:r>
              <a:rPr lang="ru-RU" sz="1600" dirty="0" smtClean="0"/>
              <a:t> є не тільки </a:t>
            </a:r>
            <a:r>
              <a:rPr lang="ru-RU" sz="1600" dirty="0" err="1" smtClean="0"/>
              <a:t>підвищена</a:t>
            </a:r>
            <a:r>
              <a:rPr lang="ru-RU" sz="1600" dirty="0" smtClean="0"/>
              <a:t> </a:t>
            </a:r>
            <a:r>
              <a:rPr lang="ru-RU" sz="1600" dirty="0" err="1" smtClean="0"/>
              <a:t>здатність</a:t>
            </a:r>
            <a:r>
              <a:rPr lang="ru-RU" sz="1600" dirty="0" smtClean="0"/>
              <a:t> до </a:t>
            </a:r>
            <a:r>
              <a:rPr lang="ru-RU" sz="1600" dirty="0" err="1" smtClean="0"/>
              <a:t>подання</a:t>
            </a:r>
            <a:r>
              <a:rPr lang="ru-RU" sz="1600" dirty="0" smtClean="0"/>
              <a:t>. Процес </a:t>
            </a:r>
            <a:r>
              <a:rPr lang="ru-RU" sz="1600" dirty="0" err="1" smtClean="0"/>
              <a:t>творчості</a:t>
            </a:r>
            <a:r>
              <a:rPr lang="ru-RU" sz="1600" dirty="0" smtClean="0"/>
              <a:t> - дуже складне </a:t>
            </a:r>
            <a:r>
              <a:rPr lang="ru-RU" sz="1600" dirty="0" err="1" smtClean="0"/>
              <a:t>психічне</a:t>
            </a:r>
            <a:r>
              <a:rPr lang="ru-RU" sz="1600" dirty="0" smtClean="0"/>
              <a:t> </a:t>
            </a:r>
            <a:r>
              <a:rPr lang="ru-RU" sz="1600" dirty="0" err="1" smtClean="0"/>
              <a:t>явище</a:t>
            </a:r>
            <a:r>
              <a:rPr lang="ru-RU" sz="1600" dirty="0" smtClean="0"/>
              <a:t>.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в </a:t>
            </a:r>
            <a:r>
              <a:rPr lang="ru-RU" sz="1600" dirty="0" err="1" smtClean="0"/>
              <a:t>ньому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головним</a:t>
            </a:r>
            <a:r>
              <a:rPr lang="ru-RU" sz="1600" dirty="0" smtClean="0"/>
              <a:t> чином </a:t>
            </a:r>
            <a:r>
              <a:rPr lang="ru-RU" sz="1600" dirty="0" err="1" smtClean="0"/>
              <a:t>беруть</a:t>
            </a:r>
            <a:r>
              <a:rPr lang="ru-RU" sz="1600" dirty="0" smtClean="0"/>
              <a:t> участь </a:t>
            </a:r>
            <a:r>
              <a:rPr lang="ru-RU" sz="1600" dirty="0" err="1" smtClean="0"/>
              <a:t>уяву</a:t>
            </a:r>
            <a:r>
              <a:rPr lang="ru-RU" sz="1600" dirty="0" smtClean="0"/>
              <a:t>, </a:t>
            </a:r>
            <a:r>
              <a:rPr lang="ru-RU" sz="1600" dirty="0" err="1" smtClean="0"/>
              <a:t>величезну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пам'ять</a:t>
            </a:r>
            <a:r>
              <a:rPr lang="ru-RU" sz="1600" dirty="0" smtClean="0"/>
              <a:t>, </a:t>
            </a:r>
            <a:r>
              <a:rPr lang="ru-RU" sz="1600" dirty="0" err="1" smtClean="0"/>
              <a:t>стільки</a:t>
            </a:r>
            <a:r>
              <a:rPr lang="ru-RU" sz="1600" dirty="0" smtClean="0"/>
              <a:t> ж,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не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, думку. 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07136"/>
            <a:ext cx="5608320" cy="5413248"/>
          </a:xfrm>
        </p:spPr>
      </p:pic>
    </p:spTree>
    <p:extLst>
      <p:ext uri="{BB962C8B-B14F-4D97-AF65-F5344CB8AC3E}">
        <p14:creationId xmlns:p14="http://schemas.microsoft.com/office/powerpoint/2010/main" val="38156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1079</Words>
  <Application>Microsoft Office PowerPoint</Application>
  <PresentationFormat>Широкоэкранный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Художня культура, як засіб самопізнання і </vt:lpstr>
      <vt:lpstr>Мистецтво — один із засобів просвітництва, що передає досвід, утвер­джує факт як явище, закріплює навички мислення, узагальнює систему поглядів, є "підручником життя", який читають навіть ті, хто не полюбляє навчання, суттєво доповнює знання людини про світ. Поєднуючи життєвий досвід особистості з досвідом інших людей, мистецтво є засобом пізнання світу та самопізнання.</vt:lpstr>
      <vt:lpstr>Інформація, яка передається мовою мистецтв – через танець, театр, архітектуру, живопис, скульптуру, декоративно-прикладне мистецтво, кіно тощо, — максимально доступна і легко засвоюється, на відміну від тієї, що передаєть­ся легше в мовному еквіваленті.  Провідною в мистецтві є виховна функція. Завдяки їй формуються почут­тя, думки, дії людей. Тоді як інші форми громадської свідомості мають частко­вий характер (мораль формує моральні норми, політик — політичні погляди, філософія — світогляд, освіта і наука готують спеціаліста), мистецтво діє на особистість комплексно, одночасно на розум, серце і почуття, тобто істотно впливає на духовний світ людини.</vt:lpstr>
      <vt:lpstr>Художня творчість є не тільки підвищена здатність до подання. Процес творчості - дуже складне психічне явище. Якщо в ньому головним чином беруть участь уяву, величезну частку приймає пам'ять, стільки ж, якщо не більше, думку.  Дитяча образотворча діяльність розглядається як одна з найбільш ефективних форм художнього освоєння дітьми навколишньої дійсності, в процесі якої вони зображують предмети і явища. Дитячі малюнки, ліплення, аплікація часто вражають цікавим задумом, своєрідною формою вираження, яка привертає увагу дорослих художників. Вони захоплюються дитячою творчістю, вважають його своєрідним мистецтвом. </vt:lpstr>
      <vt:lpstr>Інтерес до цього виду творчості виник в 80-х рр.. XIX ст., І вивчення дитячого малюнка триває по теперішній час. Дослідники аналізували велику кількість малюнків і визначали стадії розвитку малювання у дитини, причини, які спонукають дітей малювати. А.В. Бакушинский розглядав дитячий малюнок з позиції мистецтвознавця, історика, педагога. Він стверджував, що джерелом дитячої творчості є біологічні чинники та розвивається воно не під впливом пізнання навколишнього, а під впливом накопиченого родового досвіду, інстинкту. Він вважав, що дитяча творчість як родовий досвід зовсім і являє собою мистецтво, тому дитина у дорослого навчитися нічому не може.  А.В. Бакушинский розглядав дитячий малюнок з точки зору його художніх особливостей, зазначав руховий ритм як організуючий початок в малюнку, яке допомагає дитині поступово освоювати простір аркуша ритмічними мазками - штрихами. Він виділяє також колір у малюнку як одне з найбільш яскравих художньо-виражальних засобів, звертає увагу на його орнаментальне значення при створенні композиції візерунка. За основу він бере руховий і зоровий досвід дитини, залежність розвитку дитячої творчості від розвитку рухів і рухових відчуттів у пізнанні і відображенні світу. </vt:lpstr>
      <vt:lpstr>Презентация PowerPoint</vt:lpstr>
      <vt:lpstr>Велика увага Є.А. Флерина  приділяє цвітіння у предметному, декоративному малюнку, особливо при складанні композиції візерунка. Розробляючи методи навчання, велике значення вона надає підбору різної тематики, розвитку у дітей відчуття контролю, оцінки. Навчання засобів художньої виразності при створенні образу в малюнку, ліпленні, Е.А. Флерина розглядає як основу розвитку творчості. Розуміючи дитячу творчість як пізнання життя, вона робить спробу знайти причини своєрідного зображення дітьми явищ навколишньої дійсності, і окреслено два шляхи: через ознайомлення дітей з матеріалом; через створення ними образу в малюнку. Дослідник робить висновок про те, що інтерес до матеріалу, процесу нанесення штрихів у малюванні триває у дітей до 3 - 4 років, потім виникає інтерес до зображення. На основі цих положень Є.А. Флерина пропонує наступну періодизацію дитячого малювання: </vt:lpstr>
      <vt:lpstr>• доізобразітельний період; • процесуальний (до 4 років) період; • період реалістичного зображення (до 7 років). </vt:lpstr>
      <vt:lpstr>Дослідження 60 - 70-х рр.. XX століття показали, що розуміння дитячої творчості та етапів його розвитку дає зовсім іншу вікову періодизацію виникнення образного начала. Воно розглядається у зв'язку з тими засобами образної виразності, якими оволодівають діти вже в ранньому дошкільному віці, починаючи з двох років. За допомогою штрихів, колірних мазків дитина здатна передати деякі явища дійсності (крапля дощу, падаючі листя, сніг). Хто бував на виставках дитячого образотворчого творчості, мав можливість зануритися в дивовижний світ дитячих творів, що виражають особливе світовідчуття дитини та її чистий і щирий погляд на життя. При поверхневому сприйнятті малюнки дітей часом здаються дорослим наївними, неправильними і тому дуже смішними, але при уважному розгляданні, вони можуть вразити, несподіваним зображенням знайомих предметів і явищ, оригінальними вигадками, емоційною виразністю, динамікою ліній, яскравістю фарб .Художня творчість є не тільки підвищена здатність до подання. Процес творчості - дуже складне психічне явище. Якщо в ньому головним чином беруть участь уяву, величезну частку приймає пам'ять, стільки ж, якщо не більше, думку. </vt:lpstr>
      <vt:lpstr>Дитина повинна і хоче дорослішати, це - основна праця її життя, наказове необхідність вікового розвитку. Вона відчуває, що наближається до своєї мети, коли освоює зміст і способи діяльності дорослих людей. Коли дитина не отримує ключів та засобів посильного прилучення до «справжньої» художньої діяльності, то відчуває незадоволеність і невпевненість, втрачає інтерес до мистецтва, перестає займатися ним. У цьому головна психологічна причина «підліткової кризи» в художньому розвитку і будь-якому іншому виді занять чи форм спілкування, які не будуть відповідати уявленням підлітка про «дорослості». Надалі така людина залишається естетично не розвиненою і не сприйнятливою до виховного впливу мистецтва. вченим-психологом А.А. Мелік-Пашаєвим нещодавно був заявлений новий підхід до вивчення художніх здібностей - цілісно-особистісний. Він обгрунтовує думку, що в основі художньо-творчих здібностей людини лежить не набір, не сукупність окремих якостей, що відповідають вимогам конкретних видів художньої діяльності і забезпечують її відтворення, а особливий стан особистості, властиве художнику, - естетичне ставлення до життя. </vt:lpstr>
      <vt:lpstr>…</vt:lpstr>
      <vt:lpstr>…</vt:lpstr>
      <vt:lpstr>…</vt:lpstr>
      <vt:lpstr>- Творчество - значит позволять себе делать ошибки. Искусство - знать, какие из них оставить.  © Скотт Адамс</vt:lpstr>
      <vt:lpstr>Дякую за увагу!!!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Художня культура, як засіб самопізнання і</dc:title>
  <dc:creator>pc</dc:creator>
  <cp:lastModifiedBy>pc</cp:lastModifiedBy>
  <cp:revision>17</cp:revision>
  <dcterms:created xsi:type="dcterms:W3CDTF">2014-01-23T14:48:08Z</dcterms:created>
  <dcterms:modified xsi:type="dcterms:W3CDTF">2014-01-23T17:30:11Z</dcterms:modified>
</cp:coreProperties>
</file>