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</p:sldMasterIdLst>
  <p:notesMasterIdLst>
    <p:notesMasterId r:id="rId23"/>
  </p:notesMasterIdLst>
  <p:sldIdLst>
    <p:sldId id="256" r:id="rId9"/>
    <p:sldId id="257" r:id="rId10"/>
    <p:sldId id="258" r:id="rId11"/>
    <p:sldId id="259" r:id="rId12"/>
    <p:sldId id="260" r:id="rId13"/>
    <p:sldId id="262" r:id="rId14"/>
    <p:sldId id="261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E49FC-3D83-4687-B457-D080F30B5BE9}" type="datetimeFigureOut">
              <a:rPr lang="uk-UA" smtClean="0"/>
              <a:pPr/>
              <a:t>07.03.2014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FF128-4023-4784-A472-87D0233C9C4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F128-4023-4784-A472-87D0233C9C43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F128-4023-4784-A472-87D0233C9C43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F128-4023-4784-A472-87D0233C9C43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FF128-4023-4784-A472-87D0233C9C43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CD1DA-94D6-4828-AEC8-EC57AA135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6BBE2-221F-48BD-B1BD-E0E746E54D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8551C-A9EE-4333-BBBF-FA0C84F191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3CCB3-B3E2-4630-B36C-BAD2AC0CB7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BEBE9-BCBA-4BCA-9BB6-9DBBE06EC5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ACFC5-6254-416C-9A47-4F1F7ED648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9580A-68C2-433B-8658-18FF5AA72C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47978-8910-408A-9516-57835DE7E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6E9F6-8012-4591-8F57-81D4577B3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922E7-A3F9-4F8C-9794-14843F6126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7633-8932-4A1E-B457-53D5D11EF3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77129-949B-47B0-B75B-8237D6EA54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E1025-EAF6-4D3A-9059-AE36F07645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1D1B4-F6D9-4791-94FC-0641BE7626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9A62D-DB75-43C8-B16A-4AC4A5A9E7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30118-494F-4F3F-AE62-18589A7F9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7293A-8C31-45B2-A99D-65FD910D6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0C51F-69A8-4652-97BF-7CD7E82F7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92648-2969-4AFD-ADD3-DA83303237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3243B-B760-43F2-93C8-474E07449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16D87-13C4-4192-B97C-C83A63749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9D0CB-B519-44C6-9C89-538AF2E4D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74304-155B-4A6C-A5E2-4ED193FB52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2F9C3-704A-4DC2-A1B4-3517B964F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60D6B-E84A-4B1D-A033-EE19D15D3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388B4-3599-450F-93B0-0265A12B1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4A00-3B23-4925-8EEB-518B58618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DC122-D07C-4F9F-ABF0-CEFB77F34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2A9E6-7E97-419E-8175-16BDD70981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DB244-CC9D-43DC-93EB-7925C20945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25EEC-6F53-4F0B-9DD9-8D85B848EF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B9D3AC-9256-4DBD-9DC0-DC8BB37161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6D070-2D4E-4F4B-8011-75C5CF4A02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83754-60CE-405B-AB1E-6D2181EBC5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62A57-4973-45A9-9300-262B2BED2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A5D5C-3A27-4944-8F41-0F6506FDE1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52518-C75A-4B12-BCC0-990D88DF4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F41E5-619C-48CE-8AAD-3F14FDC595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93B39-4FB0-4775-B939-1F20D07A3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D0C16-116C-4936-929E-27289A15D0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51D96-EB55-42DD-AE1F-8CB764F57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28DFC-7064-4286-9783-493E37F1F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1B1BD-8DCC-4E6C-BB38-9CB897B6C0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C7BFA-B886-4126-9934-4E4083A9AD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4B31C-EF2E-4114-A5A7-91EDF413A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1DEC7-C012-4A65-BA2D-6456ED03DA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A5ED6-902D-4EFA-A77F-35750F8733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12465-9E54-4E32-A9AE-74A97501F2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BFC04-B464-4A4F-898C-7C2D121E7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446EDA-2608-410A-81D3-97116C7C12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6D97F-B9B9-48E8-9A8A-A2DD494CA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6F8EB-6DF5-4867-B659-EB30ED4EB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67E31-1BA7-4361-A41D-46ED93544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58320-EC1F-46BF-A968-265C335C18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340DD6-FD40-4538-8ADC-D61A2A974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5D296-5900-4AC7-84AC-9DD4D9240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CE2A5-72C4-4922-A332-C945FCAA6A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C610B-3827-47E8-BFA3-0D7EC70A2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CBC73-39EA-43F2-A53F-D5D031018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B6E6A-1BEC-40FA-BD68-ADFFEEB23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F5E91-677A-4124-AF47-C801C03B1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4A51F-EFCB-4FA7-81FD-62C2E9A25E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74F4A-8263-49CF-AC0D-E9DC4B8950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38194-F29B-4F7A-8FAC-B504A0B9F0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22CF2-5F12-494F-BF33-C1102B1FC8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BC2FF-6908-4EB5-9CE0-E2F35841E5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66793-85EA-4ED0-9385-B486957ECF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3F132-1320-4247-87EE-4FC6251BB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557F3-E68A-43BD-AF34-9CC8FCE45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FB7EB-0CBA-4259-95CF-B292AD2245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E36A52-BF3D-4E47-8C72-312E8EDCD0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570DE-A65E-4421-B557-D11F5B817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8ECF2-A752-4E5C-895C-9DF4EE42E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6BF82-0170-4B95-8BBE-ADEBEBC17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500E9-3350-46DB-8BCF-B23D1E7F8D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B0C77-782A-4DFB-A510-DF130EE80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912D4-A86C-410D-B65C-4575BA699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7E0AF-0700-4665-8E27-09D074E325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CA3A1-7AB9-4791-B831-9CF7FB5BA5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1AECF-6436-4E56-B5C9-FDF1432F6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D4501-451F-41DE-92BD-68E5F80FE9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36C74-79F0-4AC9-8B58-6B79CC2222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55F41-1948-4A5C-8085-C1DF11822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DB771-8722-44BB-9252-39B125AC8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7A586-A2BF-4152-961A-506F1A8A22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844BB-84B6-4B61-9052-52FF552A40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56236-D82D-436F-8CBE-D1EAE6334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0E33D-5302-43DA-A512-B2C306BDB7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DF352F-E804-4911-AD52-C5809417CD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AAB9E1-A247-49A5-A29F-A8F57AB62A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7ED8F4-92F4-41B2-BE2D-D28FFEC430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8E19A0-2E66-4BBE-9C9D-ABEF1F5537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1296B0-4C55-4241-A126-66CD048747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A7EE6D-39BC-40B1-BF7E-E77FE33809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1E2D80-5696-4D2C-AE03-B2BC0F172C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76A5E8-7214-495E-89BB-5C78CAA26F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Засоби масової інформації</a:t>
            </a:r>
            <a:endParaRPr lang="uk-UA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229200"/>
            <a:ext cx="7596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Першою газетою у власному розумінні цього слова прийнято вважати бельгійську «</a:t>
            </a:r>
            <a:r>
              <a:rPr lang="en-US" dirty="0" err="1" smtClean="0"/>
              <a:t>Niewe</a:t>
            </a:r>
            <a:r>
              <a:rPr lang="en-US" dirty="0" smtClean="0"/>
              <a:t> </a:t>
            </a:r>
            <a:r>
              <a:rPr lang="en-US" dirty="0" err="1" smtClean="0"/>
              <a:t>Tydingen</a:t>
            </a:r>
            <a:r>
              <a:rPr lang="en-US" dirty="0" smtClean="0"/>
              <a:t>» («</a:t>
            </a:r>
            <a:r>
              <a:rPr lang="uk-UA" dirty="0" smtClean="0"/>
              <a:t>Всі новини»), яка стала виходити в Антверпені приблизно з 1605 року в друкарні Авраама </a:t>
            </a:r>
            <a:r>
              <a:rPr lang="uk-UA" dirty="0" err="1" smtClean="0"/>
              <a:t>Вергевена</a:t>
            </a:r>
            <a:r>
              <a:rPr lang="uk-UA" dirty="0" smtClean="0"/>
              <a:t>. 3 11 березня 1702 р. в Англії, в Лондоні почали видавати першу щоденну газету «</a:t>
            </a:r>
            <a:r>
              <a:rPr lang="en-US" dirty="0" smtClean="0"/>
              <a:t>Daily Courant» («</a:t>
            </a:r>
            <a:r>
              <a:rPr lang="uk-UA" dirty="0" smtClean="0"/>
              <a:t>Щоденний вісник»).</a:t>
            </a:r>
            <a:endParaRPr lang="uk-UA" dirty="0"/>
          </a:p>
        </p:txBody>
      </p:sp>
      <p:pic>
        <p:nvPicPr>
          <p:cNvPr id="21510" name="Picture 6" descr="http://www.totalpolitics.com/article_images/articledir_305/152757/1_article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5273402" cy="3254076"/>
          </a:xfrm>
          <a:prstGeom prst="rect">
            <a:avLst/>
          </a:prstGeom>
          <a:noFill/>
        </p:spPr>
      </p:pic>
      <p:pic>
        <p:nvPicPr>
          <p:cNvPr id="21508" name="Picture 4" descr="http://europeanastatic.eu/api/image?uri=http%3A%2F%2Fbks1.books.google.be%2Fbooks%3Fvid%3DGENT900000160997%26printsec%3Dtitlepage%26img%3D1%26zoom%3D1&amp;size=FULL_DOC&amp;type=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2659360" cy="34073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1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</a:t>
            </a:r>
            <a:r>
              <a:rPr lang="en-US" dirty="0"/>
              <a:t>XIX </a:t>
            </a:r>
            <a:r>
              <a:rPr lang="uk-UA" dirty="0"/>
              <a:t>ст. журналістика стала найважливішою частиною суспільно-політичного життя і господарювання. Вона перетворилася на знаряддя політичної боротьби — 80 % преси мали яскраво виражений політичний і суспільно-політичний характер. Стався класичний поділ преси на якісну (елітарну) і популярну (масову). </a:t>
            </a:r>
          </a:p>
        </p:txBody>
      </p:sp>
      <p:pic>
        <p:nvPicPr>
          <p:cNvPr id="20486" name="Picture 6" descr="http://t3.gstatic.com/images?q=tbn:ANd9GcRmbpmek3Jd9yJVXi9JG6E6Pb0B1no-jYFwUZyPj0Br-1o5PK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21389"/>
            <a:ext cx="4536504" cy="3018839"/>
          </a:xfrm>
          <a:prstGeom prst="rect">
            <a:avLst/>
          </a:prstGeom>
          <a:noFill/>
        </p:spPr>
      </p:pic>
      <p:pic>
        <p:nvPicPr>
          <p:cNvPr id="20482" name="Picture 2" descr="http://school.xvatit.com/images/3/32/T3bl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44824"/>
            <a:ext cx="3968183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/>
              <a:t>Отже, основні </a:t>
            </a:r>
            <a:r>
              <a:rPr lang="uk-UA" b="1" i="1" dirty="0"/>
              <a:t>етапи розвитку </a:t>
            </a:r>
            <a:r>
              <a:rPr lang="uk-UA" b="1" i="1" dirty="0" smtClean="0"/>
              <a:t>ЗМІ такі:</a:t>
            </a:r>
            <a:endParaRPr lang="uk-UA" dirty="0"/>
          </a:p>
          <a:p>
            <a:r>
              <a:rPr lang="uk-UA" dirty="0"/>
              <a:t>1) До початку нашої ери — </a:t>
            </a:r>
            <a:r>
              <a:rPr lang="uk-UA" dirty="0" err="1"/>
              <a:t>прагазетні</a:t>
            </a:r>
            <a:r>
              <a:rPr lang="uk-UA" dirty="0"/>
              <a:t> явища;</a:t>
            </a:r>
          </a:p>
          <a:p>
            <a:r>
              <a:rPr lang="uk-UA" dirty="0"/>
              <a:t>2) з початку нашої ери до </a:t>
            </a:r>
            <a:r>
              <a:rPr lang="en-US" dirty="0"/>
              <a:t>XV </a:t>
            </a:r>
            <a:r>
              <a:rPr lang="uk-UA" dirty="0"/>
              <a:t>ст. н. е. — епоха рукописних видань;</a:t>
            </a:r>
          </a:p>
          <a:p>
            <a:r>
              <a:rPr lang="uk-UA" dirty="0"/>
              <a:t>3) з </a:t>
            </a:r>
            <a:r>
              <a:rPr lang="en-US" dirty="0"/>
              <a:t>XV </a:t>
            </a:r>
            <a:r>
              <a:rPr lang="uk-UA" dirty="0"/>
              <a:t>ст. до </a:t>
            </a:r>
            <a:r>
              <a:rPr lang="en-US" dirty="0"/>
              <a:t>XVII </a:t>
            </a:r>
            <a:r>
              <a:rPr lang="uk-UA" dirty="0"/>
              <a:t>ст. — винахід і розвиток друкарства, становлення газетно-журнальної справи;</a:t>
            </a:r>
          </a:p>
          <a:p>
            <a:r>
              <a:rPr lang="uk-UA" dirty="0"/>
              <a:t>4) з </a:t>
            </a:r>
            <a:r>
              <a:rPr lang="en-US" dirty="0"/>
              <a:t>XVIII </a:t>
            </a:r>
            <a:r>
              <a:rPr lang="uk-UA" dirty="0"/>
              <a:t>ст. до початку </a:t>
            </a:r>
            <a:r>
              <a:rPr lang="en-US" dirty="0"/>
              <a:t>XX </a:t>
            </a:r>
            <a:r>
              <a:rPr lang="uk-UA" dirty="0"/>
              <a:t>ст. — розвиток журналістики як суспільного інституту, вдосконалення поліграфічної бази, становлення преси як основи демократії;</a:t>
            </a:r>
          </a:p>
          <a:p>
            <a:r>
              <a:rPr lang="uk-UA" dirty="0"/>
              <a:t>5) 1900-1945 рр. — набуття пресою функцій «четвертої влади»;</a:t>
            </a:r>
          </a:p>
          <a:p>
            <a:r>
              <a:rPr lang="uk-UA" dirty="0"/>
              <a:t>6) 1945-1955 рр. — процес концентрації та монополізації ЗМІ;</a:t>
            </a:r>
          </a:p>
          <a:p>
            <a:r>
              <a:rPr lang="uk-UA" dirty="0"/>
              <a:t>7) 1955-1990 рр. — епоха становлення електронних засобів комунікації;</a:t>
            </a:r>
          </a:p>
          <a:p>
            <a:r>
              <a:rPr lang="uk-UA" dirty="0"/>
              <a:t>8) з 1990 р. і до сьогодні — становлення нового інформаційного порядку у світі.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1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 сьогодні значно зріс вплив засобів масової інформації на особистість. Панівне становище серед засобів масової інформації зараз займає телебачення. Якщо наприкінці 70-х — на початку 80-х років телевізор вважався розкішшю, то сьогодні телебачення міцно увійшло в побут практично кожної сім’ї. Поступово телебачення витісняє газети і журнали, серйозно конкурує з радіо. Конкуренція з пресою пояснюється появою на телебаченні нових технологій.</a:t>
            </a:r>
          </a:p>
        </p:txBody>
      </p:sp>
      <p:pic>
        <p:nvPicPr>
          <p:cNvPr id="18436" name="Picture 4" descr="http://t1.gstatic.com/images?q=tbn:ANd9GcS5D77ARY1Aj56l_NXO9TQqTJC-WmM3-h900JWeyyzhvqA6JV487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348880"/>
            <a:ext cx="4994498" cy="2996700"/>
          </a:xfrm>
          <a:prstGeom prst="rect">
            <a:avLst/>
          </a:prstGeom>
          <a:noFill/>
        </p:spPr>
      </p:pic>
      <p:pic>
        <p:nvPicPr>
          <p:cNvPr id="18438" name="Picture 6" descr="http://t0.gstatic.com/images?q=tbn:ANd9GcQ67N2mToBJ5l3puUSfpL55F2YvOoabv7M9jN3AWuZQwifamVf9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127780"/>
            <a:ext cx="3168352" cy="23732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6096" y="188640"/>
            <a:ext cx="29340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smtClean="0"/>
              <a:t>Презентацію виконала</a:t>
            </a:r>
            <a:br>
              <a:rPr lang="uk-UA" dirty="0" smtClean="0"/>
            </a:br>
            <a:r>
              <a:rPr lang="uk-UA" dirty="0" smtClean="0"/>
              <a:t>учениця 11-А класу</a:t>
            </a:r>
            <a:br>
              <a:rPr lang="uk-UA" dirty="0" smtClean="0"/>
            </a:br>
            <a:r>
              <a:rPr lang="uk-UA" dirty="0" smtClean="0"/>
              <a:t>Фурман Ольга</a:t>
            </a:r>
            <a:endParaRPr lang="uk-U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3024336" cy="936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 smtClean="0">
                <a:latin typeface="Arial Black" pitchFamily="34" charset="0"/>
                <a:ea typeface="KaiTi" pitchFamily="49" charset="-122"/>
                <a:cs typeface="Aharoni" pitchFamily="2" charset="-79"/>
              </a:rPr>
              <a:t>Засоби </a:t>
            </a:r>
            <a:br>
              <a:rPr lang="uk-UA" u="sng" dirty="0" smtClean="0">
                <a:latin typeface="Arial Black" pitchFamily="34" charset="0"/>
                <a:ea typeface="KaiTi" pitchFamily="49" charset="-122"/>
                <a:cs typeface="Aharoni" pitchFamily="2" charset="-79"/>
              </a:rPr>
            </a:br>
            <a:r>
              <a:rPr lang="uk-UA" u="sng" dirty="0" smtClean="0">
                <a:latin typeface="Arial Black" pitchFamily="34" charset="0"/>
                <a:ea typeface="KaiTi" pitchFamily="49" charset="-122"/>
                <a:cs typeface="Aharoni" pitchFamily="2" charset="-79"/>
              </a:rPr>
              <a:t>масової </a:t>
            </a:r>
            <a:br>
              <a:rPr lang="uk-UA" u="sng" dirty="0" smtClean="0">
                <a:latin typeface="Arial Black" pitchFamily="34" charset="0"/>
                <a:ea typeface="KaiTi" pitchFamily="49" charset="-122"/>
                <a:cs typeface="Aharoni" pitchFamily="2" charset="-79"/>
              </a:rPr>
            </a:br>
            <a:r>
              <a:rPr lang="uk-UA" u="sng" dirty="0" smtClean="0">
                <a:latin typeface="Arial Black" pitchFamily="34" charset="0"/>
                <a:ea typeface="KaiTi" pitchFamily="49" charset="-122"/>
                <a:cs typeface="Aharoni" pitchFamily="2" charset="-79"/>
              </a:rPr>
              <a:t>інформації (ЗМІ)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268760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dirty="0" smtClean="0"/>
              <a:t>- Це форми розповсюдження інформації, спрямовані на охоплення необмеженого кола осіб, соціальних груп та організованій з метою оперативного інформування їх про події, явища в світі, конкретній країні, певному регіоні, а також мобілізації 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r>
              <a:rPr lang="uk-UA" dirty="0" smtClean="0"/>
              <a:t> свого  впливу на виконання спеціальних соціальних функцій.</a:t>
            </a:r>
            <a:endParaRPr lang="ru-RU" dirty="0"/>
          </a:p>
        </p:txBody>
      </p:sp>
      <p:pic>
        <p:nvPicPr>
          <p:cNvPr id="32770" name="Picture 2" descr="http://dazo.gov.ua/zmi/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852936"/>
            <a:ext cx="4933950" cy="32766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uk-UA" sz="2000" dirty="0" smtClean="0"/>
              <a:t>Та ЗМІ - не лише </a:t>
            </a:r>
          </a:p>
          <a:p>
            <a:pPr>
              <a:buNone/>
            </a:pPr>
            <a:r>
              <a:rPr lang="uk-UA" sz="2000" dirty="0" smtClean="0"/>
              <a:t>засоби оперативного</a:t>
            </a:r>
          </a:p>
          <a:p>
            <a:pPr>
              <a:buNone/>
            </a:pPr>
            <a:r>
              <a:rPr lang="uk-UA" sz="2000" dirty="0" smtClean="0"/>
              <a:t>повідомлення</a:t>
            </a:r>
          </a:p>
          <a:p>
            <a:pPr>
              <a:buNone/>
            </a:pPr>
            <a:r>
              <a:rPr lang="uk-UA" sz="2000" dirty="0" smtClean="0"/>
              <a:t>інформації в </a:t>
            </a:r>
          </a:p>
          <a:p>
            <a:pPr>
              <a:buNone/>
            </a:pPr>
            <a:r>
              <a:rPr lang="uk-UA" sz="2000" dirty="0" smtClean="0"/>
              <a:t>різні куточки </a:t>
            </a:r>
          </a:p>
          <a:p>
            <a:pPr>
              <a:buNone/>
            </a:pPr>
            <a:r>
              <a:rPr lang="uk-UA" sz="2000" dirty="0" smtClean="0"/>
              <a:t>світу, це найбільш </a:t>
            </a:r>
          </a:p>
          <a:p>
            <a:pPr>
              <a:buNone/>
            </a:pPr>
            <a:r>
              <a:rPr lang="uk-UA" sz="2000" dirty="0" smtClean="0"/>
              <a:t>ефективний спосіб </a:t>
            </a:r>
          </a:p>
          <a:p>
            <a:pPr>
              <a:buNone/>
            </a:pPr>
            <a:r>
              <a:rPr lang="uk-UA" sz="2000" dirty="0" smtClean="0"/>
              <a:t>впливу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/>
              <a:t>на свідомість </a:t>
            </a:r>
          </a:p>
          <a:p>
            <a:pPr>
              <a:buNone/>
            </a:pPr>
            <a:r>
              <a:rPr lang="uk-UA" sz="2000" dirty="0" smtClean="0"/>
              <a:t>та емоції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/>
              <a:t>людей.</a:t>
            </a:r>
            <a:endParaRPr lang="ru-RU" sz="2000" dirty="0" smtClean="0"/>
          </a:p>
        </p:txBody>
      </p:sp>
      <p:pic>
        <p:nvPicPr>
          <p:cNvPr id="3" name="Picture 4" descr="http://grim.in.ua/sites/default/files/images/news/2013/11/20-4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283968" y="260648"/>
            <a:ext cx="3937124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0"/>
            <a:ext cx="7380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b="1" dirty="0" smtClean="0"/>
              <a:t>До засобів </a:t>
            </a:r>
            <a:r>
              <a:rPr lang="uk-UA" sz="2000" b="1" dirty="0"/>
              <a:t>масової інформації (ЗМІ</a:t>
            </a:r>
            <a:r>
              <a:rPr lang="uk-UA" sz="2000" b="1" dirty="0" smtClean="0"/>
              <a:t>) належать:</a:t>
            </a:r>
          </a:p>
          <a:p>
            <a:pPr algn="r"/>
            <a:r>
              <a:rPr lang="en-US" sz="2000" dirty="0"/>
              <a:t> </a:t>
            </a:r>
            <a:r>
              <a:rPr lang="uk-UA" sz="2000" dirty="0"/>
              <a:t>преса (газети, журнали, книги), радіо, телебачення, </a:t>
            </a:r>
            <a:r>
              <a:rPr lang="uk-UA" sz="2000" dirty="0" err="1"/>
              <a:t>інтернет</a:t>
            </a:r>
            <a:r>
              <a:rPr lang="uk-UA" sz="2000" dirty="0"/>
              <a:t>, кінематограф, звукозаписи та відеозаписи, </a:t>
            </a:r>
            <a:r>
              <a:rPr lang="uk-UA" sz="2000" dirty="0" err="1"/>
              <a:t>відеотекст</a:t>
            </a:r>
            <a:r>
              <a:rPr lang="uk-UA" sz="2000" dirty="0"/>
              <a:t>, </a:t>
            </a:r>
            <a:r>
              <a:rPr lang="uk-UA" sz="2000" dirty="0" err="1"/>
              <a:t>телетекст</a:t>
            </a:r>
            <a:r>
              <a:rPr lang="uk-UA" sz="2000" dirty="0"/>
              <a:t>, рекламні щити та панелі, домашні відеоцентри, що поєднують телевізійні, телефонні, комп'ютерні та інші лінії зв'язку.</a:t>
            </a:r>
          </a:p>
        </p:txBody>
      </p:sp>
      <p:pic>
        <p:nvPicPr>
          <p:cNvPr id="5" name="Picture 2" descr="http://image.zn.ua/media/images/original/Nov2011/38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840760" cy="45254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У наш час ЗМІ виконують безліч функцій.</a:t>
            </a:r>
            <a:r>
              <a:rPr lang="uk-UA" sz="3200" baseline="0" dirty="0" smtClean="0"/>
              <a:t> Ось деякі з них: 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556792"/>
            <a:ext cx="4608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- Надання інформації;</a:t>
            </a:r>
          </a:p>
          <a:p>
            <a:r>
              <a:rPr lang="uk-UA" sz="2000" dirty="0" smtClean="0"/>
              <a:t>- Формування та управління індивідуальною та соціальною </a:t>
            </a:r>
            <a:r>
              <a:rPr lang="uk-UA" sz="2000" dirty="0" err="1" smtClean="0"/>
              <a:t>свідомостю</a:t>
            </a:r>
            <a:r>
              <a:rPr lang="uk-UA" sz="2000" dirty="0" smtClean="0"/>
              <a:t>;</a:t>
            </a:r>
          </a:p>
          <a:p>
            <a:r>
              <a:rPr lang="uk-UA" sz="2000" dirty="0" smtClean="0"/>
              <a:t>- Мобілізаційна функція;</a:t>
            </a:r>
          </a:p>
          <a:p>
            <a:r>
              <a:rPr lang="uk-UA" sz="2000" dirty="0" smtClean="0"/>
              <a:t>- Функція критики та контролю;</a:t>
            </a:r>
          </a:p>
          <a:p>
            <a:r>
              <a:rPr lang="uk-UA" sz="2000" dirty="0" smtClean="0"/>
              <a:t>- Комунікативна функція;</a:t>
            </a:r>
          </a:p>
          <a:p>
            <a:r>
              <a:rPr lang="uk-UA" sz="2000" dirty="0" smtClean="0"/>
              <a:t>- Функція зворотного </a:t>
            </a:r>
            <a:r>
              <a:rPr lang="uk-UA" sz="2000" dirty="0" err="1" smtClean="0"/>
              <a:t>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язку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27654" name="Picture 6" descr="http://elekcii.org/typo3temp/pics/polityzacja2_6aab334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716016" y="1412776"/>
            <a:ext cx="3453245" cy="2304256"/>
          </a:xfrm>
          <a:prstGeom prst="rect">
            <a:avLst/>
          </a:prstGeom>
          <a:noFill/>
        </p:spPr>
      </p:pic>
      <p:pic>
        <p:nvPicPr>
          <p:cNvPr id="27656" name="Picture 8" descr="http://t1.gstatic.com/images?q=tbn:ANd9GcTZR5hMQNrvJSL9GMofpMT8a-SRWL19jLyi5RCKlZYbHDRE6yZD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005064"/>
            <a:ext cx="3403079" cy="25490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58326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Для сучасних ЗМІ характерні: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- Публічність (необмежене, </a:t>
            </a:r>
            <a:r>
              <a:rPr lang="uk-UA" sz="2400" dirty="0" err="1" smtClean="0"/>
              <a:t>неперсоніфіковане</a:t>
            </a:r>
            <a:r>
              <a:rPr lang="uk-UA" sz="2400" dirty="0" smtClean="0"/>
              <a:t> коло споживачів);</a:t>
            </a:r>
            <a:br>
              <a:rPr lang="uk-UA" sz="2400" dirty="0" smtClean="0"/>
            </a:br>
            <a:r>
              <a:rPr lang="uk-UA" sz="2400" dirty="0" smtClean="0"/>
              <a:t>- Своєчасність надання інформації</a:t>
            </a:r>
          </a:p>
          <a:p>
            <a:r>
              <a:rPr lang="uk-UA" sz="2400" dirty="0" smtClean="0"/>
              <a:t>- Наявність спеціальних технічних засобів;</a:t>
            </a:r>
          </a:p>
          <a:p>
            <a:r>
              <a:rPr lang="uk-UA" sz="2400" dirty="0" smtClean="0"/>
              <a:t>- Непряма, розділена в просторі та часі взаємодія комунікаційних партнерів;</a:t>
            </a:r>
          </a:p>
          <a:p>
            <a:r>
              <a:rPr lang="uk-UA" sz="2400" dirty="0" smtClean="0"/>
              <a:t>- Непостійний характер аудиторії;</a:t>
            </a:r>
          </a:p>
          <a:p>
            <a:r>
              <a:rPr lang="uk-UA" sz="2400" dirty="0" smtClean="0"/>
              <a:t>- Переважна </a:t>
            </a:r>
            <a:r>
              <a:rPr lang="uk-UA" sz="2400" dirty="0" err="1" smtClean="0"/>
              <a:t>односпрямованість</a:t>
            </a:r>
            <a:r>
              <a:rPr lang="uk-UA" sz="2400" dirty="0" smtClean="0"/>
              <a:t> впливу від </a:t>
            </a:r>
            <a:r>
              <a:rPr lang="uk-UA" sz="2400" dirty="0" err="1" smtClean="0"/>
              <a:t>комунікатора</a:t>
            </a:r>
            <a:r>
              <a:rPr lang="uk-UA" sz="2400" dirty="0" smtClean="0"/>
              <a:t> до реципієнта.</a:t>
            </a:r>
            <a:endParaRPr lang="ru-RU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88640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В Україні діяльність ЗМІ регулюється законами «Про друковані засоби масової інформації (пресу) в Україні», «Про інформацію», «Про рекламу», «Про телебачення та радіомовлення» та низкою інших.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700808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dirty="0" smtClean="0"/>
              <a:t>Разом із тим, в Україні діє чинний Закон Союзу Радянських Соціалістичних Республік «Про пресу та інші засоби масової інформації» від 01.08.1990, в якому зазначено, що під ЗМІ розуміються — газети, журнали, </a:t>
            </a:r>
            <a:r>
              <a:rPr lang="uk-UA" sz="2000" dirty="0" err="1" smtClean="0"/>
              <a:t>теле</a:t>
            </a:r>
            <a:r>
              <a:rPr lang="uk-UA" sz="2000" dirty="0" smtClean="0"/>
              <a:t> — і радіопрограми… Про </a:t>
            </a:r>
            <a:r>
              <a:rPr lang="uk-UA" sz="2000" dirty="0" err="1" smtClean="0"/>
              <a:t>інтернет-видання</a:t>
            </a:r>
            <a:r>
              <a:rPr lang="uk-UA" sz="2000" dirty="0" smtClean="0"/>
              <a:t> взагалі мова не йдеться.</a:t>
            </a:r>
            <a:endParaRPr lang="uk-UA" sz="2000" dirty="0"/>
          </a:p>
        </p:txBody>
      </p:sp>
      <p:pic>
        <p:nvPicPr>
          <p:cNvPr id="25602" name="Picture 2" descr="http://zakarpattya.net.ua/postimages/news/2013/9/1894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3872128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4520" y="188640"/>
            <a:ext cx="3574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/>
              <a:t>3 історії розвитку </a:t>
            </a:r>
            <a:r>
              <a:rPr lang="uk-UA" sz="2400" b="1" dirty="0" smtClean="0"/>
              <a:t>ЗМІ: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92696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Як свідчить еволюція журналістики, одним із головних напрямків її розвитку було найбільш повне задоволення потреб людини в комунікації, тобто необхідній їй соціально </a:t>
            </a:r>
            <a:r>
              <a:rPr lang="uk-UA" dirty="0" smtClean="0"/>
              <a:t>значимій </a:t>
            </a:r>
            <a:r>
              <a:rPr lang="uk-UA" dirty="0"/>
              <a:t>інформації. Вже в доісторичні часи людина сама виступала як засіб комунікації: різні відомості поширювали шамани, провісники, оракули, а засобом консервації її був наскальний живопис, пергамент, глиняні дощечки.</a:t>
            </a:r>
          </a:p>
        </p:txBody>
      </p:sp>
      <p:pic>
        <p:nvPicPr>
          <p:cNvPr id="23564" name="Picture 12" descr="http://t3.gstatic.com/images?q=tbn:ANd9GcToxhhVWD6CiDBZdGe7NR6LtGJBgW6lGo7fmEV3PKl63EkHx5XO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2653494" cy="3168352"/>
          </a:xfrm>
          <a:prstGeom prst="rect">
            <a:avLst/>
          </a:prstGeom>
          <a:noFill/>
        </p:spPr>
      </p:pic>
      <p:pic>
        <p:nvPicPr>
          <p:cNvPr id="23560" name="Picture 8" descr="http://ua.convdocs.org/pars_docs/refs/113/112412/112412_html_m56ade4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573016"/>
            <a:ext cx="4074137" cy="3096344"/>
          </a:xfrm>
          <a:prstGeom prst="rect">
            <a:avLst/>
          </a:prstGeom>
          <a:noFill/>
        </p:spPr>
      </p:pic>
      <p:pic>
        <p:nvPicPr>
          <p:cNvPr id="23556" name="Picture 4" descr="http://t2.gstatic.com/images?q=tbn:ANd9GcSqWg-sHS5GgSC3d9u7XWPWrHBIuADl8hyusTZBp8NrSY-spgzK2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564904"/>
            <a:ext cx="2688704" cy="25718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</a:t>
            </a:r>
            <a:r>
              <a:rPr lang="uk-UA" dirty="0" smtClean="0"/>
              <a:t>середньовіччі, </a:t>
            </a:r>
            <a:r>
              <a:rPr lang="uk-UA" dirty="0"/>
              <a:t>в</a:t>
            </a:r>
            <a:r>
              <a:rPr lang="uk-UA" dirty="0" smtClean="0"/>
              <a:t>инахід </a:t>
            </a:r>
            <a:r>
              <a:rPr lang="uk-UA" dirty="0"/>
              <a:t>в 1440 </a:t>
            </a:r>
            <a:r>
              <a:rPr lang="en-US" dirty="0"/>
              <a:t>p. </a:t>
            </a:r>
            <a:r>
              <a:rPr lang="uk-UA" dirty="0"/>
              <a:t>І. </a:t>
            </a:r>
            <a:r>
              <a:rPr lang="uk-UA" dirty="0" err="1"/>
              <a:t>Гуттенбергом</a:t>
            </a:r>
            <a:r>
              <a:rPr lang="uk-UA" dirty="0"/>
              <a:t> процесу друку за допомогою рухомих літер </a:t>
            </a:r>
            <a:r>
              <a:rPr lang="uk-UA" dirty="0" smtClean="0"/>
              <a:t>сприяв </a:t>
            </a:r>
            <a:r>
              <a:rPr lang="uk-UA" dirty="0"/>
              <a:t>розвитку преси і журналістики. Батьківщиною преси як соціального інституту можна вважати територію Західної Європи. </a:t>
            </a:r>
          </a:p>
        </p:txBody>
      </p:sp>
      <p:pic>
        <p:nvPicPr>
          <p:cNvPr id="3" name="Picture 2" descr="http://blogosphere.com.ua/wp-content/uploads/2010/08/046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196752"/>
            <a:ext cx="4187957" cy="3140968"/>
          </a:xfrm>
          <a:prstGeom prst="rect">
            <a:avLst/>
          </a:prstGeom>
          <a:noFill/>
        </p:spPr>
      </p:pic>
      <p:pic>
        <p:nvPicPr>
          <p:cNvPr id="22530" name="Picture 2" descr="http://t3.gstatic.com/images?q=tbn:ANd9GcTuflOk9wcEvMbsG2CM46yECw8YPI8Xj6nTtvSyz9z6HHPdPAh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3456384" cy="45271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048</Template>
  <TotalTime>70</TotalTime>
  <Words>609</Words>
  <Application>Microsoft Office PowerPoint</Application>
  <PresentationFormat>Экран (4:3)</PresentationFormat>
  <Paragraphs>48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Засоби масової інформації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масової інформації</dc:title>
  <dc:creator>Ольга</dc:creator>
  <cp:lastModifiedBy>Ольга</cp:lastModifiedBy>
  <cp:revision>8</cp:revision>
  <dcterms:created xsi:type="dcterms:W3CDTF">2014-03-07T02:09:45Z</dcterms:created>
  <dcterms:modified xsi:type="dcterms:W3CDTF">2014-03-07T03:20:26Z</dcterms:modified>
</cp:coreProperties>
</file>