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74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2076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E5CA48AE-853C-4B36-A598-EEE5B1DA37E8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756946-7E12-4FA2-AA07-E75085253FB3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A48AE-853C-4B36-A598-EEE5B1DA37E8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6946-7E12-4FA2-AA07-E75085253F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A48AE-853C-4B36-A598-EEE5B1DA37E8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56946-7E12-4FA2-AA07-E75085253FB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5CA48AE-853C-4B36-A598-EEE5B1DA37E8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B756946-7E12-4FA2-AA07-E75085253FB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A48AE-853C-4B36-A598-EEE5B1DA37E8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756946-7E12-4FA2-AA07-E75085253FB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5CA48AE-853C-4B36-A598-EEE5B1DA37E8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B756946-7E12-4FA2-AA07-E75085253FB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5CA48AE-853C-4B36-A598-EEE5B1DA37E8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B756946-7E12-4FA2-AA07-E75085253FB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A48AE-853C-4B36-A598-EEE5B1DA37E8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756946-7E12-4FA2-AA07-E75085253FB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A48AE-853C-4B36-A598-EEE5B1DA37E8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756946-7E12-4FA2-AA07-E75085253FB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5CA48AE-853C-4B36-A598-EEE5B1DA37E8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B756946-7E12-4FA2-AA07-E75085253FB3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E5CA48AE-853C-4B36-A598-EEE5B1DA37E8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0B756946-7E12-4FA2-AA07-E75085253FB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E5CA48AE-853C-4B36-A598-EEE5B1DA37E8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0B756946-7E12-4FA2-AA07-E75085253FB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anfari_dlya_nagrazhdeniya_-Vruchenie_premii_OSKAR(5mp3.or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243" y="5168370"/>
            <a:ext cx="1194549" cy="1194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"/>
            <a:ext cx="9144000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55640"/>
            <a:ext cx="5895032" cy="671200"/>
          </a:xfrm>
        </p:spPr>
        <p:txBody>
          <a:bodyPr>
            <a:normAutofit fontScale="90000"/>
          </a:bodyPr>
          <a:lstStyle/>
          <a:p>
            <a:r>
              <a:rPr lang="uk-UA" sz="2700" i="1" dirty="0" smtClean="0">
                <a:solidFill>
                  <a:schemeClr val="bg1"/>
                </a:solidFill>
              </a:rPr>
              <a:t>ІСТОРІЯ КІНОПРЕМІЇ 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52823" y="4592425"/>
            <a:ext cx="482453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Підготувала учениця 11 класу</a:t>
            </a:r>
          </a:p>
          <a:p>
            <a:pPr algn="ctr"/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ЗОШ № 24</a:t>
            </a:r>
          </a:p>
          <a:p>
            <a:pPr algn="ctr"/>
            <a:r>
              <a:rPr lang="uk-UA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Гаврилиця</a:t>
            </a:r>
            <a:r>
              <a:rPr lang="uk-UA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Анастасія</a:t>
            </a:r>
          </a:p>
          <a:p>
            <a:pPr algn="ctr"/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Вчитель </a:t>
            </a:r>
            <a:r>
              <a:rPr lang="uk-UA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Палагнюк</a:t>
            </a:r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В.І.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09843" y="980728"/>
            <a:ext cx="3012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«Оскар»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>
            <a:off x="225236" y="6110891"/>
            <a:ext cx="864096" cy="504056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221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3356992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Голосування</a:t>
            </a:r>
            <a:endParaRPr lang="ru-RU" b="1" i="1" dirty="0" smtClean="0">
              <a:solidFill>
                <a:srgbClr val="FF0000"/>
              </a:solidFill>
            </a:endParaRPr>
          </a:p>
          <a:p>
            <a:r>
              <a:rPr lang="ru-RU" dirty="0" err="1" smtClean="0"/>
              <a:t>Американська</a:t>
            </a:r>
            <a:r>
              <a:rPr lang="ru-RU" dirty="0" smtClean="0"/>
              <a:t> </a:t>
            </a:r>
            <a:r>
              <a:rPr lang="ru-RU" dirty="0" err="1"/>
              <a:t>кіноакадемія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, за </a:t>
            </a:r>
            <a:r>
              <a:rPr lang="ru-RU" dirty="0" err="1"/>
              <a:t>даними</a:t>
            </a:r>
            <a:r>
              <a:rPr lang="ru-RU" dirty="0"/>
              <a:t> на початок 2007 року, з 5829 </a:t>
            </a:r>
            <a:r>
              <a:rPr lang="ru-RU" dirty="0" err="1"/>
              <a:t>членів</a:t>
            </a:r>
            <a:r>
              <a:rPr lang="ru-RU" dirty="0"/>
              <a:t> з правом голосу, </a:t>
            </a:r>
            <a:r>
              <a:rPr lang="ru-RU" dirty="0" err="1"/>
              <a:t>розділених</a:t>
            </a:r>
            <a:r>
              <a:rPr lang="ru-RU" dirty="0"/>
              <a:t> по 15 </a:t>
            </a:r>
            <a:r>
              <a:rPr lang="ru-RU" dirty="0" err="1"/>
              <a:t>різним</a:t>
            </a:r>
            <a:r>
              <a:rPr lang="ru-RU" dirty="0"/>
              <a:t> </a:t>
            </a:r>
            <a:r>
              <a:rPr lang="ru-RU" dirty="0" err="1"/>
              <a:t>гільдіям</a:t>
            </a:r>
            <a:r>
              <a:rPr lang="ru-RU" dirty="0"/>
              <a:t>. </a:t>
            </a:r>
            <a:r>
              <a:rPr lang="ru-RU" dirty="0" err="1"/>
              <a:t>Найчисленнішою</a:t>
            </a:r>
            <a:r>
              <a:rPr lang="ru-RU" dirty="0"/>
              <a:t> </a:t>
            </a:r>
            <a:r>
              <a:rPr lang="ru-RU" dirty="0" err="1"/>
              <a:t>гільдією</a:t>
            </a:r>
            <a:r>
              <a:rPr lang="ru-RU" dirty="0"/>
              <a:t> є </a:t>
            </a:r>
            <a:r>
              <a:rPr lang="ru-RU" dirty="0" err="1"/>
              <a:t>акторська</a:t>
            </a:r>
            <a:r>
              <a:rPr lang="ru-RU" dirty="0"/>
              <a:t> (1311 </a:t>
            </a:r>
            <a:r>
              <a:rPr lang="ru-RU" dirty="0" err="1"/>
              <a:t>голосуючих</a:t>
            </a:r>
            <a:r>
              <a:rPr lang="ru-RU" dirty="0"/>
              <a:t> </a:t>
            </a:r>
            <a:r>
              <a:rPr lang="ru-RU" dirty="0" err="1"/>
              <a:t>учасників</a:t>
            </a:r>
            <a:r>
              <a:rPr lang="ru-RU" dirty="0"/>
              <a:t> — 22%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). </a:t>
            </a:r>
            <a:r>
              <a:rPr lang="ru-RU" dirty="0" err="1"/>
              <a:t>Кожна</a:t>
            </a:r>
            <a:r>
              <a:rPr lang="ru-RU" dirty="0"/>
              <a:t> </a:t>
            </a:r>
            <a:r>
              <a:rPr lang="ru-RU" dirty="0" err="1"/>
              <a:t>гільдія</a:t>
            </a:r>
            <a:r>
              <a:rPr lang="ru-RU" dirty="0"/>
              <a:t> </a:t>
            </a:r>
            <a:r>
              <a:rPr lang="ru-RU" dirty="0" err="1"/>
              <a:t>голосує</a:t>
            </a:r>
            <a:r>
              <a:rPr lang="ru-RU" dirty="0"/>
              <a:t> за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категорією</a:t>
            </a:r>
            <a:r>
              <a:rPr lang="ru-RU" dirty="0"/>
              <a:t> (</a:t>
            </a:r>
            <a:r>
              <a:rPr lang="ru-RU" dirty="0" err="1"/>
              <a:t>актори</a:t>
            </a:r>
            <a:r>
              <a:rPr lang="ru-RU" dirty="0"/>
              <a:t> </a:t>
            </a:r>
            <a:r>
              <a:rPr lang="ru-RU" dirty="0" err="1"/>
              <a:t>вибирають</a:t>
            </a:r>
            <a:r>
              <a:rPr lang="ru-RU" dirty="0"/>
              <a:t> </a:t>
            </a:r>
            <a:r>
              <a:rPr lang="ru-RU" dirty="0" err="1"/>
              <a:t>найкращу</a:t>
            </a:r>
            <a:r>
              <a:rPr lang="ru-RU" dirty="0"/>
              <a:t> актрису, </a:t>
            </a:r>
            <a:r>
              <a:rPr lang="ru-RU" dirty="0" err="1"/>
              <a:t>найкращого</a:t>
            </a:r>
            <a:r>
              <a:rPr lang="ru-RU" dirty="0"/>
              <a:t> </a:t>
            </a:r>
            <a:r>
              <a:rPr lang="ru-RU" dirty="0" err="1"/>
              <a:t>актора</a:t>
            </a:r>
            <a:r>
              <a:rPr lang="ru-RU" dirty="0"/>
              <a:t>, </a:t>
            </a:r>
            <a:r>
              <a:rPr lang="ru-RU" dirty="0" err="1"/>
              <a:t>найкращу</a:t>
            </a:r>
            <a:r>
              <a:rPr lang="ru-RU" dirty="0"/>
              <a:t> актрису другого плану, </a:t>
            </a:r>
            <a:r>
              <a:rPr lang="ru-RU" dirty="0" err="1"/>
              <a:t>найкращого</a:t>
            </a:r>
            <a:r>
              <a:rPr lang="ru-RU" dirty="0"/>
              <a:t> </a:t>
            </a:r>
            <a:r>
              <a:rPr lang="ru-RU" dirty="0" err="1"/>
              <a:t>актора</a:t>
            </a:r>
            <a:r>
              <a:rPr lang="ru-RU" dirty="0"/>
              <a:t> другого плану і т. д.).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голосування</a:t>
            </a:r>
            <a:r>
              <a:rPr lang="ru-RU" dirty="0"/>
              <a:t> поза </a:t>
            </a:r>
            <a:r>
              <a:rPr lang="ru-RU" dirty="0" err="1"/>
              <a:t>Кіноакадемії</a:t>
            </a:r>
            <a:r>
              <a:rPr lang="ru-RU" dirty="0"/>
              <a:t> </a:t>
            </a:r>
            <a:r>
              <a:rPr lang="ru-RU" dirty="0" err="1"/>
              <a:t>створюються</a:t>
            </a:r>
            <a:r>
              <a:rPr lang="ru-RU" dirty="0"/>
              <a:t> для </a:t>
            </a:r>
            <a:r>
              <a:rPr lang="ru-RU" dirty="0" err="1"/>
              <a:t>вибору</a:t>
            </a:r>
            <a:r>
              <a:rPr lang="ru-RU" dirty="0"/>
              <a:t> </a:t>
            </a:r>
            <a:r>
              <a:rPr lang="ru-RU" dirty="0" err="1"/>
              <a:t>номінантів</a:t>
            </a:r>
            <a:r>
              <a:rPr lang="ru-RU" dirty="0"/>
              <a:t> і </a:t>
            </a:r>
            <a:r>
              <a:rPr lang="ru-RU" dirty="0" err="1"/>
              <a:t>переможців</a:t>
            </a:r>
            <a:r>
              <a:rPr lang="ru-RU" dirty="0"/>
              <a:t> у </a:t>
            </a:r>
            <a:r>
              <a:rPr lang="ru-RU" dirty="0" err="1"/>
              <a:t>категоріях</a:t>
            </a:r>
            <a:r>
              <a:rPr lang="ru-RU" dirty="0"/>
              <a:t> «</a:t>
            </a:r>
            <a:r>
              <a:rPr lang="ru-RU" dirty="0" err="1"/>
              <a:t>найкращий</a:t>
            </a:r>
            <a:r>
              <a:rPr lang="ru-RU" dirty="0"/>
              <a:t> </a:t>
            </a:r>
            <a:r>
              <a:rPr lang="ru-RU" dirty="0" err="1"/>
              <a:t>документальний</a:t>
            </a:r>
            <a:r>
              <a:rPr lang="ru-RU" dirty="0"/>
              <a:t> </a:t>
            </a:r>
            <a:r>
              <a:rPr lang="ru-RU" dirty="0" err="1"/>
              <a:t>фільм</a:t>
            </a:r>
            <a:r>
              <a:rPr lang="ru-RU" dirty="0"/>
              <a:t>», «</a:t>
            </a:r>
            <a:r>
              <a:rPr lang="ru-RU" dirty="0" err="1"/>
              <a:t>найкращий</a:t>
            </a:r>
            <a:r>
              <a:rPr lang="ru-RU" dirty="0"/>
              <a:t> </a:t>
            </a:r>
            <a:r>
              <a:rPr lang="ru-RU" dirty="0" err="1"/>
              <a:t>фільм</a:t>
            </a:r>
            <a:r>
              <a:rPr lang="ru-RU" dirty="0"/>
              <a:t> </a:t>
            </a:r>
            <a:r>
              <a:rPr lang="ru-RU" dirty="0" err="1"/>
              <a:t>іноземною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», «</a:t>
            </a:r>
            <a:r>
              <a:rPr lang="ru-RU" dirty="0" err="1"/>
              <a:t>найкращий</a:t>
            </a:r>
            <a:r>
              <a:rPr lang="ru-RU" dirty="0"/>
              <a:t> грим», «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короткометражні</a:t>
            </a:r>
            <a:r>
              <a:rPr lang="ru-RU" dirty="0"/>
              <a:t> </a:t>
            </a:r>
            <a:r>
              <a:rPr lang="ru-RU" dirty="0" err="1"/>
              <a:t>фільми</a:t>
            </a:r>
            <a:r>
              <a:rPr lang="ru-RU" dirty="0"/>
              <a:t>», «</a:t>
            </a:r>
            <a:r>
              <a:rPr lang="ru-RU" dirty="0" err="1"/>
              <a:t>найкращий</a:t>
            </a:r>
            <a:r>
              <a:rPr lang="ru-RU" dirty="0"/>
              <a:t> монтаж звуку» і «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ефекти</a:t>
            </a:r>
            <a:r>
              <a:rPr lang="ru-RU" dirty="0"/>
              <a:t>».</a:t>
            </a:r>
          </a:p>
          <a:p>
            <a:r>
              <a:rPr lang="ru-RU" dirty="0" err="1"/>
              <a:t>Всі</a:t>
            </a:r>
            <a:r>
              <a:rPr lang="ru-RU" dirty="0"/>
              <a:t> члени </a:t>
            </a:r>
            <a:r>
              <a:rPr lang="ru-RU" dirty="0" err="1"/>
              <a:t>Кіноакадемії</a:t>
            </a:r>
            <a:r>
              <a:rPr lang="ru-RU" dirty="0"/>
              <a:t> </a:t>
            </a:r>
            <a:r>
              <a:rPr lang="ru-RU" dirty="0" err="1"/>
              <a:t>голосують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по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 — «</a:t>
            </a:r>
            <a:r>
              <a:rPr lang="ru-RU" dirty="0" err="1"/>
              <a:t>найкраща</a:t>
            </a:r>
            <a:r>
              <a:rPr lang="ru-RU" dirty="0"/>
              <a:t> картина».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5940152" cy="3662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24128" y="4505813"/>
            <a:ext cx="34198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Переможці</a:t>
            </a:r>
            <a:r>
              <a:rPr lang="ru-RU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2014 року</a:t>
            </a:r>
            <a:endParaRPr lang="ru-RU" sz="32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6037"/>
            <a:ext cx="938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«Оскар»: </a:t>
            </a:r>
            <a:r>
              <a:rPr lang="ru-RU" sz="2400" b="1" i="1" dirty="0" err="1">
                <a:solidFill>
                  <a:srgbClr val="FF0000"/>
                </a:solidFill>
              </a:rPr>
              <a:t>рекорди</a:t>
            </a:r>
            <a:r>
              <a:rPr lang="ru-RU" sz="2400" b="1" i="1" dirty="0">
                <a:solidFill>
                  <a:srgbClr val="FF0000"/>
                </a:solidFill>
              </a:rPr>
              <a:t> та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рекордсмени</a:t>
            </a:r>
            <a:endParaRPr lang="ru-RU" sz="2400" b="1" i="1" dirty="0">
              <a:solidFill>
                <a:srgbClr val="FF0000"/>
              </a:solidFill>
            </a:endParaRPr>
          </a:p>
          <a:p>
            <a:r>
              <a:rPr lang="ru-RU" dirty="0"/>
              <a:t>Рекорд за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номінацій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</a:t>
            </a:r>
            <a:r>
              <a:rPr lang="ru-RU" dirty="0" err="1"/>
              <a:t>компанії</a:t>
            </a:r>
            <a:r>
              <a:rPr lang="ru-RU" dirty="0"/>
              <a:t> </a:t>
            </a:r>
            <a:r>
              <a:rPr lang="ru-RU" dirty="0" err="1"/>
              <a:t>Волта</a:t>
            </a:r>
            <a:r>
              <a:rPr lang="ru-RU" dirty="0"/>
              <a:t> </a:t>
            </a:r>
            <a:r>
              <a:rPr lang="ru-RU" dirty="0" err="1"/>
              <a:t>Діснея</a:t>
            </a:r>
            <a:r>
              <a:rPr lang="ru-RU" dirty="0"/>
              <a:t> (англ. </a:t>
            </a:r>
            <a:r>
              <a:rPr lang="en-US" dirty="0"/>
              <a:t>Walt Disney) — 64 </a:t>
            </a:r>
            <a:r>
              <a:rPr lang="ru-RU" dirty="0"/>
              <a:t>рази, </a:t>
            </a:r>
            <a:r>
              <a:rPr lang="ru-RU" dirty="0" err="1"/>
              <a:t>ця</a:t>
            </a:r>
            <a:r>
              <a:rPr lang="ru-RU" dirty="0"/>
              <a:t> ж </a:t>
            </a:r>
            <a:r>
              <a:rPr lang="ru-RU" dirty="0" err="1"/>
              <a:t>компанія</a:t>
            </a:r>
            <a:r>
              <a:rPr lang="ru-RU" dirty="0"/>
              <a:t> є </a:t>
            </a:r>
            <a:r>
              <a:rPr lang="ru-RU" dirty="0" err="1"/>
              <a:t>лідером</a:t>
            </a:r>
            <a:r>
              <a:rPr lang="ru-RU" dirty="0"/>
              <a:t> за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отриманих</a:t>
            </a:r>
            <a:r>
              <a:rPr lang="ru-RU" dirty="0"/>
              <a:t> </a:t>
            </a:r>
            <a:r>
              <a:rPr lang="ru-RU" dirty="0" err="1"/>
              <a:t>нагород</a:t>
            </a:r>
            <a:r>
              <a:rPr lang="ru-RU" dirty="0"/>
              <a:t> — 26 «</a:t>
            </a:r>
            <a:r>
              <a:rPr lang="ru-RU" dirty="0" err="1"/>
              <a:t>Оскарів</a:t>
            </a:r>
            <a:r>
              <a:rPr lang="ru-RU" dirty="0"/>
              <a:t>». З </a:t>
            </a:r>
            <a:r>
              <a:rPr lang="ru-RU" dirty="0" err="1"/>
              <a:t>акторів</a:t>
            </a:r>
            <a:r>
              <a:rPr lang="ru-RU" dirty="0"/>
              <a:t> рекордсменами є </a:t>
            </a:r>
            <a:r>
              <a:rPr lang="ru-RU" dirty="0" err="1"/>
              <a:t>Кетрін</a:t>
            </a:r>
            <a:r>
              <a:rPr lang="ru-RU" dirty="0"/>
              <a:t> Хепберн (англ. </a:t>
            </a:r>
            <a:r>
              <a:rPr lang="en-US" dirty="0"/>
              <a:t>Katharine Hepburn) </a:t>
            </a:r>
            <a:r>
              <a:rPr lang="ru-RU" dirty="0"/>
              <a:t>та </a:t>
            </a:r>
            <a:r>
              <a:rPr lang="ru-RU" dirty="0" err="1"/>
              <a:t>Меріл</a:t>
            </a:r>
            <a:r>
              <a:rPr lang="ru-RU" dirty="0"/>
              <a:t> </a:t>
            </a:r>
            <a:r>
              <a:rPr lang="ru-RU" dirty="0" err="1"/>
              <a:t>Стріп</a:t>
            </a:r>
            <a:r>
              <a:rPr lang="ru-RU" dirty="0"/>
              <a:t> (англ. </a:t>
            </a:r>
            <a:r>
              <a:rPr lang="en-US" dirty="0"/>
              <a:t>Meryl Streep), </a:t>
            </a:r>
            <a:r>
              <a:rPr lang="ru-RU" dirty="0"/>
              <a:t>у </a:t>
            </a:r>
            <a:r>
              <a:rPr lang="ru-RU" dirty="0" err="1"/>
              <a:t>кожної</a:t>
            </a:r>
            <a:r>
              <a:rPr lang="ru-RU" dirty="0"/>
              <a:t> по 12 </a:t>
            </a:r>
            <a:r>
              <a:rPr lang="ru-RU" dirty="0" err="1"/>
              <a:t>номінацій</a:t>
            </a:r>
            <a:r>
              <a:rPr lang="ru-RU" dirty="0"/>
              <a:t>. </a:t>
            </a:r>
            <a:r>
              <a:rPr lang="ru-RU" dirty="0" err="1"/>
              <a:t>Кетрін</a:t>
            </a:r>
            <a:r>
              <a:rPr lang="ru-RU" dirty="0"/>
              <a:t> Хепберн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рекордну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нагород</a:t>
            </a:r>
            <a:r>
              <a:rPr lang="ru-RU" dirty="0"/>
              <a:t> — вона </a:t>
            </a:r>
            <a:r>
              <a:rPr lang="ru-RU" dirty="0" err="1"/>
              <a:t>визнавалась</a:t>
            </a:r>
            <a:r>
              <a:rPr lang="ru-RU" dirty="0"/>
              <a:t> </a:t>
            </a:r>
            <a:r>
              <a:rPr lang="ru-RU" dirty="0" err="1"/>
              <a:t>найкращою</a:t>
            </a:r>
            <a:r>
              <a:rPr lang="ru-RU" dirty="0"/>
              <a:t> актрисою 4 рази. </a:t>
            </a:r>
            <a:r>
              <a:rPr lang="ru-RU" dirty="0" err="1"/>
              <a:t>Режисер</a:t>
            </a:r>
            <a:r>
              <a:rPr lang="ru-RU" dirty="0"/>
              <a:t> Альфред </a:t>
            </a:r>
            <a:r>
              <a:rPr lang="ru-RU" dirty="0" err="1"/>
              <a:t>Хічкок</a:t>
            </a:r>
            <a:r>
              <a:rPr lang="ru-RU" dirty="0"/>
              <a:t> (англ. </a:t>
            </a:r>
            <a:r>
              <a:rPr lang="en-US" dirty="0"/>
              <a:t>Alfred Hitchcock) </a:t>
            </a:r>
            <a:r>
              <a:rPr lang="ru-RU" dirty="0" err="1"/>
              <a:t>номінувався</a:t>
            </a:r>
            <a:r>
              <a:rPr lang="ru-RU" dirty="0"/>
              <a:t> 5 </a:t>
            </a:r>
            <a:r>
              <a:rPr lang="ru-RU" dirty="0" err="1"/>
              <a:t>разів</a:t>
            </a:r>
            <a:r>
              <a:rPr lang="ru-RU" dirty="0"/>
              <a:t> в </a:t>
            </a:r>
            <a:r>
              <a:rPr lang="ru-RU" dirty="0" err="1"/>
              <a:t>категорії</a:t>
            </a:r>
            <a:r>
              <a:rPr lang="ru-RU" dirty="0"/>
              <a:t> «</a:t>
            </a:r>
            <a:r>
              <a:rPr lang="ru-RU" dirty="0" err="1"/>
              <a:t>Найкращий</a:t>
            </a:r>
            <a:r>
              <a:rPr lang="ru-RU" dirty="0"/>
              <a:t> </a:t>
            </a:r>
            <a:r>
              <a:rPr lang="ru-RU" dirty="0" err="1"/>
              <a:t>режисер</a:t>
            </a:r>
            <a:r>
              <a:rPr lang="ru-RU" dirty="0"/>
              <a:t>», але не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жодної</a:t>
            </a:r>
            <a:r>
              <a:rPr lang="ru-RU" dirty="0"/>
              <a:t>. </a:t>
            </a:r>
            <a:r>
              <a:rPr lang="ru-RU" dirty="0" err="1"/>
              <a:t>Лідерами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зарубіжних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є </a:t>
            </a:r>
            <a:r>
              <a:rPr lang="ru-RU" dirty="0" err="1"/>
              <a:t>Франція</a:t>
            </a:r>
            <a:r>
              <a:rPr lang="ru-RU" dirty="0"/>
              <a:t> (32 </a:t>
            </a:r>
            <a:r>
              <a:rPr lang="ru-RU" dirty="0" err="1"/>
              <a:t>фільми</a:t>
            </a:r>
            <a:r>
              <a:rPr lang="ru-RU" dirty="0"/>
              <a:t> </a:t>
            </a:r>
            <a:r>
              <a:rPr lang="ru-RU" dirty="0" err="1"/>
              <a:t>номіновані</a:t>
            </a:r>
            <a:r>
              <a:rPr lang="ru-RU" dirty="0"/>
              <a:t>) та </a:t>
            </a:r>
            <a:r>
              <a:rPr lang="ru-RU" dirty="0" err="1"/>
              <a:t>Італія</a:t>
            </a:r>
            <a:r>
              <a:rPr lang="ru-RU" dirty="0"/>
              <a:t> (10 «</a:t>
            </a:r>
            <a:r>
              <a:rPr lang="ru-RU" dirty="0" err="1"/>
              <a:t>Оскарів</a:t>
            </a:r>
            <a:r>
              <a:rPr lang="ru-RU" dirty="0"/>
              <a:t>»). </a:t>
            </a:r>
            <a:r>
              <a:rPr lang="ru-RU" dirty="0" err="1"/>
              <a:t>Наймолодшою</a:t>
            </a:r>
            <a:r>
              <a:rPr lang="ru-RU" dirty="0"/>
              <a:t> </a:t>
            </a:r>
            <a:r>
              <a:rPr lang="ru-RU" dirty="0" err="1"/>
              <a:t>володаркою</a:t>
            </a:r>
            <a:r>
              <a:rPr lang="ru-RU" dirty="0"/>
              <a:t> «Оскара» стала </a:t>
            </a:r>
            <a:r>
              <a:rPr lang="ru-RU" dirty="0" err="1"/>
              <a:t>Тетум</a:t>
            </a:r>
            <a:r>
              <a:rPr lang="ru-RU" dirty="0"/>
              <a:t> </a:t>
            </a:r>
            <a:r>
              <a:rPr lang="ru-RU" dirty="0" err="1"/>
              <a:t>О'Ніл</a:t>
            </a:r>
            <a:r>
              <a:rPr lang="ru-RU" dirty="0"/>
              <a:t> (англ. </a:t>
            </a:r>
            <a:r>
              <a:rPr lang="en-US" dirty="0"/>
              <a:t>Tatum O'Neal), </a:t>
            </a:r>
            <a:r>
              <a:rPr lang="ru-RU" dirty="0"/>
              <a:t>у </a:t>
            </a:r>
            <a:r>
              <a:rPr lang="ru-RU" dirty="0" err="1"/>
              <a:t>віці</a:t>
            </a:r>
            <a:r>
              <a:rPr lang="ru-RU" dirty="0"/>
              <a:t> 10 </a:t>
            </a:r>
            <a:r>
              <a:rPr lang="ru-RU" dirty="0" err="1"/>
              <a:t>років</a:t>
            </a:r>
            <a:r>
              <a:rPr lang="ru-RU" dirty="0"/>
              <a:t> та 148 </a:t>
            </a:r>
            <a:r>
              <a:rPr lang="ru-RU" dirty="0" err="1"/>
              <a:t>днів</a:t>
            </a:r>
            <a:r>
              <a:rPr lang="ru-RU" dirty="0"/>
              <a:t> яка </a:t>
            </a:r>
            <a:r>
              <a:rPr lang="ru-RU" dirty="0" err="1"/>
              <a:t>отримала</a:t>
            </a:r>
            <a:r>
              <a:rPr lang="ru-RU" dirty="0"/>
              <a:t> приз як «</a:t>
            </a:r>
            <a:r>
              <a:rPr lang="ru-RU" dirty="0" err="1"/>
              <a:t>Найкраща</a:t>
            </a:r>
            <a:r>
              <a:rPr lang="ru-RU" dirty="0"/>
              <a:t> актриса другого плану» у </a:t>
            </a:r>
            <a:r>
              <a:rPr lang="ru-RU" dirty="0" err="1"/>
              <a:t>фільмі</a:t>
            </a:r>
            <a:r>
              <a:rPr lang="ru-RU" dirty="0"/>
              <a:t> «</a:t>
            </a:r>
            <a:r>
              <a:rPr lang="ru-RU" dirty="0" err="1"/>
              <a:t>Паперовий</a:t>
            </a:r>
            <a:r>
              <a:rPr lang="ru-RU" dirty="0"/>
              <a:t> </a:t>
            </a:r>
            <a:r>
              <a:rPr lang="ru-RU" dirty="0" err="1"/>
              <a:t>місяць</a:t>
            </a:r>
            <a:r>
              <a:rPr lang="ru-RU" dirty="0"/>
              <a:t>» (англ. </a:t>
            </a:r>
            <a:r>
              <a:rPr lang="en-US" dirty="0"/>
              <a:t>Paper Moon).</a:t>
            </a:r>
          </a:p>
          <a:p>
            <a:r>
              <a:rPr lang="ru-RU" sz="2400" b="1" i="1" dirty="0" err="1">
                <a:solidFill>
                  <a:srgbClr val="FF0000"/>
                </a:solidFill>
              </a:rPr>
              <a:t>Скасування</a:t>
            </a:r>
            <a:r>
              <a:rPr lang="ru-RU" sz="2400" b="1" i="1" dirty="0">
                <a:solidFill>
                  <a:srgbClr val="FF0000"/>
                </a:solidFill>
              </a:rPr>
              <a:t> «Оскара</a:t>
            </a:r>
            <a:r>
              <a:rPr lang="ru-RU" sz="2400" b="1" i="1" dirty="0" smtClean="0">
                <a:solidFill>
                  <a:srgbClr val="FF0000"/>
                </a:solidFill>
              </a:rPr>
              <a:t>»</a:t>
            </a:r>
            <a:endParaRPr lang="ru-RU" sz="2400" b="1" i="1" dirty="0">
              <a:solidFill>
                <a:srgbClr val="FF0000"/>
              </a:solidFill>
            </a:endParaRPr>
          </a:p>
          <a:p>
            <a:r>
              <a:rPr lang="ru-RU" dirty="0"/>
              <a:t>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церемоній</a:t>
            </a:r>
            <a:r>
              <a:rPr lang="ru-RU" dirty="0"/>
              <a:t> </a:t>
            </a:r>
            <a:r>
              <a:rPr lang="ru-RU" dirty="0" err="1"/>
              <a:t>нагородження</a:t>
            </a:r>
            <a:r>
              <a:rPr lang="ru-RU" dirty="0"/>
              <a:t> </a:t>
            </a:r>
            <a:r>
              <a:rPr lang="ru-RU" dirty="0" err="1"/>
              <a:t>Академією</a:t>
            </a:r>
            <a:r>
              <a:rPr lang="ru-RU" dirty="0"/>
              <a:t> </a:t>
            </a:r>
            <a:r>
              <a:rPr lang="ru-RU" dirty="0" err="1"/>
              <a:t>кіномистецтва</a:t>
            </a:r>
            <a:r>
              <a:rPr lang="ru-RU" dirty="0"/>
              <a:t> США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3 </a:t>
            </a:r>
            <a:r>
              <a:rPr lang="ru-RU" dirty="0" err="1"/>
              <a:t>випадки</a:t>
            </a:r>
            <a:r>
              <a:rPr lang="ru-RU" dirty="0"/>
              <a:t>, коли </a:t>
            </a:r>
            <a:r>
              <a:rPr lang="ru-RU" dirty="0" err="1"/>
              <a:t>розклад</a:t>
            </a:r>
            <a:r>
              <a:rPr lang="ru-RU" dirty="0"/>
              <a:t> </a:t>
            </a:r>
            <a:r>
              <a:rPr lang="ru-RU" dirty="0" err="1"/>
              <a:t>церемоній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порушений</a:t>
            </a:r>
            <a:r>
              <a:rPr lang="ru-RU" dirty="0"/>
              <a:t>. Перший — у 1938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сильної</a:t>
            </a:r>
            <a:r>
              <a:rPr lang="ru-RU" dirty="0"/>
              <a:t> </a:t>
            </a:r>
            <a:r>
              <a:rPr lang="ru-RU" dirty="0" err="1"/>
              <a:t>повені</a:t>
            </a:r>
            <a:r>
              <a:rPr lang="ru-RU" dirty="0"/>
              <a:t>,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церемонію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відкладено</a:t>
            </a:r>
            <a:r>
              <a:rPr lang="ru-RU" dirty="0"/>
              <a:t> на 1 </a:t>
            </a:r>
            <a:r>
              <a:rPr lang="ru-RU" dirty="0" err="1"/>
              <a:t>тиждень</a:t>
            </a:r>
            <a:r>
              <a:rPr lang="ru-RU" dirty="0"/>
              <a:t>. У 1968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церемонію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відкладено</a:t>
            </a:r>
            <a:r>
              <a:rPr lang="ru-RU" dirty="0"/>
              <a:t> з 8-го </a:t>
            </a:r>
            <a:r>
              <a:rPr lang="ru-RU" dirty="0" err="1"/>
              <a:t>квітня</a:t>
            </a:r>
            <a:r>
              <a:rPr lang="ru-RU" dirty="0"/>
              <a:t> на 10-те </a:t>
            </a:r>
            <a:r>
              <a:rPr lang="ru-RU" dirty="0" err="1"/>
              <a:t>квітня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поховання</a:t>
            </a:r>
            <a:r>
              <a:rPr lang="ru-RU" dirty="0"/>
              <a:t> </a:t>
            </a:r>
            <a:r>
              <a:rPr lang="ru-RU" dirty="0" err="1"/>
              <a:t>Мартіна</a:t>
            </a:r>
            <a:r>
              <a:rPr lang="ru-RU" dirty="0"/>
              <a:t> Лютера </a:t>
            </a:r>
            <a:r>
              <a:rPr lang="ru-RU" dirty="0" err="1"/>
              <a:t>Кінга</a:t>
            </a:r>
            <a:r>
              <a:rPr lang="ru-RU" dirty="0"/>
              <a:t>,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вбито </a:t>
            </a:r>
            <a:r>
              <a:rPr lang="ru-RU" dirty="0" err="1"/>
              <a:t>напередодні</a:t>
            </a:r>
            <a:r>
              <a:rPr lang="ru-RU" dirty="0"/>
              <a:t> і </a:t>
            </a:r>
            <a:r>
              <a:rPr lang="ru-RU" dirty="0" err="1"/>
              <a:t>церемонію</a:t>
            </a:r>
            <a:r>
              <a:rPr lang="ru-RU" dirty="0"/>
              <a:t> </a:t>
            </a:r>
            <a:r>
              <a:rPr lang="ru-RU" dirty="0" err="1"/>
              <a:t>поховання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призначено</a:t>
            </a:r>
            <a:r>
              <a:rPr lang="ru-RU" dirty="0"/>
              <a:t> на 8-ме </a:t>
            </a:r>
            <a:r>
              <a:rPr lang="ru-RU" dirty="0" err="1"/>
              <a:t>квітня</a:t>
            </a:r>
            <a:r>
              <a:rPr lang="ru-RU" dirty="0"/>
              <a:t>. У 1981 </a:t>
            </a:r>
            <a:r>
              <a:rPr lang="ru-RU" dirty="0" err="1"/>
              <a:t>церемонію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відкладено</a:t>
            </a:r>
            <a:r>
              <a:rPr lang="ru-RU" dirty="0"/>
              <a:t> на 24 </a:t>
            </a:r>
            <a:r>
              <a:rPr lang="ru-RU" dirty="0" err="1"/>
              <a:t>години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спроби</a:t>
            </a:r>
            <a:r>
              <a:rPr lang="ru-RU" dirty="0"/>
              <a:t> </a:t>
            </a:r>
            <a:r>
              <a:rPr lang="ru-RU" dirty="0" err="1"/>
              <a:t>вбивства</a:t>
            </a:r>
            <a:r>
              <a:rPr lang="ru-RU" dirty="0"/>
              <a:t> </a:t>
            </a:r>
            <a:r>
              <a:rPr lang="ru-RU" dirty="0" err="1"/>
              <a:t>тодішнього</a:t>
            </a:r>
            <a:r>
              <a:rPr lang="ru-RU" dirty="0"/>
              <a:t> президента США Рональда Рейгана.</a:t>
            </a:r>
          </a:p>
          <a:p>
            <a:r>
              <a:rPr lang="ru-RU" sz="2400" b="1" i="1" dirty="0" err="1">
                <a:solidFill>
                  <a:srgbClr val="FF0000"/>
                </a:solidFill>
              </a:rPr>
              <a:t>Вступ</a:t>
            </a:r>
            <a:r>
              <a:rPr lang="ru-RU" sz="2400" b="1" i="1" dirty="0">
                <a:solidFill>
                  <a:srgbClr val="FF0000"/>
                </a:solidFill>
              </a:rPr>
              <a:t> на </a:t>
            </a:r>
            <a:r>
              <a:rPr lang="ru-RU" sz="2400" b="1" i="1" dirty="0" err="1">
                <a:solidFill>
                  <a:srgbClr val="FF0000"/>
                </a:solidFill>
              </a:rPr>
              <a:t>вручення</a:t>
            </a:r>
            <a:r>
              <a:rPr lang="ru-RU" sz="2400" b="1" i="1" dirty="0">
                <a:solidFill>
                  <a:srgbClr val="FF0000"/>
                </a:solidFill>
              </a:rPr>
              <a:t> «Оскара</a:t>
            </a:r>
            <a:r>
              <a:rPr lang="ru-RU" sz="2400" b="1" i="1" dirty="0" smtClean="0">
                <a:solidFill>
                  <a:srgbClr val="FF0000"/>
                </a:solidFill>
              </a:rPr>
              <a:t>»</a:t>
            </a:r>
            <a:endParaRPr lang="ru-RU" sz="2400" b="1" i="1" dirty="0">
              <a:solidFill>
                <a:srgbClr val="FF0000"/>
              </a:solidFill>
            </a:endParaRPr>
          </a:p>
          <a:p>
            <a:r>
              <a:rPr lang="ru-RU" dirty="0" err="1"/>
              <a:t>Відвідати</a:t>
            </a:r>
            <a:r>
              <a:rPr lang="ru-RU" dirty="0"/>
              <a:t> </a:t>
            </a:r>
            <a:r>
              <a:rPr lang="ru-RU" dirty="0" err="1"/>
              <a:t>церемонію</a:t>
            </a:r>
            <a:r>
              <a:rPr lang="ru-RU" dirty="0"/>
              <a:t> </a:t>
            </a:r>
            <a:r>
              <a:rPr lang="ru-RU" dirty="0" err="1"/>
              <a:t>нагородження</a:t>
            </a:r>
            <a:r>
              <a:rPr lang="ru-RU" dirty="0"/>
              <a:t> </a:t>
            </a:r>
            <a:r>
              <a:rPr lang="ru-RU" dirty="0" err="1"/>
              <a:t>можливо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маючи</a:t>
            </a:r>
            <a:r>
              <a:rPr lang="ru-RU" dirty="0"/>
              <a:t> </a:t>
            </a:r>
            <a:r>
              <a:rPr lang="ru-RU" dirty="0" err="1"/>
              <a:t>персональне</a:t>
            </a:r>
            <a:r>
              <a:rPr lang="ru-RU" dirty="0"/>
              <a:t> </a:t>
            </a:r>
            <a:r>
              <a:rPr lang="ru-RU" dirty="0" err="1"/>
              <a:t>запрошення</a:t>
            </a:r>
            <a:r>
              <a:rPr lang="ru-RU" dirty="0"/>
              <a:t>, </a:t>
            </a:r>
            <a:r>
              <a:rPr lang="ru-RU" dirty="0" err="1"/>
              <a:t>квитків</a:t>
            </a:r>
            <a:r>
              <a:rPr lang="ru-RU" dirty="0"/>
              <a:t> на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подію</a:t>
            </a:r>
            <a:r>
              <a:rPr lang="ru-RU" dirty="0"/>
              <a:t> </a:t>
            </a:r>
            <a:r>
              <a:rPr lang="ru-RU" dirty="0" err="1"/>
              <a:t>придбати</a:t>
            </a:r>
            <a:r>
              <a:rPr lang="ru-RU" dirty="0"/>
              <a:t> </a:t>
            </a:r>
            <a:r>
              <a:rPr lang="ru-RU" dirty="0" err="1"/>
              <a:t>неможливо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не </a:t>
            </a:r>
            <a:r>
              <a:rPr lang="ru-RU" dirty="0" err="1"/>
              <a:t>випускають</a:t>
            </a:r>
            <a:r>
              <a:rPr lang="ru-RU" dirty="0"/>
              <a:t> у продаж для </a:t>
            </a:r>
            <a:r>
              <a:rPr lang="ru-RU" dirty="0" err="1"/>
              <a:t>публіки</a:t>
            </a:r>
            <a:r>
              <a:rPr lang="ru-RU" dirty="0"/>
              <a:t>.</a:t>
            </a:r>
          </a:p>
        </p:txBody>
      </p:sp>
      <p:pic>
        <p:nvPicPr>
          <p:cNvPr id="9219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9" y="6276037"/>
            <a:ext cx="938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4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0"/>
            <a:ext cx="8686800" cy="6858000"/>
          </a:xfrm>
        </p:spPr>
        <p:txBody>
          <a:bodyPr>
            <a:normAutofit lnSpcReduction="1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Цікаві факти </a:t>
            </a:r>
            <a:r>
              <a:rPr lang="uk-UA" b="1" i="1" dirty="0" err="1" smtClean="0">
                <a:solidFill>
                  <a:srgbClr val="FF0000"/>
                </a:solidFill>
              </a:rPr>
              <a:t>кінопремії</a:t>
            </a:r>
            <a:endParaRPr lang="uk-UA" b="1" i="1" dirty="0" smtClean="0">
              <a:solidFill>
                <a:srgbClr val="FF0000"/>
              </a:solidFill>
            </a:endParaRPr>
          </a:p>
          <a:p>
            <a:r>
              <a:rPr lang="ru-RU" b="1" i="1" dirty="0" err="1">
                <a:solidFill>
                  <a:srgbClr val="FF0000"/>
                </a:solidFill>
              </a:rPr>
              <a:t>Червона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доріжка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dirty="0" err="1" smtClean="0"/>
              <a:t>Актори</a:t>
            </a:r>
            <a:r>
              <a:rPr lang="ru-RU" dirty="0" smtClean="0"/>
              <a:t> </a:t>
            </a:r>
            <a:r>
              <a:rPr lang="ru-RU" dirty="0" err="1"/>
              <a:t>довго</a:t>
            </a:r>
            <a:r>
              <a:rPr lang="ru-RU" dirty="0"/>
              <a:t> </a:t>
            </a:r>
            <a:r>
              <a:rPr lang="ru-RU" dirty="0" err="1"/>
              <a:t>вибирають</a:t>
            </a:r>
            <a:r>
              <a:rPr lang="ru-RU" dirty="0"/>
              <a:t> , </a:t>
            </a:r>
            <a:r>
              <a:rPr lang="ru-RU" dirty="0" err="1"/>
              <a:t>що</a:t>
            </a:r>
            <a:r>
              <a:rPr lang="ru-RU" dirty="0"/>
              <a:t> такого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надіти</a:t>
            </a:r>
            <a:r>
              <a:rPr lang="ru-RU" dirty="0"/>
              <a:t> на </a:t>
            </a:r>
            <a:r>
              <a:rPr lang="ru-RU" dirty="0" err="1"/>
              <a:t>церемонію</a:t>
            </a:r>
            <a:r>
              <a:rPr lang="ru-RU" dirty="0"/>
              <a:t> , в </a:t>
            </a:r>
            <a:r>
              <a:rPr lang="ru-RU" dirty="0" err="1"/>
              <a:t>чому</a:t>
            </a:r>
            <a:r>
              <a:rPr lang="ru-RU" dirty="0"/>
              <a:t> пройти по </a:t>
            </a:r>
            <a:r>
              <a:rPr lang="ru-RU" dirty="0" err="1"/>
              <a:t>червоній</a:t>
            </a:r>
            <a:r>
              <a:rPr lang="ru-RU" dirty="0"/>
              <a:t> </a:t>
            </a:r>
            <a:r>
              <a:rPr lang="ru-RU" dirty="0" err="1"/>
              <a:t>доріжці</a:t>
            </a:r>
            <a:r>
              <a:rPr lang="ru-RU" dirty="0"/>
              <a:t> , і не дарма. </a:t>
            </a:r>
            <a:r>
              <a:rPr lang="ru-RU" dirty="0" err="1"/>
              <a:t>Червоний</a:t>
            </a:r>
            <a:r>
              <a:rPr lang="ru-RU" dirty="0"/>
              <a:t> килим , по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йдуть</a:t>
            </a:r>
            <a:r>
              <a:rPr lang="ru-RU" dirty="0"/>
              <a:t> </a:t>
            </a:r>
            <a:r>
              <a:rPr lang="ru-RU" dirty="0" err="1"/>
              <a:t>знаменитості</a:t>
            </a:r>
            <a:r>
              <a:rPr lang="ru-RU" dirty="0"/>
              <a:t> ,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довжину</a:t>
            </a:r>
            <a:r>
              <a:rPr lang="ru-RU" dirty="0"/>
              <a:t> 152 </a:t>
            </a:r>
            <a:r>
              <a:rPr lang="ru-RU" dirty="0" err="1"/>
              <a:t>метри</a:t>
            </a:r>
            <a:r>
              <a:rPr lang="ru-RU" dirty="0"/>
              <a:t> і ширину 10 </a:t>
            </a:r>
            <a:r>
              <a:rPr lang="ru-RU" dirty="0" err="1"/>
              <a:t>метрів</a:t>
            </a:r>
            <a:r>
              <a:rPr lang="ru-RU" dirty="0"/>
              <a:t>. На </a:t>
            </a:r>
            <a:r>
              <a:rPr lang="ru-RU" dirty="0" err="1"/>
              <a:t>ньому</a:t>
            </a:r>
            <a:r>
              <a:rPr lang="ru-RU" dirty="0"/>
              <a:t> </a:t>
            </a:r>
            <a:r>
              <a:rPr lang="ru-RU" dirty="0" err="1"/>
              <a:t>поміщаються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100 </a:t>
            </a:r>
            <a:r>
              <a:rPr lang="ru-RU" dirty="0" err="1"/>
              <a:t>фотографів</a:t>
            </a:r>
            <a:r>
              <a:rPr lang="ru-RU" dirty="0"/>
              <a:t> , 300 </a:t>
            </a:r>
            <a:r>
              <a:rPr lang="ru-RU" dirty="0" err="1"/>
              <a:t>представників</a:t>
            </a:r>
            <a:r>
              <a:rPr lang="ru-RU" dirty="0"/>
              <a:t> </a:t>
            </a:r>
            <a:r>
              <a:rPr lang="ru-RU" dirty="0" err="1"/>
              <a:t>телекомпаній</a:t>
            </a:r>
            <a:r>
              <a:rPr lang="ru-RU" dirty="0"/>
              <a:t> 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операторів</a:t>
            </a:r>
            <a:r>
              <a:rPr lang="ru-RU" dirty="0"/>
              <a:t> , </a:t>
            </a:r>
            <a:r>
              <a:rPr lang="ru-RU" dirty="0" err="1"/>
              <a:t>звукооператорів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фахівців</a:t>
            </a:r>
            <a:r>
              <a:rPr lang="ru-RU" dirty="0" smtClean="0"/>
              <a:t>.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До </a:t>
            </a:r>
            <a:r>
              <a:rPr lang="ru-RU" b="1" i="1" dirty="0">
                <a:solidFill>
                  <a:srgbClr val="FF0000"/>
                </a:solidFill>
              </a:rPr>
              <a:t>2010 року </a:t>
            </a:r>
            <a:r>
              <a:rPr lang="ru-RU" b="1" i="1" dirty="0" err="1">
                <a:solidFill>
                  <a:srgbClr val="FF0000"/>
                </a:solidFill>
              </a:rPr>
              <a:t>серед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режисерів</a:t>
            </a:r>
            <a:r>
              <a:rPr lang="ru-RU" b="1" i="1" dirty="0">
                <a:solidFill>
                  <a:srgbClr val="FF0000"/>
                </a:solidFill>
              </a:rPr>
              <a:t> , </a:t>
            </a:r>
            <a:r>
              <a:rPr lang="ru-RU" b="1" i="1" dirty="0" err="1">
                <a:solidFill>
                  <a:srgbClr val="FF0000"/>
                </a:solidFill>
              </a:rPr>
              <a:t>які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отримали</a:t>
            </a:r>
            <a:r>
              <a:rPr lang="ru-RU" b="1" i="1" dirty="0">
                <a:solidFill>
                  <a:srgbClr val="FF0000"/>
                </a:solidFill>
              </a:rPr>
              <a:t> Оскара , </a:t>
            </a:r>
            <a:r>
              <a:rPr lang="ru-RU" b="1" i="1" dirty="0" err="1">
                <a:solidFill>
                  <a:srgbClr val="FF0000"/>
                </a:solidFill>
              </a:rPr>
              <a:t>були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одні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чоловіки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</a:p>
          <a:p>
            <a:r>
              <a:rPr lang="ru-RU" dirty="0" err="1" smtClean="0"/>
              <a:t>Катрін</a:t>
            </a:r>
            <a:r>
              <a:rPr lang="ru-RU" dirty="0" smtClean="0"/>
              <a:t> </a:t>
            </a:r>
            <a:r>
              <a:rPr lang="ru-RU" dirty="0" err="1"/>
              <a:t>Біглоу</a:t>
            </a:r>
            <a:r>
              <a:rPr lang="ru-RU" dirty="0"/>
              <a:t> - перша </a:t>
            </a:r>
            <a:r>
              <a:rPr lang="ru-RU" dirty="0" err="1"/>
              <a:t>жінка</a:t>
            </a:r>
            <a:r>
              <a:rPr lang="ru-RU" dirty="0"/>
              <a:t> в </a:t>
            </a:r>
            <a:r>
              <a:rPr lang="ru-RU" dirty="0" err="1"/>
              <a:t>історії</a:t>
            </a:r>
            <a:r>
              <a:rPr lang="ru-RU" dirty="0"/>
              <a:t> Оскара 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отримала</a:t>
            </a:r>
            <a:r>
              <a:rPr lang="ru-RU" dirty="0"/>
              <a:t> </a:t>
            </a:r>
            <a:r>
              <a:rPr lang="ru-RU" dirty="0" err="1"/>
              <a:t>премію</a:t>
            </a:r>
            <a:r>
              <a:rPr lang="ru-RU" dirty="0"/>
              <a:t> як </a:t>
            </a:r>
            <a:r>
              <a:rPr lang="ru-RU" dirty="0" err="1"/>
              <a:t>кращий</a:t>
            </a:r>
            <a:r>
              <a:rPr lang="ru-RU" dirty="0"/>
              <a:t> </a:t>
            </a:r>
            <a:r>
              <a:rPr lang="ru-RU" dirty="0" err="1"/>
              <a:t>режисер</a:t>
            </a:r>
            <a:r>
              <a:rPr lang="ru-RU" dirty="0"/>
              <a:t> , за картину "</a:t>
            </a:r>
            <a:r>
              <a:rPr lang="ru-RU" dirty="0" err="1"/>
              <a:t>Володар</a:t>
            </a:r>
            <a:r>
              <a:rPr lang="ru-RU" dirty="0"/>
              <a:t> </a:t>
            </a:r>
            <a:r>
              <a:rPr lang="ru-RU" dirty="0" err="1"/>
              <a:t>бурі</a:t>
            </a:r>
            <a:r>
              <a:rPr lang="ru-RU" dirty="0"/>
              <a:t>" , і четвертою </a:t>
            </a:r>
            <a:r>
              <a:rPr lang="ru-RU" dirty="0" err="1"/>
              <a:t>жінкою</a:t>
            </a:r>
            <a:r>
              <a:rPr lang="ru-RU" dirty="0"/>
              <a:t> , </a:t>
            </a:r>
            <a:r>
              <a:rPr lang="ru-RU" dirty="0" err="1"/>
              <a:t>взагалі</a:t>
            </a:r>
            <a:r>
              <a:rPr lang="ru-RU" dirty="0"/>
              <a:t> </a:t>
            </a:r>
            <a:r>
              <a:rPr lang="ru-RU" dirty="0" err="1"/>
              <a:t>номінувалася</a:t>
            </a:r>
            <a:r>
              <a:rPr lang="ru-RU" dirty="0"/>
              <a:t> на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премію</a:t>
            </a:r>
            <a:r>
              <a:rPr lang="ru-RU" dirty="0"/>
              <a:t> в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режисури</a:t>
            </a:r>
            <a:r>
              <a:rPr lang="ru-RU" dirty="0"/>
              <a:t> . Вона 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 , "</a:t>
            </a:r>
            <a:r>
              <a:rPr lang="ru-RU" dirty="0" err="1"/>
              <a:t>переграла</a:t>
            </a:r>
            <a:r>
              <a:rPr lang="ru-RU" dirty="0"/>
              <a:t>"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колишнього</a:t>
            </a:r>
            <a:r>
              <a:rPr lang="ru-RU" dirty="0"/>
              <a:t> </a:t>
            </a:r>
            <a:r>
              <a:rPr lang="ru-RU" dirty="0" err="1"/>
              <a:t>чоловіка</a:t>
            </a:r>
            <a:r>
              <a:rPr lang="ru-RU" dirty="0"/>
              <a:t> Джеймса Камерона з </a:t>
            </a:r>
            <a:r>
              <a:rPr lang="ru-RU" dirty="0" err="1"/>
              <a:t>його</a:t>
            </a:r>
            <a:r>
              <a:rPr lang="ru-RU" dirty="0"/>
              <a:t> " </a:t>
            </a:r>
            <a:r>
              <a:rPr lang="ru-RU" dirty="0" err="1"/>
              <a:t>Аватаром</a:t>
            </a:r>
            <a:r>
              <a:rPr lang="ru-RU" dirty="0"/>
              <a:t> " . </a:t>
            </a:r>
            <a:r>
              <a:rPr lang="ru-RU" dirty="0" err="1"/>
              <a:t>Крім</a:t>
            </a:r>
            <a:r>
              <a:rPr lang="ru-RU" dirty="0"/>
              <a:t> того 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єдина</a:t>
            </a:r>
            <a:r>
              <a:rPr lang="ru-RU" dirty="0"/>
              <a:t> </a:t>
            </a:r>
            <a:r>
              <a:rPr lang="ru-RU" dirty="0" err="1"/>
              <a:t>сімейна</a:t>
            </a:r>
            <a:r>
              <a:rPr lang="ru-RU" dirty="0"/>
              <a:t> пара , </a:t>
            </a:r>
            <a:r>
              <a:rPr lang="ru-RU" dirty="0" err="1"/>
              <a:t>успішно</a:t>
            </a:r>
            <a:r>
              <a:rPr lang="ru-RU" dirty="0"/>
              <a:t> " взяла " </a:t>
            </a:r>
            <a:r>
              <a:rPr lang="ru-RU" dirty="0" err="1"/>
              <a:t>кінопремію</a:t>
            </a:r>
            <a:r>
              <a:rPr lang="ru-RU" dirty="0"/>
              <a:t> </a:t>
            </a:r>
            <a:r>
              <a:rPr lang="ru-RU" dirty="0" smtClean="0"/>
              <a:t>.</a:t>
            </a:r>
          </a:p>
          <a:p>
            <a:r>
              <a:rPr lang="ru-RU" b="1" i="1" dirty="0" err="1">
                <a:solidFill>
                  <a:srgbClr val="FF0000"/>
                </a:solidFill>
              </a:rPr>
              <a:t>Гіпсовий</a:t>
            </a:r>
            <a:r>
              <a:rPr lang="ru-RU" b="1" i="1" dirty="0">
                <a:solidFill>
                  <a:srgbClr val="FF0000"/>
                </a:solidFill>
              </a:rPr>
              <a:t> Оскар </a:t>
            </a:r>
          </a:p>
          <a:p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/>
              <a:t>час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відчували</a:t>
            </a:r>
            <a:r>
              <a:rPr lang="ru-RU" dirty="0"/>
              <a:t> </a:t>
            </a:r>
            <a:r>
              <a:rPr lang="ru-RU" dirty="0" err="1"/>
              <a:t>дефіцит</a:t>
            </a:r>
            <a:r>
              <a:rPr lang="ru-RU" dirty="0"/>
              <a:t> </a:t>
            </a:r>
            <a:r>
              <a:rPr lang="ru-RU" dirty="0" err="1"/>
              <a:t>металу</a:t>
            </a:r>
            <a:r>
              <a:rPr lang="ru-RU" dirty="0"/>
              <a:t> 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відбилося</a:t>
            </a:r>
            <a:r>
              <a:rPr lang="ru-RU" dirty="0"/>
              <a:t> на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Оскарів</a:t>
            </a:r>
            <a:r>
              <a:rPr lang="ru-RU" dirty="0"/>
              <a:t> . З 1942 року до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статуетку</a:t>
            </a:r>
            <a:r>
              <a:rPr lang="ru-RU" dirty="0"/>
              <a:t> </a:t>
            </a:r>
            <a:r>
              <a:rPr lang="ru-RU" dirty="0" err="1"/>
              <a:t>робили</a:t>
            </a:r>
            <a:r>
              <a:rPr lang="ru-RU" dirty="0"/>
              <a:t> з </a:t>
            </a:r>
            <a:r>
              <a:rPr lang="ru-RU" dirty="0" err="1"/>
              <a:t>гіпсу</a:t>
            </a:r>
            <a:r>
              <a:rPr lang="ru-RU" dirty="0"/>
              <a:t>. Правда 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лауреати</a:t>
            </a:r>
            <a:r>
              <a:rPr lang="ru-RU" dirty="0"/>
              <a:t>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замість</a:t>
            </a:r>
            <a:r>
              <a:rPr lang="ru-RU" dirty="0"/>
              <a:t> </a:t>
            </a:r>
            <a:r>
              <a:rPr lang="ru-RU" dirty="0" err="1"/>
              <a:t>гіпсових</a:t>
            </a:r>
            <a:r>
              <a:rPr lang="ru-RU" dirty="0"/>
              <a:t> </a:t>
            </a:r>
            <a:r>
              <a:rPr lang="ru-RU" dirty="0" err="1"/>
              <a:t>справжні</a:t>
            </a:r>
            <a:r>
              <a:rPr lang="ru-RU" dirty="0"/>
              <a:t> </a:t>
            </a:r>
            <a:r>
              <a:rPr lang="ru-RU" dirty="0" err="1"/>
              <a:t>металеві</a:t>
            </a:r>
            <a:r>
              <a:rPr lang="ru-RU" dirty="0"/>
              <a:t> "</a:t>
            </a:r>
            <a:r>
              <a:rPr lang="ru-RU" dirty="0" err="1"/>
              <a:t>версії</a:t>
            </a:r>
            <a:r>
              <a:rPr lang="ru-RU" dirty="0"/>
              <a:t> " нагороди.</a:t>
            </a:r>
          </a:p>
        </p:txBody>
      </p:sp>
      <p:pic>
        <p:nvPicPr>
          <p:cNvPr id="10243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9061"/>
            <a:ext cx="938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45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357301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І на </a:t>
            </a:r>
            <a:r>
              <a:rPr lang="ru-RU" dirty="0" err="1"/>
              <a:t>додаток</a:t>
            </a:r>
            <a:r>
              <a:rPr lang="ru-RU" dirty="0"/>
              <a:t> </a:t>
            </a:r>
            <a:r>
              <a:rPr lang="ru-RU" dirty="0" err="1"/>
              <a:t>пропонуємо</a:t>
            </a:r>
            <a:r>
              <a:rPr lang="ru-RU" dirty="0"/>
              <a:t> </a:t>
            </a:r>
            <a:r>
              <a:rPr lang="ru-RU" dirty="0" err="1"/>
              <a:t>невелику</a:t>
            </a:r>
            <a:r>
              <a:rPr lang="ru-RU" dirty="0"/>
              <a:t> </a:t>
            </a:r>
            <a:r>
              <a:rPr lang="ru-RU" dirty="0" err="1"/>
              <a:t>підбірку</a:t>
            </a:r>
            <a:r>
              <a:rPr lang="ru-RU" dirty="0"/>
              <a:t> </a:t>
            </a:r>
            <a:r>
              <a:rPr lang="ru-RU" dirty="0" err="1"/>
              <a:t>мікрофактов</a:t>
            </a:r>
            <a:r>
              <a:rPr lang="ru-RU" dirty="0"/>
              <a:t> про Оскара :</a:t>
            </a:r>
          </a:p>
          <a:p>
            <a:endParaRPr lang="ru-RU" dirty="0"/>
          </a:p>
          <a:p>
            <a:r>
              <a:rPr lang="ru-RU" dirty="0"/>
              <a:t>Уолт </a:t>
            </a:r>
            <a:r>
              <a:rPr lang="ru-RU" dirty="0" err="1"/>
              <a:t>Дісней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Оскарів</a:t>
            </a:r>
            <a:r>
              <a:rPr lang="ru-RU" dirty="0"/>
              <a:t> , </a:t>
            </a:r>
            <a:r>
              <a:rPr lang="ru-RU" dirty="0" err="1"/>
              <a:t>ніж</a:t>
            </a:r>
            <a:r>
              <a:rPr lang="ru-RU" dirty="0"/>
              <a:t> будь-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інший</a:t>
            </a:r>
            <a:r>
              <a:rPr lang="ru-RU" dirty="0"/>
              <a:t> - 26 штук з 64 ,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номінувався</a:t>
            </a:r>
            <a:r>
              <a:rPr lang="ru-RU" dirty="0"/>
              <a:t> .</a:t>
            </a:r>
          </a:p>
          <a:p>
            <a:r>
              <a:rPr lang="ru-RU" dirty="0" err="1"/>
              <a:t>Найбільше</a:t>
            </a:r>
            <a:r>
              <a:rPr lang="ru-RU" dirty="0"/>
              <a:t> </a:t>
            </a:r>
            <a:r>
              <a:rPr lang="ru-RU" dirty="0" err="1"/>
              <a:t>Оскарів</a:t>
            </a:r>
            <a:r>
              <a:rPr lang="ru-RU" dirty="0"/>
              <a:t> за </a:t>
            </a:r>
            <a:r>
              <a:rPr lang="ru-RU" dirty="0" err="1"/>
              <a:t>жіночі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</a:t>
            </a:r>
            <a:r>
              <a:rPr lang="ru-RU" dirty="0" err="1"/>
              <a:t>отримала</a:t>
            </a:r>
            <a:r>
              <a:rPr lang="ru-RU" dirty="0"/>
              <a:t> </a:t>
            </a:r>
            <a:r>
              <a:rPr lang="ru-RU" dirty="0" err="1"/>
              <a:t>Катаріна</a:t>
            </a:r>
            <a:r>
              <a:rPr lang="ru-RU" dirty="0"/>
              <a:t> Хепберн - 4 штуки , за </a:t>
            </a:r>
            <a:r>
              <a:rPr lang="ru-RU" dirty="0" err="1"/>
              <a:t>фільми</a:t>
            </a:r>
            <a:r>
              <a:rPr lang="ru-RU" dirty="0"/>
              <a:t> " </a:t>
            </a:r>
            <a:r>
              <a:rPr lang="ru-RU" dirty="0" err="1"/>
              <a:t>Продавець</a:t>
            </a:r>
            <a:r>
              <a:rPr lang="ru-RU" dirty="0"/>
              <a:t> </a:t>
            </a:r>
            <a:r>
              <a:rPr lang="ru-RU" dirty="0" err="1"/>
              <a:t>дощу</a:t>
            </a:r>
            <a:r>
              <a:rPr lang="ru-RU" dirty="0"/>
              <a:t>" , "</a:t>
            </a:r>
            <a:r>
              <a:rPr lang="ru-RU" dirty="0" err="1"/>
              <a:t>Африканська</a:t>
            </a:r>
            <a:r>
              <a:rPr lang="ru-RU" dirty="0"/>
              <a:t> королева " та </a:t>
            </a:r>
            <a:r>
              <a:rPr lang="ru-RU" dirty="0" err="1"/>
              <a:t>інші</a:t>
            </a:r>
            <a:r>
              <a:rPr lang="ru-RU" dirty="0"/>
              <a:t>.</a:t>
            </a:r>
          </a:p>
          <a:p>
            <a:r>
              <a:rPr lang="ru-RU" dirty="0" err="1"/>
              <a:t>Наймолодший</a:t>
            </a:r>
            <a:r>
              <a:rPr lang="ru-RU" dirty="0"/>
              <a:t> лауреат </a:t>
            </a:r>
            <a:r>
              <a:rPr lang="ru-RU" dirty="0" err="1"/>
              <a:t>премії</a:t>
            </a:r>
            <a:r>
              <a:rPr lang="ru-RU" dirty="0"/>
              <a:t> - 10 -</a:t>
            </a:r>
            <a:r>
              <a:rPr lang="ru-RU" dirty="0" err="1"/>
              <a:t>річна</a:t>
            </a:r>
            <a:r>
              <a:rPr lang="ru-RU" dirty="0"/>
              <a:t> </a:t>
            </a:r>
            <a:r>
              <a:rPr lang="ru-RU" dirty="0" err="1"/>
              <a:t>Татум</a:t>
            </a:r>
            <a:r>
              <a:rPr lang="ru-RU" dirty="0"/>
              <a:t> </a:t>
            </a:r>
            <a:r>
              <a:rPr lang="ru-RU" dirty="0" err="1"/>
              <a:t>О'Нілл</a:t>
            </a:r>
            <a:r>
              <a:rPr lang="ru-RU" dirty="0"/>
              <a:t> за роль другого плану у </a:t>
            </a:r>
            <a:r>
              <a:rPr lang="ru-RU" dirty="0" err="1"/>
              <a:t>фільмі</a:t>
            </a:r>
            <a:r>
              <a:rPr lang="ru-RU" dirty="0"/>
              <a:t> "</a:t>
            </a:r>
            <a:r>
              <a:rPr lang="ru-RU" dirty="0" err="1"/>
              <a:t>Паперова</a:t>
            </a:r>
            <a:r>
              <a:rPr lang="ru-RU" dirty="0"/>
              <a:t> Луна" .</a:t>
            </a:r>
          </a:p>
          <a:p>
            <a:r>
              <a:rPr lang="ru-RU" dirty="0"/>
              <a:t>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премії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три </a:t>
            </a:r>
            <a:r>
              <a:rPr lang="ru-RU" dirty="0" err="1"/>
              <a:t>фільми</a:t>
            </a:r>
            <a:r>
              <a:rPr lang="ru-RU" dirty="0"/>
              <a:t> </a:t>
            </a:r>
            <a:r>
              <a:rPr lang="ru-RU" dirty="0" err="1"/>
              <a:t>отримували</a:t>
            </a:r>
            <a:r>
              <a:rPr lang="ru-RU" dirty="0"/>
              <a:t> </a:t>
            </a:r>
            <a:r>
              <a:rPr lang="ru-RU" dirty="0" err="1"/>
              <a:t>повний</a:t>
            </a:r>
            <a:r>
              <a:rPr lang="ru-RU" dirty="0"/>
              <a:t> комплект </a:t>
            </a:r>
            <a:r>
              <a:rPr lang="ru-RU" dirty="0" err="1"/>
              <a:t>Оскарів</a:t>
            </a:r>
            <a:r>
              <a:rPr lang="ru-RU" dirty="0"/>
              <a:t> - за </a:t>
            </a:r>
            <a:r>
              <a:rPr lang="ru-RU" dirty="0" err="1"/>
              <a:t>кращий</a:t>
            </a:r>
            <a:r>
              <a:rPr lang="ru-RU" dirty="0"/>
              <a:t> </a:t>
            </a:r>
            <a:r>
              <a:rPr lang="ru-RU" dirty="0" err="1"/>
              <a:t>фільм</a:t>
            </a:r>
            <a:r>
              <a:rPr lang="ru-RU" dirty="0"/>
              <a:t> , </a:t>
            </a:r>
            <a:r>
              <a:rPr lang="ru-RU" dirty="0" err="1"/>
              <a:t>кращого</a:t>
            </a:r>
            <a:r>
              <a:rPr lang="ru-RU" dirty="0"/>
              <a:t> </a:t>
            </a:r>
            <a:r>
              <a:rPr lang="ru-RU" dirty="0" err="1"/>
              <a:t>актора</a:t>
            </a:r>
            <a:r>
              <a:rPr lang="ru-RU" dirty="0"/>
              <a:t> , </a:t>
            </a:r>
            <a:r>
              <a:rPr lang="ru-RU" dirty="0" err="1"/>
              <a:t>кращу</a:t>
            </a:r>
            <a:r>
              <a:rPr lang="ru-RU" dirty="0"/>
              <a:t> актрису , </a:t>
            </a:r>
            <a:r>
              <a:rPr lang="ru-RU" dirty="0" err="1"/>
              <a:t>кращого</a:t>
            </a:r>
            <a:r>
              <a:rPr lang="ru-RU" dirty="0"/>
              <a:t> </a:t>
            </a:r>
            <a:r>
              <a:rPr lang="ru-RU" dirty="0" err="1"/>
              <a:t>режисера</a:t>
            </a:r>
            <a:r>
              <a:rPr lang="ru-RU" dirty="0"/>
              <a:t> і </a:t>
            </a:r>
            <a:r>
              <a:rPr lang="ru-RU" dirty="0" err="1"/>
              <a:t>кращий</a:t>
            </a:r>
            <a:r>
              <a:rPr lang="ru-RU" dirty="0"/>
              <a:t> </a:t>
            </a:r>
            <a:r>
              <a:rPr lang="ru-RU" dirty="0" err="1"/>
              <a:t>сценарій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: "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трапилося</a:t>
            </a:r>
            <a:r>
              <a:rPr lang="ru-RU" dirty="0"/>
              <a:t> одного разу </a:t>
            </a:r>
            <a:r>
              <a:rPr lang="ru-RU" dirty="0" err="1"/>
              <a:t>вночі</a:t>
            </a:r>
            <a:r>
              <a:rPr lang="ru-RU" dirty="0"/>
              <a:t> " ( 1934 ) , " </a:t>
            </a:r>
            <a:r>
              <a:rPr lang="ru-RU" dirty="0" err="1"/>
              <a:t>Політ</a:t>
            </a:r>
            <a:r>
              <a:rPr lang="ru-RU" dirty="0"/>
              <a:t> над </a:t>
            </a:r>
            <a:r>
              <a:rPr lang="ru-RU" dirty="0" err="1"/>
              <a:t>гніздом</a:t>
            </a:r>
            <a:r>
              <a:rPr lang="ru-RU" dirty="0"/>
              <a:t> </a:t>
            </a:r>
            <a:r>
              <a:rPr lang="ru-RU" dirty="0" err="1"/>
              <a:t>зозулі</a:t>
            </a:r>
            <a:r>
              <a:rPr lang="ru-RU" dirty="0"/>
              <a:t>" ( 1975 ) і "</a:t>
            </a:r>
            <a:r>
              <a:rPr lang="ru-RU" dirty="0" err="1"/>
              <a:t>Мовчання</a:t>
            </a:r>
            <a:r>
              <a:rPr lang="ru-RU" dirty="0"/>
              <a:t> ягнят" (1991).</a:t>
            </a:r>
          </a:p>
          <a:p>
            <a:r>
              <a:rPr lang="ru-RU" dirty="0" err="1"/>
              <a:t>Найбільша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Оскарів</a:t>
            </a:r>
            <a:r>
              <a:rPr lang="ru-RU" dirty="0"/>
              <a:t> , </a:t>
            </a:r>
            <a:r>
              <a:rPr lang="ru-RU" dirty="0" err="1"/>
              <a:t>отримане</a:t>
            </a:r>
            <a:r>
              <a:rPr lang="ru-RU" dirty="0"/>
              <a:t> одним </a:t>
            </a:r>
            <a:r>
              <a:rPr lang="ru-RU" dirty="0" err="1"/>
              <a:t>фільмом</a:t>
            </a:r>
            <a:r>
              <a:rPr lang="ru-RU" dirty="0"/>
              <a:t> - 11. Таких </a:t>
            </a:r>
            <a:r>
              <a:rPr lang="ru-RU" dirty="0" err="1"/>
              <a:t>фільмів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три - Бен </a:t>
            </a:r>
            <a:r>
              <a:rPr lang="ru-RU" dirty="0" err="1"/>
              <a:t>Гур</a:t>
            </a:r>
            <a:r>
              <a:rPr lang="ru-RU" dirty="0"/>
              <a:t> , </a:t>
            </a:r>
            <a:r>
              <a:rPr lang="ru-RU" dirty="0" err="1"/>
              <a:t>Титанік</a:t>
            </a:r>
            <a:r>
              <a:rPr lang="ru-RU" dirty="0"/>
              <a:t> і </a:t>
            </a:r>
            <a:r>
              <a:rPr lang="ru-RU" dirty="0" err="1"/>
              <a:t>Володар</a:t>
            </a:r>
            <a:r>
              <a:rPr lang="ru-RU" dirty="0"/>
              <a:t> </a:t>
            </a:r>
            <a:r>
              <a:rPr lang="ru-RU" dirty="0" err="1"/>
              <a:t>кілець</a:t>
            </a:r>
            <a:r>
              <a:rPr lang="ru-RU" dirty="0"/>
              <a:t> : </a:t>
            </a:r>
            <a:r>
              <a:rPr lang="ru-RU" dirty="0" err="1"/>
              <a:t>повернення</a:t>
            </a:r>
            <a:r>
              <a:rPr lang="ru-RU" dirty="0"/>
              <a:t> короля.</a:t>
            </a:r>
          </a:p>
          <a:p>
            <a:r>
              <a:rPr lang="ru-RU" dirty="0"/>
              <a:t>До </a:t>
            </a:r>
            <a:r>
              <a:rPr lang="ru-RU" dirty="0" err="1"/>
              <a:t>речі</a:t>
            </a:r>
            <a:r>
              <a:rPr lang="ru-RU" dirty="0"/>
              <a:t> , </a:t>
            </a:r>
            <a:r>
              <a:rPr lang="ru-RU" dirty="0" err="1"/>
              <a:t>Володар</a:t>
            </a:r>
            <a:r>
              <a:rPr lang="ru-RU" dirty="0"/>
              <a:t> </a:t>
            </a:r>
            <a:r>
              <a:rPr lang="ru-RU" dirty="0" err="1"/>
              <a:t>перснів</a:t>
            </a:r>
            <a:r>
              <a:rPr lang="ru-RU" dirty="0"/>
              <a:t>: </a:t>
            </a:r>
            <a:r>
              <a:rPr lang="ru-RU" dirty="0" err="1"/>
              <a:t>Повернення</a:t>
            </a:r>
            <a:r>
              <a:rPr lang="ru-RU" dirty="0"/>
              <a:t> Короля є </a:t>
            </a:r>
            <a:r>
              <a:rPr lang="ru-RU" dirty="0" err="1"/>
              <a:t>єдиним</a:t>
            </a:r>
            <a:r>
              <a:rPr lang="ru-RU" dirty="0"/>
              <a:t> </a:t>
            </a:r>
            <a:r>
              <a:rPr lang="ru-RU" dirty="0" err="1"/>
              <a:t>фільмом</a:t>
            </a:r>
            <a:r>
              <a:rPr lang="ru-RU" dirty="0"/>
              <a:t>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Кіноакадемії</a:t>
            </a:r>
            <a:r>
              <a:rPr lang="ru-RU" dirty="0"/>
              <a:t> 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Оскари</a:t>
            </a:r>
            <a:r>
              <a:rPr lang="ru-RU" dirty="0"/>
              <a:t> , на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номінувався</a:t>
            </a:r>
            <a:r>
              <a:rPr lang="ru-RU" dirty="0"/>
              <a:t> 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9144000" cy="32849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98959" y="6396335"/>
            <a:ext cx="60195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Кадр </a:t>
            </a:r>
            <a:r>
              <a:rPr lang="ru-RU" sz="2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із</a:t>
            </a:r>
            <a:r>
              <a:rPr lang="ru-RU" sz="2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r>
              <a:rPr lang="ru-RU" sz="24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кінофільму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«</a:t>
            </a:r>
            <a:r>
              <a:rPr lang="ru-RU" sz="24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В</a:t>
            </a:r>
            <a:r>
              <a:rPr lang="ru-RU" sz="2400" b="1" i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о</a:t>
            </a:r>
            <a:r>
              <a:rPr lang="ru-RU" sz="24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лодар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перснів</a:t>
            </a:r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»</a:t>
            </a:r>
            <a:r>
              <a:rPr lang="ru-RU" sz="2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endParaRPr lang="ru-RU" sz="2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126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938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71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t it go на 25 языках - (номинация на Оскар 2014)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60.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95893"/>
            <a:ext cx="1257672" cy="12576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060"/>
            <a:ext cx="4716016" cy="2642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27303"/>
            <a:ext cx="4427984" cy="26214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6790"/>
            <a:ext cx="9144000" cy="288121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03748" y="0"/>
            <a:ext cx="4644516" cy="1268760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П</a:t>
            </a:r>
            <a:r>
              <a:rPr lang="uk-UA" dirty="0" err="1" smtClean="0"/>
              <a:t>існя</a:t>
            </a:r>
            <a:r>
              <a:rPr lang="uk-UA" dirty="0" smtClean="0"/>
              <a:t> під назвою «</a:t>
            </a:r>
            <a:r>
              <a:rPr lang="en-US" dirty="0" smtClean="0"/>
              <a:t>let it go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err="1" smtClean="0"/>
              <a:t>виконана</a:t>
            </a:r>
            <a:r>
              <a:rPr lang="ru-RU" dirty="0" smtClean="0"/>
              <a:t> на 25 </a:t>
            </a:r>
            <a:r>
              <a:rPr lang="ru-RU" dirty="0" err="1" smtClean="0"/>
              <a:t>мовах,номінована</a:t>
            </a:r>
            <a:r>
              <a:rPr lang="ru-RU" dirty="0" smtClean="0"/>
              <a:t> на прем</a:t>
            </a:r>
            <a:r>
              <a:rPr lang="uk-UA" dirty="0" err="1" smtClean="0"/>
              <a:t>ію</a:t>
            </a:r>
            <a:r>
              <a:rPr lang="uk-UA" dirty="0" smtClean="0"/>
              <a:t> 2014 року</a:t>
            </a:r>
            <a:endParaRPr lang="ru-RU" dirty="0"/>
          </a:p>
        </p:txBody>
      </p:sp>
      <p:sp>
        <p:nvSpPr>
          <p:cNvPr id="2" name="Стрелка влево 1">
            <a:hlinkClick r:id="rId8" action="ppaction://hlinksldjump"/>
          </p:cNvPr>
          <p:cNvSpPr/>
          <p:nvPr/>
        </p:nvSpPr>
        <p:spPr>
          <a:xfrm>
            <a:off x="0" y="0"/>
            <a:ext cx="864096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3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" y="1340768"/>
            <a:ext cx="9140489" cy="551723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55776" y="692696"/>
            <a:ext cx="4114800" cy="701040"/>
          </a:xfrm>
        </p:spPr>
        <p:txBody>
          <a:bodyPr/>
          <a:lstStyle/>
          <a:p>
            <a:r>
              <a:rPr lang="uk-UA" dirty="0" smtClean="0"/>
              <a:t>І на останок  трохи гумору</a:t>
            </a:r>
            <a:endParaRPr lang="ru-RU" dirty="0"/>
          </a:p>
        </p:txBody>
      </p:sp>
      <p:pic>
        <p:nvPicPr>
          <p:cNvPr id="1229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6791"/>
            <a:ext cx="936104" cy="48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420888"/>
            <a:ext cx="4491221" cy="1653179"/>
          </a:xfrm>
        </p:spPr>
        <p:txBody>
          <a:bodyPr/>
          <a:lstStyle/>
          <a:p>
            <a:r>
              <a:rPr lang="uk-UA" dirty="0" smtClean="0"/>
              <a:t>Дякую за увагу!</a:t>
            </a:r>
            <a:r>
              <a:rPr lang="uk-UA" dirty="0" smtClean="0">
                <a:sym typeface="Wingdings" panose="05000000000000000000" pitchFamily="2" charset="2"/>
              </a:rPr>
              <a:t></a:t>
            </a:r>
            <a:br>
              <a:rPr lang="uk-UA" dirty="0" smtClean="0">
                <a:sym typeface="Wingdings" panose="05000000000000000000" pitchFamily="2" charset="2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8542" y="4084576"/>
            <a:ext cx="4645746" cy="10006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j021409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8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896" y="5168253"/>
            <a:ext cx="969640" cy="969640"/>
          </a:xfrm>
          <a:prstGeom prst="rect">
            <a:avLst/>
          </a:prstGeom>
        </p:spPr>
      </p:pic>
      <p:sp>
        <p:nvSpPr>
          <p:cNvPr id="6" name="Сердце 5"/>
          <p:cNvSpPr/>
          <p:nvPr/>
        </p:nvSpPr>
        <p:spPr>
          <a:xfrm>
            <a:off x="136104" y="116632"/>
            <a:ext cx="4536504" cy="324036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ердце 6"/>
          <p:cNvSpPr/>
          <p:nvPr/>
        </p:nvSpPr>
        <p:spPr>
          <a:xfrm>
            <a:off x="4940424" y="293440"/>
            <a:ext cx="4213448" cy="309634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>
            <a:hlinkClick r:id="rId6" action="ppaction://hlinksldjump"/>
          </p:cNvPr>
          <p:cNvSpPr/>
          <p:nvPr/>
        </p:nvSpPr>
        <p:spPr>
          <a:xfrm>
            <a:off x="112697" y="6309320"/>
            <a:ext cx="57606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62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 loop="1">
            <p:snd r:embed="rId4" name="applause.wav"/>
          </p:stSnd>
        </p:sndAc>
      </p:transition>
    </mc:Choice>
    <mc:Fallback xmlns="">
      <p:transition spd="slow">
        <p:circle/>
        <p:sndAc>
          <p:stSnd loop="1"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1520" y="1340768"/>
            <a:ext cx="8229600" cy="551723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dirty="0" smtClean="0">
                <a:hlinkClick r:id="rId2" action="ppaction://hlinksldjump"/>
              </a:rPr>
              <a:t>ЗАГАЛЬНІ ВІДОМОСТІ ПРО НОМІНАЦІЮ</a:t>
            </a:r>
            <a:endParaRPr lang="uk-UA" dirty="0" smtClean="0"/>
          </a:p>
          <a:p>
            <a:pPr marL="457200" indent="-457200">
              <a:buAutoNum type="arabicPeriod"/>
            </a:pPr>
            <a:r>
              <a:rPr lang="uk-UA" dirty="0" smtClean="0">
                <a:hlinkClick r:id="rId3" action="ppaction://hlinksldjump"/>
              </a:rPr>
              <a:t>ЗАСНУВАННЯ АКАДЕМІЇ</a:t>
            </a:r>
            <a:endParaRPr lang="uk-UA" dirty="0" smtClean="0"/>
          </a:p>
          <a:p>
            <a:pPr marL="457200" indent="-457200">
              <a:buAutoNum type="arabicPeriod"/>
            </a:pPr>
            <a:r>
              <a:rPr lang="uk-UA" dirty="0" smtClean="0">
                <a:hlinkClick r:id="rId4" action="ppaction://hlinksldjump"/>
              </a:rPr>
              <a:t>ЧЕРВОНА ДОРІЖКА У МИНУЛОМУ</a:t>
            </a:r>
            <a:endParaRPr lang="uk-UA" dirty="0" smtClean="0"/>
          </a:p>
          <a:p>
            <a:pPr marL="457200" indent="-457200">
              <a:buAutoNum type="arabicPeriod"/>
            </a:pPr>
            <a:r>
              <a:rPr lang="uk-UA" dirty="0" smtClean="0">
                <a:hlinkClick r:id="rId5" action="ppaction://hlinksldjump"/>
              </a:rPr>
              <a:t>ІСТОРІЯ ВРУЧЕННЯ</a:t>
            </a:r>
            <a:endParaRPr lang="uk-UA" dirty="0"/>
          </a:p>
          <a:p>
            <a:pPr marL="457200" indent="-457200">
              <a:buAutoNum type="arabicPeriod"/>
            </a:pPr>
            <a:r>
              <a:rPr lang="uk-UA" dirty="0" smtClean="0">
                <a:hlinkClick r:id="rId6" action="ppaction://hlinksldjump"/>
              </a:rPr>
              <a:t>ДЕТАЛЬНИЙ ОГЛЯД НОМІНАЦІЇ</a:t>
            </a:r>
            <a:endParaRPr lang="uk-UA" dirty="0" smtClean="0"/>
          </a:p>
          <a:p>
            <a:pPr marL="457200" indent="-457200">
              <a:buAutoNum type="arabicPeriod"/>
            </a:pPr>
            <a:r>
              <a:rPr lang="uk-UA" dirty="0" smtClean="0">
                <a:hlinkClick r:id="rId7" action="ppaction://hlinksldjump"/>
              </a:rPr>
              <a:t>КАДРИ:МИНУЛЕ І СЬОГОДЕННЯ</a:t>
            </a:r>
            <a:endParaRPr lang="uk-UA" dirty="0" smtClean="0"/>
          </a:p>
          <a:p>
            <a:pPr marL="457200" indent="-457200">
              <a:buAutoNum type="arabicPeriod"/>
            </a:pPr>
            <a:r>
              <a:rPr lang="uk-UA" dirty="0" smtClean="0">
                <a:hlinkClick r:id="rId8" action="ppaction://hlinksldjump"/>
              </a:rPr>
              <a:t>ОСНОВНІ НОМІНАЦІЇ</a:t>
            </a:r>
            <a:endParaRPr lang="uk-UA" dirty="0" smtClean="0"/>
          </a:p>
          <a:p>
            <a:pPr marL="457200" indent="-457200">
              <a:buAutoNum type="arabicPeriod"/>
            </a:pPr>
            <a:r>
              <a:rPr lang="uk-UA" dirty="0" smtClean="0">
                <a:hlinkClick r:id="rId9" action="ppaction://hlinksldjump"/>
              </a:rPr>
              <a:t>ГОЛОСУВАННЯ</a:t>
            </a:r>
            <a:endParaRPr lang="uk-UA" dirty="0" smtClean="0"/>
          </a:p>
          <a:p>
            <a:pPr marL="457200" indent="-457200">
              <a:buAutoNum type="arabicPeriod"/>
            </a:pPr>
            <a:r>
              <a:rPr lang="uk-UA" dirty="0" smtClean="0">
                <a:hlinkClick r:id="rId10" action="ppaction://hlinksldjump"/>
              </a:rPr>
              <a:t>РЕКОРДИ І РЕКОРДСМЕНИ</a:t>
            </a:r>
            <a:endParaRPr lang="uk-UA" dirty="0" smtClean="0"/>
          </a:p>
          <a:p>
            <a:pPr marL="457200" indent="-457200">
              <a:buAutoNum type="arabicPeriod"/>
            </a:pPr>
            <a:r>
              <a:rPr lang="uk-UA" dirty="0" smtClean="0">
                <a:hlinkClick r:id="rId11" action="ppaction://hlinksldjump"/>
              </a:rPr>
              <a:t>ЦІКАВІ ТА МАЛОВІДОМІ ФАКТИ</a:t>
            </a:r>
            <a:endParaRPr lang="uk-UA" dirty="0" smtClean="0"/>
          </a:p>
          <a:p>
            <a:pPr marL="457200" indent="-457200">
              <a:buAutoNum type="arabicPeriod"/>
            </a:pPr>
            <a:r>
              <a:rPr lang="uk-UA" dirty="0" smtClean="0">
                <a:hlinkClick r:id="rId12" action="ppaction://hlinksldjump"/>
              </a:rPr>
              <a:t>МІКРОФАКТИ</a:t>
            </a:r>
            <a:endParaRPr lang="uk-UA" dirty="0" smtClean="0"/>
          </a:p>
          <a:p>
            <a:pPr marL="457200" indent="-457200">
              <a:buAutoNum type="arabicPeriod"/>
            </a:pPr>
            <a:r>
              <a:rPr lang="uk-UA" dirty="0" smtClean="0">
                <a:hlinkClick r:id="rId13" action="ppaction://hlinksldjump"/>
              </a:rPr>
              <a:t>ПІСНЯ</a:t>
            </a:r>
            <a:endParaRPr lang="uk-UA" dirty="0"/>
          </a:p>
          <a:p>
            <a:pPr marL="457200" indent="-457200">
              <a:buAutoNum type="arabicPeriod"/>
            </a:pPr>
            <a:r>
              <a:rPr lang="uk-UA" dirty="0" smtClean="0">
                <a:hlinkClick r:id="rId14" action="ppaction://hlinksldjump"/>
              </a:rPr>
              <a:t>ПОСМІХНИСЬ</a:t>
            </a:r>
            <a:endParaRPr lang="uk-UA" dirty="0" smtClean="0"/>
          </a:p>
          <a:p>
            <a:pPr marL="457200" indent="-457200">
              <a:buAutoNum type="arabicPeriod"/>
            </a:pPr>
            <a:r>
              <a:rPr lang="uk-UA" dirty="0" smtClean="0">
                <a:hlinkClick r:id="rId15" action="ppaction://hlinksldjump"/>
              </a:rPr>
              <a:t>КІНЕЦЬ</a:t>
            </a:r>
            <a:endParaRPr lang="uk-UA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83768" y="620688"/>
            <a:ext cx="4114800" cy="701040"/>
          </a:xfrm>
        </p:spPr>
        <p:txBody>
          <a:bodyPr/>
          <a:lstStyle/>
          <a:p>
            <a:r>
              <a:rPr lang="ru-RU" dirty="0" err="1" smtClean="0"/>
              <a:t>зм</a:t>
            </a:r>
            <a:r>
              <a:rPr lang="uk-UA" dirty="0" smtClean="0"/>
              <a:t>і</a:t>
            </a:r>
            <a:r>
              <a:rPr lang="ru-RU" dirty="0" err="1" smtClean="0"/>
              <a:t>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751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096000"/>
          </a:xfrm>
        </p:spPr>
        <p:txBody>
          <a:bodyPr/>
          <a:lstStyle/>
          <a:p>
            <a:r>
              <a:rPr lang="vi-VN" dirty="0"/>
              <a:t>«О́скар» — найпрестижніша нагорода в кінематографі США та щорічний приз із багатьма номінаціями. Вручається з 1929 року Американською академією кіномистецтва, створеною Луїсом Маєром з кіностудії </a:t>
            </a:r>
            <a:r>
              <a:rPr lang="en-US" dirty="0"/>
              <a:t>Metro-Goldwyn-Mayer </a:t>
            </a:r>
            <a:r>
              <a:rPr lang="vi-VN" dirty="0"/>
              <a:t>у 1927. Сам приз — позолочена статуетка, знана з 1939 як «Оскар».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" y="1243996"/>
            <a:ext cx="9144000" cy="558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8328"/>
            <a:ext cx="938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85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err="1">
                <a:solidFill>
                  <a:srgbClr val="FF0000"/>
                </a:solidFill>
              </a:rPr>
              <a:t>Заснування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Академії</a:t>
            </a:r>
            <a:endParaRPr lang="ru-RU" b="1" i="1" dirty="0" smtClean="0">
              <a:solidFill>
                <a:srgbClr val="FF0000"/>
              </a:solidFill>
            </a:endParaRPr>
          </a:p>
          <a:p>
            <a:r>
              <a:rPr lang="ru-RU" sz="1900" dirty="0" err="1" smtClean="0"/>
              <a:t>Ідея</a:t>
            </a:r>
            <a:r>
              <a:rPr lang="ru-RU" sz="1900" dirty="0" smtClean="0"/>
              <a:t> </a:t>
            </a:r>
            <a:r>
              <a:rPr lang="ru-RU" sz="1900" dirty="0" err="1"/>
              <a:t>створення</a:t>
            </a:r>
            <a:r>
              <a:rPr lang="ru-RU" sz="1900" dirty="0"/>
              <a:t> </a:t>
            </a:r>
            <a:r>
              <a:rPr lang="ru-RU" sz="1900" dirty="0" err="1"/>
              <a:t>першої</a:t>
            </a:r>
            <a:r>
              <a:rPr lang="ru-RU" sz="1900" dirty="0"/>
              <a:t> </a:t>
            </a:r>
            <a:r>
              <a:rPr lang="ru-RU" sz="1900" dirty="0" err="1"/>
              <a:t>кіноакадемії</a:t>
            </a:r>
            <a:r>
              <a:rPr lang="ru-RU" sz="1900" dirty="0"/>
              <a:t> США </a:t>
            </a:r>
            <a:r>
              <a:rPr lang="ru-RU" sz="1900" dirty="0" err="1"/>
              <a:t>виникла</a:t>
            </a:r>
            <a:r>
              <a:rPr lang="ru-RU" sz="1900" dirty="0"/>
              <a:t> в </a:t>
            </a:r>
            <a:r>
              <a:rPr lang="ru-RU" sz="1900" dirty="0" err="1"/>
              <a:t>голови</a:t>
            </a:r>
            <a:r>
              <a:rPr lang="ru-RU" sz="1900" dirty="0"/>
              <a:t> </a:t>
            </a:r>
            <a:r>
              <a:rPr lang="ru-RU" sz="1900" dirty="0" err="1"/>
              <a:t>кінокомпанії</a:t>
            </a:r>
            <a:r>
              <a:rPr lang="ru-RU" sz="1900" dirty="0"/>
              <a:t> </a:t>
            </a:r>
            <a:r>
              <a:rPr lang="en-US" sz="1900" dirty="0"/>
              <a:t>Metro-Goldwyn-Mayer </a:t>
            </a:r>
            <a:r>
              <a:rPr lang="ru-RU" sz="1900" dirty="0" err="1"/>
              <a:t>Луїса</a:t>
            </a:r>
            <a:r>
              <a:rPr lang="ru-RU" sz="1900" dirty="0"/>
              <a:t> Барта </a:t>
            </a:r>
            <a:r>
              <a:rPr lang="ru-RU" sz="1900" dirty="0" err="1"/>
              <a:t>Маєра</a:t>
            </a:r>
            <a:r>
              <a:rPr lang="ru-RU" sz="1900" dirty="0"/>
              <a:t> в </a:t>
            </a:r>
            <a:r>
              <a:rPr lang="ru-RU" sz="1900" dirty="0" err="1"/>
              <a:t>листопаді</a:t>
            </a:r>
            <a:r>
              <a:rPr lang="ru-RU" sz="1900" dirty="0"/>
              <a:t> 1926 року. Основною причиною </a:t>
            </a:r>
            <a:r>
              <a:rPr lang="ru-RU" sz="1900" dirty="0" err="1"/>
              <a:t>заснування</a:t>
            </a:r>
            <a:r>
              <a:rPr lang="ru-RU" sz="1900" dirty="0"/>
              <a:t> </a:t>
            </a:r>
            <a:r>
              <a:rPr lang="ru-RU" sz="1900" dirty="0" err="1"/>
              <a:t>Академії</a:t>
            </a:r>
            <a:r>
              <a:rPr lang="ru-RU" sz="1900" dirty="0"/>
              <a:t> стало </a:t>
            </a:r>
            <a:r>
              <a:rPr lang="ru-RU" sz="1900" dirty="0" err="1"/>
              <a:t>об'єднання</a:t>
            </a:r>
            <a:r>
              <a:rPr lang="ru-RU" sz="1900" dirty="0"/>
              <a:t> в союз </a:t>
            </a:r>
            <a:r>
              <a:rPr lang="ru-RU" sz="1900" dirty="0" err="1"/>
              <a:t>усієї</a:t>
            </a:r>
            <a:r>
              <a:rPr lang="ru-RU" sz="1900" dirty="0"/>
              <a:t> </a:t>
            </a:r>
            <a:r>
              <a:rPr lang="ru-RU" sz="1900" dirty="0" err="1"/>
              <a:t>кіноіндустрії</a:t>
            </a:r>
            <a:r>
              <a:rPr lang="ru-RU" sz="1900" dirty="0"/>
              <a:t> Америки, коли </a:t>
            </a:r>
            <a:r>
              <a:rPr lang="ru-RU" sz="1900" dirty="0" err="1"/>
              <a:t>дев'ять</a:t>
            </a:r>
            <a:r>
              <a:rPr lang="ru-RU" sz="1900" dirty="0"/>
              <a:t> </a:t>
            </a:r>
            <a:r>
              <a:rPr lang="ru-RU" sz="1900" dirty="0" err="1"/>
              <a:t>ключових</a:t>
            </a:r>
            <a:r>
              <a:rPr lang="ru-RU" sz="1900" dirty="0"/>
              <a:t> </a:t>
            </a:r>
            <a:r>
              <a:rPr lang="ru-RU" sz="1900" dirty="0" err="1"/>
              <a:t>кінокомпаній</a:t>
            </a:r>
            <a:r>
              <a:rPr lang="ru-RU" sz="1900" dirty="0"/>
              <a:t> </a:t>
            </a:r>
            <a:r>
              <a:rPr lang="ru-RU" sz="1900" dirty="0" err="1"/>
              <a:t>країни</a:t>
            </a:r>
            <a:r>
              <a:rPr lang="ru-RU" sz="1900" dirty="0"/>
              <a:t> і </a:t>
            </a:r>
            <a:r>
              <a:rPr lang="ru-RU" sz="1900" dirty="0" err="1"/>
              <a:t>п'ять</a:t>
            </a:r>
            <a:r>
              <a:rPr lang="ru-RU" sz="1900" dirty="0"/>
              <a:t> </a:t>
            </a:r>
            <a:r>
              <a:rPr lang="ru-RU" sz="1900" dirty="0" err="1"/>
              <a:t>спілок</a:t>
            </a:r>
            <a:r>
              <a:rPr lang="ru-RU" sz="1900" dirty="0"/>
              <a:t> </a:t>
            </a:r>
            <a:r>
              <a:rPr lang="ru-RU" sz="1900" dirty="0" err="1"/>
              <a:t>підписали</a:t>
            </a:r>
            <a:r>
              <a:rPr lang="ru-RU" sz="1900" dirty="0"/>
              <a:t> «</a:t>
            </a:r>
            <a:r>
              <a:rPr lang="ru-RU" sz="1900" dirty="0" err="1"/>
              <a:t>Базову</a:t>
            </a:r>
            <a:r>
              <a:rPr lang="ru-RU" sz="1900" dirty="0"/>
              <a:t> угоду </a:t>
            </a:r>
            <a:r>
              <a:rPr lang="ru-RU" sz="1900" dirty="0" err="1"/>
              <a:t>кіностудій</a:t>
            </a:r>
            <a:r>
              <a:rPr lang="ru-RU" sz="1900" dirty="0"/>
              <a:t>». </a:t>
            </a:r>
            <a:r>
              <a:rPr lang="ru-RU" sz="1900" dirty="0" err="1"/>
              <a:t>Проте</a:t>
            </a:r>
            <a:r>
              <a:rPr lang="ru-RU" sz="1900" dirty="0"/>
              <a:t> </a:t>
            </a:r>
            <a:r>
              <a:rPr lang="ru-RU" sz="1900" dirty="0" err="1"/>
              <a:t>ця</a:t>
            </a:r>
            <a:r>
              <a:rPr lang="ru-RU" sz="1900" dirty="0"/>
              <a:t> угода </a:t>
            </a:r>
            <a:r>
              <a:rPr lang="ru-RU" sz="1900" dirty="0" err="1"/>
              <a:t>стосувалася</a:t>
            </a:r>
            <a:r>
              <a:rPr lang="ru-RU" sz="1900" dirty="0"/>
              <a:t> </a:t>
            </a:r>
            <a:r>
              <a:rPr lang="ru-RU" sz="1900" dirty="0" err="1"/>
              <a:t>технічних</a:t>
            </a:r>
            <a:r>
              <a:rPr lang="ru-RU" sz="1900" dirty="0"/>
              <a:t> </a:t>
            </a:r>
            <a:r>
              <a:rPr lang="ru-RU" sz="1900" dirty="0" err="1"/>
              <a:t>працівників</a:t>
            </a:r>
            <a:r>
              <a:rPr lang="ru-RU" sz="1900" dirty="0"/>
              <a:t>, </a:t>
            </a:r>
            <a:r>
              <a:rPr lang="ru-RU" sz="1900" dirty="0" err="1"/>
              <a:t>креативні</a:t>
            </a:r>
            <a:r>
              <a:rPr lang="ru-RU" sz="1900" dirty="0"/>
              <a:t> </a:t>
            </a:r>
            <a:r>
              <a:rPr lang="ru-RU" sz="1900" dirty="0" err="1"/>
              <a:t>групи</a:t>
            </a:r>
            <a:r>
              <a:rPr lang="ru-RU" sz="1900" dirty="0"/>
              <a:t>, </a:t>
            </a:r>
            <a:r>
              <a:rPr lang="ru-RU" sz="1900" dirty="0" err="1"/>
              <a:t>режисери</a:t>
            </a:r>
            <a:r>
              <a:rPr lang="ru-RU" sz="1900" dirty="0"/>
              <a:t>, </a:t>
            </a:r>
            <a:r>
              <a:rPr lang="ru-RU" sz="1900" dirty="0" err="1"/>
              <a:t>сценаристи</a:t>
            </a:r>
            <a:r>
              <a:rPr lang="ru-RU" sz="1900" dirty="0"/>
              <a:t> і </a:t>
            </a:r>
            <a:r>
              <a:rPr lang="ru-RU" sz="1900" dirty="0" err="1"/>
              <a:t>актори</a:t>
            </a:r>
            <a:r>
              <a:rPr lang="ru-RU" sz="1900" dirty="0"/>
              <a:t> все </a:t>
            </a:r>
            <a:r>
              <a:rPr lang="ru-RU" sz="1900" dirty="0" err="1"/>
              <a:t>ще</a:t>
            </a:r>
            <a:r>
              <a:rPr lang="ru-RU" sz="1900" dirty="0"/>
              <a:t> </a:t>
            </a:r>
            <a:r>
              <a:rPr lang="ru-RU" sz="1900" dirty="0" err="1"/>
              <a:t>дотримувалися</a:t>
            </a:r>
            <a:r>
              <a:rPr lang="ru-RU" sz="1900" dirty="0"/>
              <a:t> </a:t>
            </a:r>
            <a:r>
              <a:rPr lang="ru-RU" sz="1900" dirty="0" err="1"/>
              <a:t>умови</a:t>
            </a:r>
            <a:r>
              <a:rPr lang="ru-RU" sz="1900" dirty="0"/>
              <a:t> </a:t>
            </a:r>
            <a:r>
              <a:rPr lang="ru-RU" sz="1900" dirty="0" err="1"/>
              <a:t>стандартних</a:t>
            </a:r>
            <a:r>
              <a:rPr lang="ru-RU" sz="1900" dirty="0"/>
              <a:t> </a:t>
            </a:r>
            <a:r>
              <a:rPr lang="ru-RU" sz="1900" dirty="0" err="1"/>
              <a:t>контрактів</a:t>
            </a:r>
            <a:r>
              <a:rPr lang="ru-RU" sz="1900" dirty="0"/>
              <a:t>.</a:t>
            </a:r>
          </a:p>
          <a:p>
            <a:r>
              <a:rPr lang="ru-RU" sz="1900" dirty="0" err="1"/>
              <a:t>Незадовго</a:t>
            </a:r>
            <a:r>
              <a:rPr lang="ru-RU" sz="1900" dirty="0"/>
              <a:t> до того, як </a:t>
            </a:r>
            <a:r>
              <a:rPr lang="ru-RU" sz="1900" dirty="0" err="1"/>
              <a:t>монтажери</a:t>
            </a:r>
            <a:r>
              <a:rPr lang="ru-RU" sz="1900" dirty="0"/>
              <a:t>, </a:t>
            </a:r>
            <a:r>
              <a:rPr lang="ru-RU" sz="1900" dirty="0" err="1"/>
              <a:t>композитори</a:t>
            </a:r>
            <a:r>
              <a:rPr lang="ru-RU" sz="1900" dirty="0"/>
              <a:t>, художники-</a:t>
            </a:r>
            <a:r>
              <a:rPr lang="ru-RU" sz="1900" dirty="0" err="1"/>
              <a:t>постановники</a:t>
            </a:r>
            <a:r>
              <a:rPr lang="ru-RU" sz="1900" dirty="0"/>
              <a:t> та </a:t>
            </a:r>
            <a:r>
              <a:rPr lang="ru-RU" sz="1900" dirty="0" err="1"/>
              <a:t>інші</a:t>
            </a:r>
            <a:r>
              <a:rPr lang="ru-RU" sz="1900" dirty="0"/>
              <a:t> </a:t>
            </a:r>
            <a:r>
              <a:rPr lang="ru-RU" sz="1900" dirty="0" err="1"/>
              <a:t>працівники</a:t>
            </a:r>
            <a:r>
              <a:rPr lang="ru-RU" sz="1900" dirty="0"/>
              <a:t> </a:t>
            </a:r>
            <a:r>
              <a:rPr lang="ru-RU" sz="1900" dirty="0" err="1"/>
              <a:t>кіногалузі</a:t>
            </a:r>
            <a:r>
              <a:rPr lang="ru-RU" sz="1900" dirty="0"/>
              <a:t> </a:t>
            </a:r>
            <a:r>
              <a:rPr lang="ru-RU" sz="1900" dirty="0" err="1"/>
              <a:t>заснували</a:t>
            </a:r>
            <a:r>
              <a:rPr lang="ru-RU" sz="1900" dirty="0"/>
              <a:t> </a:t>
            </a:r>
            <a:r>
              <a:rPr lang="ru-RU" sz="1900" dirty="0" err="1"/>
              <a:t>власні</a:t>
            </a:r>
            <a:r>
              <a:rPr lang="ru-RU" sz="1900" dirty="0"/>
              <a:t> </a:t>
            </a:r>
            <a:r>
              <a:rPr lang="ru-RU" sz="1900" dirty="0" err="1"/>
              <a:t>спілки</a:t>
            </a:r>
            <a:r>
              <a:rPr lang="ru-RU" sz="1900" dirty="0"/>
              <a:t>, </a:t>
            </a:r>
            <a:r>
              <a:rPr lang="ru-RU" sz="1900" dirty="0" err="1"/>
              <a:t>Маєр</a:t>
            </a:r>
            <a:r>
              <a:rPr lang="ru-RU" sz="1900" dirty="0"/>
              <a:t> </a:t>
            </a:r>
            <a:r>
              <a:rPr lang="ru-RU" sz="1900" dirty="0" err="1"/>
              <a:t>вирішив</a:t>
            </a:r>
            <a:r>
              <a:rPr lang="ru-RU" sz="1900" dirty="0"/>
              <a:t> </a:t>
            </a:r>
            <a:r>
              <a:rPr lang="ru-RU" sz="1900" dirty="0" err="1"/>
              <a:t>вступити</a:t>
            </a:r>
            <a:r>
              <a:rPr lang="ru-RU" sz="1900" dirty="0"/>
              <a:t> в справу, і в </a:t>
            </a:r>
            <a:r>
              <a:rPr lang="ru-RU" sz="1900" dirty="0" err="1"/>
              <a:t>грудні</a:t>
            </a:r>
            <a:r>
              <a:rPr lang="ru-RU" sz="1900" dirty="0"/>
              <a:t> 1926 року </a:t>
            </a:r>
            <a:r>
              <a:rPr lang="ru-RU" sz="1900" dirty="0" err="1"/>
              <a:t>зустрівся</a:t>
            </a:r>
            <a:r>
              <a:rPr lang="ru-RU" sz="1900" dirty="0"/>
              <a:t> з </a:t>
            </a:r>
            <a:r>
              <a:rPr lang="ru-RU" sz="1900" dirty="0" err="1"/>
              <a:t>трьома</a:t>
            </a:r>
            <a:r>
              <a:rPr lang="ru-RU" sz="1900" dirty="0"/>
              <a:t> </a:t>
            </a:r>
            <a:r>
              <a:rPr lang="ru-RU" sz="1900" dirty="0" err="1"/>
              <a:t>лідерами</a:t>
            </a:r>
            <a:r>
              <a:rPr lang="ru-RU" sz="1900" dirty="0"/>
              <a:t> </a:t>
            </a:r>
            <a:r>
              <a:rPr lang="ru-RU" sz="1900" dirty="0" err="1"/>
              <a:t>галузі</a:t>
            </a:r>
            <a:r>
              <a:rPr lang="ru-RU" sz="1900" dirty="0"/>
              <a:t>: </a:t>
            </a:r>
            <a:r>
              <a:rPr lang="ru-RU" sz="1900" dirty="0" err="1"/>
              <a:t>актором</a:t>
            </a:r>
            <a:r>
              <a:rPr lang="ru-RU" sz="1900" dirty="0"/>
              <a:t> Конрадом </a:t>
            </a:r>
            <a:r>
              <a:rPr lang="ru-RU" sz="1900" dirty="0" err="1"/>
              <a:t>Нейджелом</a:t>
            </a:r>
            <a:r>
              <a:rPr lang="ru-RU" sz="1900" dirty="0"/>
              <a:t>, </a:t>
            </a:r>
            <a:r>
              <a:rPr lang="ru-RU" sz="1900" dirty="0" err="1"/>
              <a:t>режисером</a:t>
            </a:r>
            <a:r>
              <a:rPr lang="ru-RU" sz="1900" dirty="0"/>
              <a:t> Фредом </a:t>
            </a:r>
            <a:r>
              <a:rPr lang="ru-RU" sz="1900" dirty="0" err="1"/>
              <a:t>Нібло</a:t>
            </a:r>
            <a:r>
              <a:rPr lang="ru-RU" sz="1900" dirty="0"/>
              <a:t> і главою </a:t>
            </a:r>
            <a:r>
              <a:rPr lang="ru-RU" sz="1900" dirty="0" err="1"/>
              <a:t>Асоціації</a:t>
            </a:r>
            <a:r>
              <a:rPr lang="ru-RU" sz="1900" dirty="0"/>
              <a:t> </a:t>
            </a:r>
            <a:r>
              <a:rPr lang="ru-RU" sz="1900" dirty="0" err="1"/>
              <a:t>кінопродюсерів</a:t>
            </a:r>
            <a:r>
              <a:rPr lang="ru-RU" sz="1900" dirty="0"/>
              <a:t> США Фредом </a:t>
            </a:r>
            <a:r>
              <a:rPr lang="ru-RU" sz="1900" dirty="0" err="1"/>
              <a:t>Бітсоном</a:t>
            </a:r>
            <a:r>
              <a:rPr lang="ru-RU" sz="1900" dirty="0"/>
              <a:t>. </a:t>
            </a:r>
            <a:r>
              <a:rPr lang="ru-RU" sz="1900" dirty="0" err="1"/>
              <a:t>Всі</a:t>
            </a:r>
            <a:r>
              <a:rPr lang="ru-RU" sz="1900" dirty="0"/>
              <a:t> вони задумали </a:t>
            </a:r>
            <a:r>
              <a:rPr lang="ru-RU" sz="1900" dirty="0" err="1"/>
              <a:t>заснувати</a:t>
            </a:r>
            <a:r>
              <a:rPr lang="ru-RU" sz="1900" dirty="0"/>
              <a:t> </a:t>
            </a:r>
            <a:r>
              <a:rPr lang="ru-RU" sz="1900" dirty="0" err="1"/>
              <a:t>організацію</a:t>
            </a:r>
            <a:r>
              <a:rPr lang="ru-RU" sz="1900" dirty="0"/>
              <a:t>, яка </a:t>
            </a:r>
            <a:r>
              <a:rPr lang="ru-RU" sz="1900" dirty="0" err="1"/>
              <a:t>виступала</a:t>
            </a:r>
            <a:r>
              <a:rPr lang="ru-RU" sz="1900" dirty="0"/>
              <a:t> б </a:t>
            </a:r>
            <a:r>
              <a:rPr lang="ru-RU" sz="1900" dirty="0" err="1"/>
              <a:t>посередником</a:t>
            </a:r>
            <a:r>
              <a:rPr lang="ru-RU" sz="1900" dirty="0"/>
              <a:t> в </a:t>
            </a:r>
            <a:r>
              <a:rPr lang="ru-RU" sz="1900" dirty="0" err="1"/>
              <a:t>різних</a:t>
            </a:r>
            <a:r>
              <a:rPr lang="ru-RU" sz="1900" dirty="0"/>
              <a:t> </a:t>
            </a:r>
            <a:r>
              <a:rPr lang="ru-RU" sz="1900" dirty="0" err="1"/>
              <a:t>трудових</a:t>
            </a:r>
            <a:r>
              <a:rPr lang="ru-RU" sz="1900" dirty="0"/>
              <a:t> </a:t>
            </a:r>
            <a:r>
              <a:rPr lang="ru-RU" sz="1900" dirty="0" err="1"/>
              <a:t>конфліктах</a:t>
            </a:r>
            <a:r>
              <a:rPr lang="ru-RU" sz="1900" dirty="0"/>
              <a:t> і </a:t>
            </a:r>
            <a:r>
              <a:rPr lang="ru-RU" sz="1900" dirty="0" err="1"/>
              <a:t>вдосконалила</a:t>
            </a:r>
            <a:r>
              <a:rPr lang="ru-RU" sz="1900" dirty="0"/>
              <a:t> образ </a:t>
            </a:r>
            <a:r>
              <a:rPr lang="ru-RU" sz="1900" dirty="0" err="1"/>
              <a:t>Голлівуда</a:t>
            </a:r>
            <a:r>
              <a:rPr lang="ru-RU" sz="1900" dirty="0"/>
              <a:t> у </a:t>
            </a:r>
            <a:r>
              <a:rPr lang="ru-RU" sz="1900" dirty="0" err="1"/>
              <a:t>всьому</a:t>
            </a:r>
            <a:r>
              <a:rPr lang="ru-RU" sz="1900" dirty="0"/>
              <a:t> </a:t>
            </a:r>
            <a:r>
              <a:rPr lang="ru-RU" sz="1900" dirty="0" err="1"/>
              <a:t>світі</a:t>
            </a:r>
            <a:r>
              <a:rPr lang="ru-RU" sz="1900" dirty="0"/>
              <a:t> шляхом </a:t>
            </a:r>
            <a:r>
              <a:rPr lang="ru-RU" sz="1900" dirty="0" err="1"/>
              <a:t>допомоги</a:t>
            </a:r>
            <a:r>
              <a:rPr lang="ru-RU" sz="1900" dirty="0"/>
              <a:t> Кодексу </a:t>
            </a:r>
            <a:r>
              <a:rPr lang="ru-RU" sz="1900" dirty="0" err="1"/>
              <a:t>Хейса</a:t>
            </a:r>
            <a:r>
              <a:rPr lang="ru-RU" sz="1900" dirty="0"/>
              <a:t> у </a:t>
            </a:r>
            <a:r>
              <a:rPr lang="ru-RU" sz="1900" dirty="0" err="1"/>
              <a:t>контролі</a:t>
            </a:r>
            <a:r>
              <a:rPr lang="ru-RU" sz="1900" dirty="0"/>
              <a:t> </a:t>
            </a:r>
            <a:r>
              <a:rPr lang="ru-RU" sz="1900" dirty="0" err="1"/>
              <a:t>спірного</a:t>
            </a:r>
            <a:r>
              <a:rPr lang="ru-RU" sz="1900" dirty="0"/>
              <a:t> контенту на </a:t>
            </a:r>
            <a:r>
              <a:rPr lang="ru-RU" sz="1900" dirty="0" err="1"/>
              <a:t>кіноекрані</a:t>
            </a:r>
            <a:r>
              <a:rPr lang="ru-RU" sz="1900" dirty="0"/>
              <a:t>.</a:t>
            </a:r>
          </a:p>
          <a:p>
            <a:r>
              <a:rPr lang="ru-RU" sz="1900" dirty="0" smtClean="0"/>
              <a:t>За </a:t>
            </a:r>
            <a:r>
              <a:rPr lang="ru-RU" sz="1900" dirty="0" err="1"/>
              <a:t>підтримки</a:t>
            </a:r>
            <a:r>
              <a:rPr lang="ru-RU" sz="1900" dirty="0"/>
              <a:t> </a:t>
            </a:r>
            <a:r>
              <a:rPr lang="ru-RU" sz="1900" dirty="0" err="1"/>
              <a:t>колег</a:t>
            </a:r>
            <a:r>
              <a:rPr lang="ru-RU" sz="1900" dirty="0"/>
              <a:t>, </a:t>
            </a:r>
            <a:r>
              <a:rPr lang="ru-RU" sz="1900" dirty="0" err="1"/>
              <a:t>Маєр</a:t>
            </a:r>
            <a:r>
              <a:rPr lang="ru-RU" sz="1900" dirty="0"/>
              <a:t> </a:t>
            </a:r>
            <a:r>
              <a:rPr lang="ru-RU" sz="1900" dirty="0" err="1"/>
              <a:t>призначив</a:t>
            </a:r>
            <a:r>
              <a:rPr lang="ru-RU" sz="1900" dirty="0"/>
              <a:t> самого себе главою </a:t>
            </a:r>
            <a:r>
              <a:rPr lang="ru-RU" sz="1900" dirty="0" err="1"/>
              <a:t>комітету</a:t>
            </a:r>
            <a:r>
              <a:rPr lang="ru-RU" sz="1900" dirty="0"/>
              <a:t> з </a:t>
            </a:r>
            <a:r>
              <a:rPr lang="ru-RU" sz="1900" dirty="0" err="1"/>
              <a:t>відбору</a:t>
            </a:r>
            <a:r>
              <a:rPr lang="ru-RU" sz="1900" dirty="0"/>
              <a:t> </a:t>
            </a:r>
            <a:r>
              <a:rPr lang="ru-RU" sz="1900" dirty="0" err="1"/>
              <a:t>членів</a:t>
            </a:r>
            <a:r>
              <a:rPr lang="ru-RU" sz="1900" dirty="0"/>
              <a:t> </a:t>
            </a:r>
            <a:r>
              <a:rPr lang="ru-RU" sz="1900" dirty="0" err="1"/>
              <a:t>майбутньої</a:t>
            </a:r>
            <a:r>
              <a:rPr lang="ru-RU" sz="1900" dirty="0"/>
              <a:t> </a:t>
            </a:r>
            <a:r>
              <a:rPr lang="ru-RU" sz="1900" dirty="0" err="1"/>
              <a:t>організації</a:t>
            </a:r>
            <a:r>
              <a:rPr lang="ru-RU" sz="1900" dirty="0"/>
              <a:t>. 11 </a:t>
            </a:r>
            <a:r>
              <a:rPr lang="ru-RU" sz="1900" dirty="0" err="1"/>
              <a:t>січня</a:t>
            </a:r>
            <a:r>
              <a:rPr lang="ru-RU" sz="1900" dirty="0"/>
              <a:t> 1927 </a:t>
            </a:r>
            <a:r>
              <a:rPr lang="ru-RU" sz="1900" dirty="0" err="1"/>
              <a:t>він</a:t>
            </a:r>
            <a:r>
              <a:rPr lang="ru-RU" sz="1900" dirty="0"/>
              <a:t> запросив 36 </a:t>
            </a:r>
            <a:r>
              <a:rPr lang="ru-RU" sz="1900" dirty="0" err="1"/>
              <a:t>лідерів</a:t>
            </a:r>
            <a:r>
              <a:rPr lang="ru-RU" sz="1900" dirty="0"/>
              <a:t> </a:t>
            </a:r>
            <a:r>
              <a:rPr lang="ru-RU" sz="1900" dirty="0" err="1"/>
              <a:t>галузі</a:t>
            </a:r>
            <a:r>
              <a:rPr lang="ru-RU" sz="1900" dirty="0"/>
              <a:t> на </a:t>
            </a:r>
            <a:r>
              <a:rPr lang="ru-RU" sz="1900" dirty="0" err="1"/>
              <a:t>офіційне</a:t>
            </a:r>
            <a:r>
              <a:rPr lang="ru-RU" sz="1900" dirty="0"/>
              <a:t> </a:t>
            </a:r>
            <a:r>
              <a:rPr lang="ru-RU" sz="1900" dirty="0" err="1"/>
              <a:t>зібрання</a:t>
            </a:r>
            <a:r>
              <a:rPr lang="ru-RU" sz="1900" dirty="0"/>
              <a:t> у </a:t>
            </a:r>
            <a:r>
              <a:rPr lang="ru-RU" sz="1900" dirty="0" err="1"/>
              <a:t>готелі</a:t>
            </a:r>
            <a:r>
              <a:rPr lang="ru-RU" sz="1900" dirty="0"/>
              <a:t> «</a:t>
            </a:r>
            <a:r>
              <a:rPr lang="ru-RU" sz="1900" dirty="0" err="1"/>
              <a:t>Амбасадор</a:t>
            </a:r>
            <a:r>
              <a:rPr lang="ru-RU" sz="1900" dirty="0"/>
              <a:t>» в Лос-</a:t>
            </a:r>
            <a:r>
              <a:rPr lang="ru-RU" sz="1900" dirty="0" err="1"/>
              <a:t>Анджелесі</a:t>
            </a:r>
            <a:r>
              <a:rPr lang="ru-RU" sz="1900" dirty="0"/>
              <a:t>. </a:t>
            </a:r>
            <a:r>
              <a:rPr lang="ru-RU" sz="1900" dirty="0" err="1"/>
              <a:t>Маєр</a:t>
            </a:r>
            <a:r>
              <a:rPr lang="ru-RU" sz="1900" dirty="0"/>
              <a:t> </a:t>
            </a:r>
            <a:r>
              <a:rPr lang="ru-RU" sz="1900" dirty="0" err="1"/>
              <a:t>запропонував</a:t>
            </a:r>
            <a:r>
              <a:rPr lang="ru-RU" sz="1900" dirty="0"/>
              <a:t> </a:t>
            </a:r>
            <a:r>
              <a:rPr lang="ru-RU" sz="1900" dirty="0" err="1"/>
              <a:t>назвати</a:t>
            </a:r>
            <a:r>
              <a:rPr lang="ru-RU" sz="1900" dirty="0"/>
              <a:t> </a:t>
            </a:r>
            <a:r>
              <a:rPr lang="ru-RU" sz="1900" dirty="0" err="1"/>
              <a:t>Академію</a:t>
            </a:r>
            <a:r>
              <a:rPr lang="ru-RU" sz="1900" dirty="0"/>
              <a:t> «</a:t>
            </a:r>
            <a:r>
              <a:rPr lang="ru-RU" sz="1900" dirty="0" err="1"/>
              <a:t>Міжнародною</a:t>
            </a:r>
            <a:r>
              <a:rPr lang="ru-RU" sz="1900" dirty="0"/>
              <a:t>», а до </a:t>
            </a:r>
            <a:r>
              <a:rPr lang="ru-RU" sz="1900" dirty="0" err="1"/>
              <a:t>її</a:t>
            </a:r>
            <a:r>
              <a:rPr lang="ru-RU" sz="1900" dirty="0"/>
              <a:t> складу </a:t>
            </a:r>
            <a:r>
              <a:rPr lang="ru-RU" sz="1900" dirty="0" err="1"/>
              <a:t>стверджувати</a:t>
            </a:r>
            <a:r>
              <a:rPr lang="ru-RU" sz="1900" dirty="0"/>
              <a:t> </a:t>
            </a:r>
            <a:r>
              <a:rPr lang="ru-RU" sz="1900" dirty="0" err="1"/>
              <a:t>тільки</a:t>
            </a:r>
            <a:r>
              <a:rPr lang="ru-RU" sz="1900" dirty="0"/>
              <a:t> тих, </a:t>
            </a:r>
            <a:r>
              <a:rPr lang="ru-RU" sz="1900" dirty="0" err="1"/>
              <a:t>хто</a:t>
            </a:r>
            <a:r>
              <a:rPr lang="ru-RU" sz="1900" dirty="0"/>
              <a:t> </a:t>
            </a:r>
            <a:r>
              <a:rPr lang="ru-RU" sz="1900" dirty="0" err="1"/>
              <a:t>зробив</a:t>
            </a:r>
            <a:r>
              <a:rPr lang="ru-RU" sz="1900" dirty="0"/>
              <a:t> </a:t>
            </a:r>
            <a:r>
              <a:rPr lang="ru-RU" sz="1900" dirty="0" err="1"/>
              <a:t>видатний</a:t>
            </a:r>
            <a:r>
              <a:rPr lang="ru-RU" sz="1900" dirty="0"/>
              <a:t> </a:t>
            </a:r>
            <a:r>
              <a:rPr lang="ru-RU" sz="1900" dirty="0" err="1"/>
              <a:t>внесок</a:t>
            </a:r>
            <a:r>
              <a:rPr lang="ru-RU" sz="1900" dirty="0"/>
              <a:t> у </a:t>
            </a:r>
            <a:r>
              <a:rPr lang="ru-RU" sz="1900" dirty="0" err="1"/>
              <a:t>мистецтво</a:t>
            </a:r>
            <a:r>
              <a:rPr lang="ru-RU" sz="1900" dirty="0"/>
              <a:t> і науку </a:t>
            </a:r>
            <a:r>
              <a:rPr lang="ru-RU" sz="1900" dirty="0" err="1"/>
              <a:t>кіновиробництва</a:t>
            </a:r>
            <a:r>
              <a:rPr lang="ru-RU" sz="1900" dirty="0"/>
              <a:t>. Тим не </a:t>
            </a:r>
            <a:r>
              <a:rPr lang="ru-RU" sz="1900" dirty="0" err="1"/>
              <a:t>менш</a:t>
            </a:r>
            <a:r>
              <a:rPr lang="ru-RU" sz="1900" dirty="0"/>
              <a:t>, </a:t>
            </a:r>
            <a:r>
              <a:rPr lang="ru-RU" sz="1900" dirty="0" err="1"/>
              <a:t>його</a:t>
            </a:r>
            <a:r>
              <a:rPr lang="ru-RU" sz="1900" dirty="0"/>
              <a:t> </a:t>
            </a:r>
            <a:r>
              <a:rPr lang="ru-RU" sz="1900" dirty="0" err="1"/>
              <a:t>адвокати</a:t>
            </a:r>
            <a:r>
              <a:rPr lang="ru-RU" sz="1900" dirty="0"/>
              <a:t> </a:t>
            </a:r>
            <a:r>
              <a:rPr lang="ru-RU" sz="1900" dirty="0" err="1"/>
              <a:t>порадили</a:t>
            </a:r>
            <a:r>
              <a:rPr lang="ru-RU" sz="1900" dirty="0"/>
              <a:t> </a:t>
            </a:r>
            <a:r>
              <a:rPr lang="ru-RU" sz="1900" dirty="0" err="1"/>
              <a:t>прибрати</a:t>
            </a:r>
            <a:r>
              <a:rPr lang="ru-RU" sz="1900" dirty="0"/>
              <a:t> з </a:t>
            </a:r>
            <a:r>
              <a:rPr lang="ru-RU" sz="1900" dirty="0" err="1"/>
              <a:t>назви</a:t>
            </a:r>
            <a:r>
              <a:rPr lang="ru-RU" sz="1900" dirty="0"/>
              <a:t> </a:t>
            </a:r>
            <a:r>
              <a:rPr lang="ru-RU" sz="1900" dirty="0" err="1"/>
              <a:t>асоціації</a:t>
            </a:r>
            <a:r>
              <a:rPr lang="ru-RU" sz="1900" dirty="0"/>
              <a:t> слово «</a:t>
            </a:r>
            <a:r>
              <a:rPr lang="ru-RU" sz="1900" dirty="0" err="1"/>
              <a:t>Міжнародна</a:t>
            </a:r>
            <a:r>
              <a:rPr lang="ru-RU" sz="1900" dirty="0"/>
              <a:t>». </a:t>
            </a:r>
            <a:r>
              <a:rPr lang="ru-RU" sz="1900" dirty="0" err="1"/>
              <a:t>Незабаром</a:t>
            </a:r>
            <a:r>
              <a:rPr lang="ru-RU" sz="1900" dirty="0"/>
              <a:t> </a:t>
            </a:r>
            <a:r>
              <a:rPr lang="ru-RU" sz="1900" dirty="0" err="1"/>
              <a:t>Академія</a:t>
            </a:r>
            <a:r>
              <a:rPr lang="ru-RU" sz="1900" dirty="0"/>
              <a:t> стала </a:t>
            </a:r>
            <a:r>
              <a:rPr lang="ru-RU" sz="1900" dirty="0" err="1"/>
              <a:t>офіційно</a:t>
            </a:r>
            <a:r>
              <a:rPr lang="ru-RU" sz="1900" dirty="0"/>
              <a:t> </a:t>
            </a:r>
            <a:r>
              <a:rPr lang="ru-RU" sz="1900" dirty="0" err="1"/>
              <a:t>іменуватися</a:t>
            </a:r>
            <a:r>
              <a:rPr lang="ru-RU" sz="1900" dirty="0"/>
              <a:t> «</a:t>
            </a:r>
            <a:r>
              <a:rPr lang="ru-RU" sz="1900" dirty="0" err="1"/>
              <a:t>Академією</a:t>
            </a:r>
            <a:r>
              <a:rPr lang="ru-RU" sz="1900" dirty="0"/>
              <a:t> </a:t>
            </a:r>
            <a:r>
              <a:rPr lang="ru-RU" sz="1900" dirty="0" err="1"/>
              <a:t>кінематографічних</a:t>
            </a:r>
            <a:r>
              <a:rPr lang="ru-RU" sz="1900" dirty="0"/>
              <a:t> </a:t>
            </a:r>
            <a:r>
              <a:rPr lang="ru-RU" sz="1900" dirty="0" err="1"/>
              <a:t>мистецтв</a:t>
            </a:r>
            <a:r>
              <a:rPr lang="ru-RU" sz="1900" dirty="0"/>
              <a:t> і наук».</a:t>
            </a:r>
          </a:p>
          <a:p>
            <a:r>
              <a:rPr lang="ru-RU" sz="1900" dirty="0"/>
              <a:t>4 </a:t>
            </a:r>
            <a:r>
              <a:rPr lang="ru-RU" sz="1900" dirty="0" err="1"/>
              <a:t>травня</a:t>
            </a:r>
            <a:r>
              <a:rPr lang="ru-RU" sz="1900" dirty="0"/>
              <a:t> 1927 року </a:t>
            </a:r>
            <a:r>
              <a:rPr lang="ru-RU" sz="1900" dirty="0" err="1"/>
              <a:t>Академія</a:t>
            </a:r>
            <a:r>
              <a:rPr lang="ru-RU" sz="1900" dirty="0"/>
              <a:t> стала легальною </a:t>
            </a:r>
            <a:r>
              <a:rPr lang="ru-RU" sz="1900" dirty="0" err="1"/>
              <a:t>організацією</a:t>
            </a:r>
            <a:r>
              <a:rPr lang="ru-RU" sz="1900" dirty="0"/>
              <a:t>. </a:t>
            </a:r>
            <a:r>
              <a:rPr lang="ru-RU" sz="1900" dirty="0" err="1"/>
              <a:t>Сталося</a:t>
            </a:r>
            <a:r>
              <a:rPr lang="ru-RU" sz="1900" dirty="0"/>
              <a:t> </a:t>
            </a:r>
            <a:r>
              <a:rPr lang="ru-RU" sz="1900" dirty="0" err="1"/>
              <a:t>це</a:t>
            </a:r>
            <a:r>
              <a:rPr lang="ru-RU" sz="1900" dirty="0"/>
              <a:t>, коли уряд штату </a:t>
            </a:r>
            <a:r>
              <a:rPr lang="ru-RU" sz="1900" dirty="0" err="1"/>
              <a:t>Каліфорнія</a:t>
            </a:r>
            <a:r>
              <a:rPr lang="ru-RU" sz="1900" dirty="0"/>
              <a:t> </a:t>
            </a:r>
            <a:r>
              <a:rPr lang="ru-RU" sz="1900" dirty="0" err="1"/>
              <a:t>надав</a:t>
            </a:r>
            <a:r>
              <a:rPr lang="ru-RU" sz="1900" dirty="0"/>
              <a:t> </a:t>
            </a:r>
            <a:r>
              <a:rPr lang="ru-RU" sz="1900" dirty="0" err="1"/>
              <a:t>їй</a:t>
            </a:r>
            <a:r>
              <a:rPr lang="ru-RU" sz="1900" dirty="0"/>
              <a:t> </a:t>
            </a:r>
            <a:r>
              <a:rPr lang="ru-RU" sz="1900" dirty="0" err="1"/>
              <a:t>некомерційний</a:t>
            </a:r>
            <a:r>
              <a:rPr lang="ru-RU" sz="1900" dirty="0"/>
              <a:t> статус. </a:t>
            </a:r>
            <a:r>
              <a:rPr lang="ru-RU" sz="1900" dirty="0" err="1"/>
              <a:t>Тоді</a:t>
            </a:r>
            <a:r>
              <a:rPr lang="ru-RU" sz="1900" dirty="0"/>
              <a:t> ж </a:t>
            </a:r>
            <a:r>
              <a:rPr lang="ru-RU" sz="1900" dirty="0" err="1"/>
              <a:t>тридцять</a:t>
            </a:r>
            <a:r>
              <a:rPr lang="ru-RU" sz="1900" dirty="0"/>
              <a:t> </a:t>
            </a:r>
            <a:r>
              <a:rPr lang="ru-RU" sz="1900" dirty="0" err="1"/>
              <a:t>шість</a:t>
            </a:r>
            <a:r>
              <a:rPr lang="ru-RU" sz="1900" dirty="0"/>
              <a:t> </a:t>
            </a:r>
            <a:r>
              <a:rPr lang="ru-RU" sz="1900" dirty="0" err="1"/>
              <a:t>її</a:t>
            </a:r>
            <a:r>
              <a:rPr lang="ru-RU" sz="1900" dirty="0"/>
              <a:t> </a:t>
            </a:r>
            <a:r>
              <a:rPr lang="ru-RU" sz="1900" dirty="0" err="1"/>
              <a:t>членів</a:t>
            </a:r>
            <a:r>
              <a:rPr lang="ru-RU" sz="1900" dirty="0"/>
              <a:t> </a:t>
            </a:r>
            <a:r>
              <a:rPr lang="ru-RU" sz="1900" dirty="0" err="1"/>
              <a:t>обрали</a:t>
            </a:r>
            <a:r>
              <a:rPr lang="ru-RU" sz="1900" dirty="0"/>
              <a:t> перших </a:t>
            </a:r>
            <a:r>
              <a:rPr lang="ru-RU" sz="1900" dirty="0" err="1"/>
              <a:t>посадових</a:t>
            </a:r>
            <a:r>
              <a:rPr lang="ru-RU" sz="1900" dirty="0"/>
              <a:t> </a:t>
            </a:r>
            <a:r>
              <a:rPr lang="ru-RU" sz="1900" dirty="0" err="1"/>
              <a:t>осіб</a:t>
            </a:r>
            <a:r>
              <a:rPr lang="ru-RU" sz="1900" dirty="0"/>
              <a:t>: </a:t>
            </a:r>
            <a:r>
              <a:rPr lang="ru-RU" sz="1900" dirty="0" err="1"/>
              <a:t>актор</a:t>
            </a:r>
            <a:r>
              <a:rPr lang="ru-RU" sz="1900" dirty="0"/>
              <a:t> Дуглас </a:t>
            </a:r>
            <a:r>
              <a:rPr lang="ru-RU" sz="1900" dirty="0" err="1"/>
              <a:t>Фербенкс</a:t>
            </a:r>
            <a:r>
              <a:rPr lang="ru-RU" sz="1900" dirty="0"/>
              <a:t> став президентом, а сценарист </a:t>
            </a:r>
            <a:r>
              <a:rPr lang="ru-RU" sz="1900" dirty="0" err="1"/>
              <a:t>Френк</a:t>
            </a:r>
            <a:r>
              <a:rPr lang="ru-RU" sz="1900" dirty="0"/>
              <a:t> </a:t>
            </a:r>
            <a:r>
              <a:rPr lang="ru-RU" sz="1900" dirty="0" err="1"/>
              <a:t>Вудс</a:t>
            </a:r>
            <a:r>
              <a:rPr lang="ru-RU" sz="1900" dirty="0"/>
              <a:t> — секретарем. За </a:t>
            </a:r>
            <a:r>
              <a:rPr lang="ru-RU" sz="1900" dirty="0" err="1"/>
              <a:t>рахунок</a:t>
            </a:r>
            <a:r>
              <a:rPr lang="ru-RU" sz="1900" dirty="0"/>
              <a:t> </a:t>
            </a:r>
            <a:r>
              <a:rPr lang="ru-RU" sz="1900" dirty="0" err="1"/>
              <a:t>власної</a:t>
            </a:r>
            <a:r>
              <a:rPr lang="ru-RU" sz="1900" dirty="0"/>
              <a:t> </a:t>
            </a:r>
            <a:r>
              <a:rPr lang="ru-RU" sz="1900" dirty="0" err="1"/>
              <a:t>кіностудії</a:t>
            </a:r>
            <a:r>
              <a:rPr lang="ru-RU" sz="1900" dirty="0"/>
              <a:t> </a:t>
            </a:r>
            <a:r>
              <a:rPr lang="ru-RU" sz="1900" dirty="0" err="1"/>
              <a:t>Маєр</a:t>
            </a:r>
            <a:r>
              <a:rPr lang="ru-RU" sz="1900" dirty="0"/>
              <a:t> скликав три </a:t>
            </a:r>
            <a:r>
              <a:rPr lang="ru-RU" sz="1900" dirty="0" err="1"/>
              <a:t>сотні</a:t>
            </a:r>
            <a:r>
              <a:rPr lang="ru-RU" sz="1900" dirty="0"/>
              <a:t> </a:t>
            </a:r>
            <a:r>
              <a:rPr lang="ru-RU" sz="1900" dirty="0" err="1"/>
              <a:t>осіб</a:t>
            </a:r>
            <a:r>
              <a:rPr lang="ru-RU" sz="1900" dirty="0"/>
              <a:t> на банкет, </a:t>
            </a:r>
            <a:r>
              <a:rPr lang="ru-RU" sz="1900" dirty="0" err="1"/>
              <a:t>організований</a:t>
            </a:r>
            <a:r>
              <a:rPr lang="ru-RU" sz="1900" dirty="0"/>
              <a:t> в </a:t>
            </a:r>
            <a:r>
              <a:rPr lang="ru-RU" sz="1900" dirty="0" err="1"/>
              <a:t>готелі</a:t>
            </a:r>
            <a:r>
              <a:rPr lang="ru-RU" sz="1900" dirty="0"/>
              <a:t> «</a:t>
            </a:r>
            <a:r>
              <a:rPr lang="ru-RU" sz="1900" dirty="0" err="1"/>
              <a:t>Білтмор</a:t>
            </a:r>
            <a:r>
              <a:rPr lang="ru-RU" sz="1900" dirty="0"/>
              <a:t>». Там </a:t>
            </a:r>
            <a:r>
              <a:rPr lang="ru-RU" sz="1900" dirty="0" err="1"/>
              <a:t>Фербенкс</a:t>
            </a:r>
            <a:r>
              <a:rPr lang="ru-RU" sz="1900" dirty="0"/>
              <a:t> </a:t>
            </a:r>
            <a:r>
              <a:rPr lang="ru-RU" sz="1900" dirty="0" err="1"/>
              <a:t>виголосив</a:t>
            </a:r>
            <a:r>
              <a:rPr lang="ru-RU" sz="1900" dirty="0"/>
              <a:t> </a:t>
            </a:r>
            <a:r>
              <a:rPr lang="ru-RU" sz="1900" dirty="0" err="1"/>
              <a:t>тривалу</a:t>
            </a:r>
            <a:r>
              <a:rPr lang="ru-RU" sz="1900" dirty="0"/>
              <a:t> </a:t>
            </a:r>
            <a:r>
              <a:rPr lang="ru-RU" sz="1900" dirty="0" err="1"/>
              <a:t>промову</a:t>
            </a:r>
            <a:r>
              <a:rPr lang="ru-RU" sz="1900" dirty="0"/>
              <a:t>, в </a:t>
            </a:r>
            <a:r>
              <a:rPr lang="ru-RU" sz="1900" dirty="0" err="1"/>
              <a:t>ході</a:t>
            </a:r>
            <a:r>
              <a:rPr lang="ru-RU" sz="1900" dirty="0"/>
              <a:t> </a:t>
            </a:r>
            <a:r>
              <a:rPr lang="ru-RU" sz="1900" dirty="0" err="1"/>
              <a:t>якої</a:t>
            </a:r>
            <a:r>
              <a:rPr lang="ru-RU" sz="1900" dirty="0"/>
              <a:t> </a:t>
            </a:r>
            <a:r>
              <a:rPr lang="ru-RU" sz="1900" dirty="0" err="1"/>
              <a:t>наголосив</a:t>
            </a:r>
            <a:r>
              <a:rPr lang="ru-RU" sz="1900" dirty="0"/>
              <a:t>, </a:t>
            </a:r>
            <a:r>
              <a:rPr lang="ru-RU" sz="1900" dirty="0" err="1"/>
              <a:t>що</a:t>
            </a:r>
            <a:r>
              <a:rPr lang="ru-RU" sz="1900" dirty="0"/>
              <a:t> </a:t>
            </a:r>
            <a:r>
              <a:rPr lang="ru-RU" sz="1900" dirty="0" err="1"/>
              <a:t>кіноекран</a:t>
            </a:r>
            <a:r>
              <a:rPr lang="ru-RU" sz="1900" dirty="0"/>
              <a:t> і </a:t>
            </a:r>
            <a:r>
              <a:rPr lang="ru-RU" sz="1900" dirty="0" err="1"/>
              <a:t>всі</a:t>
            </a:r>
            <a:r>
              <a:rPr lang="ru-RU" sz="1900" dirty="0"/>
              <a:t> </a:t>
            </a:r>
            <a:r>
              <a:rPr lang="ru-RU" sz="1900" dirty="0" err="1"/>
              <a:t>глядачі</a:t>
            </a:r>
            <a:r>
              <a:rPr lang="ru-RU" sz="1900" dirty="0"/>
              <a:t> </a:t>
            </a:r>
            <a:r>
              <a:rPr lang="ru-RU" sz="1900" dirty="0" err="1"/>
              <a:t>знаходяться</a:t>
            </a:r>
            <a:r>
              <a:rPr lang="ru-RU" sz="1900" dirty="0"/>
              <a:t> </a:t>
            </a:r>
            <a:r>
              <a:rPr lang="ru-RU" sz="1900" dirty="0" err="1"/>
              <a:t>під</a:t>
            </a:r>
            <a:r>
              <a:rPr lang="ru-RU" sz="1900" dirty="0"/>
              <a:t> </a:t>
            </a:r>
            <a:r>
              <a:rPr lang="ru-RU" sz="1900" dirty="0" err="1"/>
              <a:t>величезною</a:t>
            </a:r>
            <a:r>
              <a:rPr lang="ru-RU" sz="1900" dirty="0"/>
              <a:t> і </a:t>
            </a:r>
            <a:r>
              <a:rPr lang="ru-RU" sz="1900" dirty="0" err="1"/>
              <a:t>тривожною</a:t>
            </a:r>
            <a:r>
              <a:rPr lang="ru-RU" sz="1900" dirty="0"/>
              <a:t> </a:t>
            </a:r>
            <a:r>
              <a:rPr lang="ru-RU" sz="1900" dirty="0" err="1"/>
              <a:t>хмарою</a:t>
            </a:r>
            <a:r>
              <a:rPr lang="ru-RU" sz="1900" dirty="0"/>
              <a:t> </a:t>
            </a:r>
            <a:r>
              <a:rPr lang="ru-RU" sz="1900" dirty="0" err="1"/>
              <a:t>цензури</a:t>
            </a:r>
            <a:r>
              <a:rPr lang="ru-RU" sz="1900" dirty="0"/>
              <a:t> і </a:t>
            </a:r>
            <a:r>
              <a:rPr lang="ru-RU" sz="1900" dirty="0" err="1"/>
              <a:t>презирства</a:t>
            </a:r>
            <a:r>
              <a:rPr lang="ru-RU" sz="1900" dirty="0"/>
              <a:t>.</a:t>
            </a:r>
          </a:p>
        </p:txBody>
      </p:sp>
      <p:pic>
        <p:nvPicPr>
          <p:cNvPr id="205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09" y="6276037"/>
            <a:ext cx="938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78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0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1520" y="5704305"/>
            <a:ext cx="86764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Червона</a:t>
            </a:r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доріжка</a:t>
            </a:r>
            <a:r>
              <a:rPr lang="ru-RU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церемонії</a:t>
            </a:r>
            <a:r>
              <a:rPr lang="ru-RU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«Оскар», 1988 </a:t>
            </a:r>
            <a:r>
              <a:rPr lang="ru-RU" sz="32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рік</a:t>
            </a:r>
            <a:endParaRPr lang="ru-RU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69035"/>
            <a:ext cx="938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44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r>
              <a:rPr lang="ru-RU" sz="3300" b="1" i="1" dirty="0" err="1">
                <a:solidFill>
                  <a:srgbClr val="FF0000"/>
                </a:solidFill>
              </a:rPr>
              <a:t>Історія</a:t>
            </a:r>
            <a:r>
              <a:rPr lang="ru-RU" sz="3300" b="1" i="1" dirty="0">
                <a:solidFill>
                  <a:srgbClr val="FF0000"/>
                </a:solidFill>
              </a:rPr>
              <a:t> </a:t>
            </a:r>
            <a:r>
              <a:rPr lang="ru-RU" sz="3300" b="1" i="1" dirty="0" err="1">
                <a:solidFill>
                  <a:srgbClr val="FF0000"/>
                </a:solidFill>
              </a:rPr>
              <a:t>вручення</a:t>
            </a:r>
            <a:r>
              <a:rPr lang="ru-RU" sz="3300" b="1" i="1" dirty="0">
                <a:solidFill>
                  <a:srgbClr val="FF0000"/>
                </a:solidFill>
              </a:rPr>
              <a:t> «Оскара»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Першу </a:t>
            </a:r>
            <a:r>
              <a:rPr lang="ru-RU" dirty="0" err="1"/>
              <a:t>нагороду</a:t>
            </a:r>
            <a:r>
              <a:rPr lang="ru-RU" dirty="0"/>
              <a:t> </a:t>
            </a:r>
            <a:r>
              <a:rPr lang="ru-RU" dirty="0" err="1"/>
              <a:t>Академії</a:t>
            </a:r>
            <a:r>
              <a:rPr lang="ru-RU" dirty="0"/>
              <a:t> вручено </a:t>
            </a:r>
            <a:r>
              <a:rPr lang="ru-RU" dirty="0" err="1"/>
              <a:t>тоді</a:t>
            </a:r>
            <a:r>
              <a:rPr lang="ru-RU" dirty="0"/>
              <a:t>, коли </a:t>
            </a:r>
            <a:r>
              <a:rPr lang="ru-RU" dirty="0" err="1"/>
              <a:t>кінематограф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почав </a:t>
            </a:r>
            <a:r>
              <a:rPr lang="ru-RU" dirty="0" err="1"/>
              <a:t>озвучуватись</a:t>
            </a:r>
            <a:r>
              <a:rPr lang="ru-RU" dirty="0"/>
              <a:t> — 16 </a:t>
            </a:r>
            <a:r>
              <a:rPr lang="ru-RU" dirty="0" err="1"/>
              <a:t>травня</a:t>
            </a:r>
            <a:r>
              <a:rPr lang="ru-RU" dirty="0"/>
              <a:t> 1929 року. </a:t>
            </a:r>
            <a:r>
              <a:rPr lang="ru-RU" dirty="0" err="1"/>
              <a:t>Церемонія</a:t>
            </a:r>
            <a:r>
              <a:rPr lang="ru-RU" dirty="0"/>
              <a:t> </a:t>
            </a:r>
            <a:r>
              <a:rPr lang="ru-RU" dirty="0" err="1"/>
              <a:t>нагородження</a:t>
            </a:r>
            <a:r>
              <a:rPr lang="ru-RU" dirty="0"/>
              <a:t> </a:t>
            </a:r>
            <a:r>
              <a:rPr lang="ru-RU" dirty="0" err="1"/>
              <a:t>відбулась</a:t>
            </a:r>
            <a:r>
              <a:rPr lang="ru-RU" dirty="0"/>
              <a:t> у </a:t>
            </a:r>
            <a:r>
              <a:rPr lang="ru-RU" dirty="0" err="1"/>
              <a:t>готелі</a:t>
            </a:r>
            <a:r>
              <a:rPr lang="ru-RU" dirty="0"/>
              <a:t> </a:t>
            </a:r>
            <a:r>
              <a:rPr lang="en-US" dirty="0"/>
              <a:t>Hollywood Roosevelt Hotel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бенкету</a:t>
            </a:r>
            <a:r>
              <a:rPr lang="ru-RU" dirty="0"/>
              <a:t>, де </a:t>
            </a:r>
            <a:r>
              <a:rPr lang="ru-RU" dirty="0" err="1"/>
              <a:t>було</a:t>
            </a:r>
            <a:r>
              <a:rPr lang="ru-RU" dirty="0"/>
              <a:t> 270 </a:t>
            </a:r>
            <a:r>
              <a:rPr lang="ru-RU" dirty="0" err="1"/>
              <a:t>присутніх</a:t>
            </a:r>
            <a:r>
              <a:rPr lang="ru-RU" dirty="0"/>
              <a:t>. </a:t>
            </a:r>
            <a:r>
              <a:rPr lang="ru-RU" dirty="0" err="1"/>
              <a:t>Інтрига</a:t>
            </a:r>
            <a:r>
              <a:rPr lang="ru-RU" dirty="0"/>
              <a:t>, яка </a:t>
            </a:r>
            <a:r>
              <a:rPr lang="ru-RU" dirty="0" err="1"/>
              <a:t>супроводжує</a:t>
            </a:r>
            <a:r>
              <a:rPr lang="ru-RU" dirty="0"/>
              <a:t> зараз </a:t>
            </a:r>
            <a:r>
              <a:rPr lang="ru-RU" dirty="0" err="1"/>
              <a:t>оголошення</a:t>
            </a:r>
            <a:r>
              <a:rPr lang="ru-RU" dirty="0"/>
              <a:t> </a:t>
            </a:r>
            <a:r>
              <a:rPr lang="ru-RU" dirty="0" err="1"/>
              <a:t>результатів</a:t>
            </a:r>
            <a:r>
              <a:rPr lang="ru-RU" dirty="0"/>
              <a:t>,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відсутня</a:t>
            </a:r>
            <a:r>
              <a:rPr lang="ru-RU" dirty="0"/>
              <a:t>. Як правило, першими </a:t>
            </a:r>
            <a:r>
              <a:rPr lang="ru-RU" dirty="0" err="1"/>
              <a:t>дізнавались</a:t>
            </a:r>
            <a:r>
              <a:rPr lang="ru-RU" dirty="0"/>
              <a:t> про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журналісти</a:t>
            </a:r>
            <a:r>
              <a:rPr lang="ru-RU" dirty="0"/>
              <a:t>, </a:t>
            </a:r>
            <a:r>
              <a:rPr lang="ru-RU" dirty="0" err="1"/>
              <a:t>яким</a:t>
            </a:r>
            <a:r>
              <a:rPr lang="ru-RU" dirty="0"/>
              <a:t> надавались </a:t>
            </a:r>
            <a:r>
              <a:rPr lang="ru-RU" dirty="0" err="1"/>
              <a:t>дані</a:t>
            </a:r>
            <a:r>
              <a:rPr lang="ru-RU" dirty="0"/>
              <a:t> про </a:t>
            </a:r>
            <a:r>
              <a:rPr lang="ru-RU" dirty="0" err="1"/>
              <a:t>переможців</a:t>
            </a:r>
            <a:r>
              <a:rPr lang="ru-RU" dirty="0"/>
              <a:t> о 23:00 </a:t>
            </a:r>
            <a:r>
              <a:rPr lang="ru-RU" dirty="0" err="1"/>
              <a:t>годині</a:t>
            </a:r>
            <a:r>
              <a:rPr lang="ru-RU" dirty="0"/>
              <a:t> в </a:t>
            </a:r>
            <a:r>
              <a:rPr lang="ru-RU" dirty="0" err="1"/>
              <a:t>ніч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нагороди. У 1940-х роках </a:t>
            </a:r>
            <a:r>
              <a:rPr lang="ru-RU" dirty="0" err="1"/>
              <a:t>гості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приїздили</a:t>
            </a:r>
            <a:r>
              <a:rPr lang="ru-RU" dirty="0"/>
              <a:t> на </a:t>
            </a:r>
            <a:r>
              <a:rPr lang="ru-RU" dirty="0" err="1"/>
              <a:t>церемонію</a:t>
            </a:r>
            <a:r>
              <a:rPr lang="ru-RU" dirty="0"/>
              <a:t>, могли </a:t>
            </a:r>
            <a:r>
              <a:rPr lang="ru-RU" dirty="0" err="1"/>
              <a:t>дізнатись</a:t>
            </a:r>
            <a:r>
              <a:rPr lang="ru-RU" dirty="0"/>
              <a:t> </a:t>
            </a:r>
            <a:r>
              <a:rPr lang="ru-RU" dirty="0" err="1"/>
              <a:t>імена</a:t>
            </a:r>
            <a:r>
              <a:rPr lang="ru-RU" dirty="0"/>
              <a:t> </a:t>
            </a:r>
            <a:r>
              <a:rPr lang="ru-RU" dirty="0" err="1"/>
              <a:t>переможців</a:t>
            </a:r>
            <a:r>
              <a:rPr lang="ru-RU" dirty="0"/>
              <a:t> з </a:t>
            </a:r>
            <a:r>
              <a:rPr lang="ru-RU" dirty="0" err="1"/>
              <a:t>газети</a:t>
            </a:r>
            <a:r>
              <a:rPr lang="ru-RU" dirty="0"/>
              <a:t> </a:t>
            </a:r>
            <a:r>
              <a:rPr lang="en-US" dirty="0"/>
              <a:t>The Los Angeles Times, </a:t>
            </a:r>
            <a:r>
              <a:rPr lang="ru-RU" dirty="0"/>
              <a:t>яка </a:t>
            </a:r>
            <a:r>
              <a:rPr lang="ru-RU" dirty="0" err="1"/>
              <a:t>виходила</a:t>
            </a:r>
            <a:r>
              <a:rPr lang="ru-RU" dirty="0"/>
              <a:t> о 8:45 ранку. У 1941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затверджено</a:t>
            </a:r>
            <a:r>
              <a:rPr lang="ru-RU" dirty="0"/>
              <a:t> систему, при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імена</a:t>
            </a:r>
            <a:r>
              <a:rPr lang="ru-RU" dirty="0"/>
              <a:t> </a:t>
            </a:r>
            <a:r>
              <a:rPr lang="ru-RU" dirty="0" err="1"/>
              <a:t>переможців</a:t>
            </a:r>
            <a:r>
              <a:rPr lang="ru-RU" dirty="0"/>
              <a:t> </a:t>
            </a:r>
            <a:r>
              <a:rPr lang="ru-RU" dirty="0" err="1"/>
              <a:t>розміщувались</a:t>
            </a:r>
            <a:r>
              <a:rPr lang="ru-RU" dirty="0"/>
              <a:t> у конвертах, а </a:t>
            </a:r>
            <a:r>
              <a:rPr lang="ru-RU" dirty="0" err="1"/>
              <a:t>конверти</a:t>
            </a:r>
            <a:r>
              <a:rPr lang="ru-RU" dirty="0"/>
              <a:t> </a:t>
            </a:r>
            <a:r>
              <a:rPr lang="ru-RU" dirty="0" err="1"/>
              <a:t>розкривались</a:t>
            </a:r>
            <a:r>
              <a:rPr lang="ru-RU" dirty="0"/>
              <a:t> </a:t>
            </a:r>
            <a:r>
              <a:rPr lang="ru-RU" dirty="0" err="1"/>
              <a:t>безпосередньо</a:t>
            </a:r>
            <a:r>
              <a:rPr lang="ru-RU" dirty="0"/>
              <a:t> на </a:t>
            </a:r>
            <a:r>
              <a:rPr lang="ru-RU" dirty="0" err="1"/>
              <a:t>церемонії</a:t>
            </a:r>
            <a:r>
              <a:rPr lang="ru-RU" dirty="0"/>
              <a:t>.</a:t>
            </a:r>
          </a:p>
          <a:p>
            <a:r>
              <a:rPr lang="ru-RU" dirty="0"/>
              <a:t>Лише перша </a:t>
            </a:r>
            <a:r>
              <a:rPr lang="ru-RU" dirty="0" err="1"/>
              <a:t>церемонія</a:t>
            </a:r>
            <a:r>
              <a:rPr lang="ru-RU" dirty="0"/>
              <a:t> </a:t>
            </a:r>
            <a:r>
              <a:rPr lang="ru-RU" dirty="0" err="1"/>
              <a:t>нагородження</a:t>
            </a:r>
            <a:r>
              <a:rPr lang="ru-RU" dirty="0"/>
              <a:t> </a:t>
            </a:r>
            <a:r>
              <a:rPr lang="ru-RU" dirty="0" err="1"/>
              <a:t>уникла</a:t>
            </a:r>
            <a:r>
              <a:rPr lang="ru-RU" dirty="0"/>
              <a:t> </a:t>
            </a:r>
            <a:r>
              <a:rPr lang="ru-RU" dirty="0" err="1" smtClean="0"/>
              <a:t>медіа</a:t>
            </a:r>
            <a:r>
              <a:rPr lang="ru-RU" dirty="0" smtClean="0"/>
              <a:t> </a:t>
            </a:r>
            <a:r>
              <a:rPr lang="ru-RU" dirty="0" err="1"/>
              <a:t>висвітлення</a:t>
            </a:r>
            <a:r>
              <a:rPr lang="ru-RU" dirty="0"/>
              <a:t>. </a:t>
            </a:r>
            <a:r>
              <a:rPr lang="ru-RU" dirty="0" err="1"/>
              <a:t>Починаючи</a:t>
            </a:r>
            <a:r>
              <a:rPr lang="ru-RU" dirty="0"/>
              <a:t> з </a:t>
            </a:r>
            <a:r>
              <a:rPr lang="ru-RU" dirty="0" err="1"/>
              <a:t>наступної</a:t>
            </a:r>
            <a:r>
              <a:rPr lang="ru-RU" dirty="0"/>
              <a:t>, </a:t>
            </a:r>
            <a:r>
              <a:rPr lang="ru-RU" dirty="0" err="1"/>
              <a:t>другої</a:t>
            </a:r>
            <a:r>
              <a:rPr lang="ru-RU" dirty="0"/>
              <a:t>, </a:t>
            </a:r>
            <a:r>
              <a:rPr lang="ru-RU" dirty="0" err="1"/>
              <a:t>нагородження</a:t>
            </a:r>
            <a:r>
              <a:rPr lang="ru-RU" dirty="0"/>
              <a:t> «Оскаром»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висвітлюється</a:t>
            </a:r>
            <a:r>
              <a:rPr lang="ru-RU" dirty="0"/>
              <a:t> масс-</a:t>
            </a:r>
            <a:r>
              <a:rPr lang="ru-RU" dirty="0" err="1"/>
              <a:t>медіа</a:t>
            </a:r>
            <a:r>
              <a:rPr lang="ru-RU" dirty="0"/>
              <a:t>.</a:t>
            </a:r>
          </a:p>
          <a:p>
            <a:r>
              <a:rPr lang="ru-RU" dirty="0"/>
              <a:t>З 1942 року </a:t>
            </a:r>
            <a:r>
              <a:rPr lang="ru-RU" dirty="0" err="1"/>
              <a:t>традиція</a:t>
            </a:r>
            <a:r>
              <a:rPr lang="ru-RU" dirty="0"/>
              <a:t> </a:t>
            </a:r>
            <a:r>
              <a:rPr lang="ru-RU" dirty="0" err="1"/>
              <a:t>вручати</a:t>
            </a:r>
            <a:r>
              <a:rPr lang="ru-RU" dirty="0"/>
              <a:t> нагороди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бенкету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припинена</a:t>
            </a:r>
            <a:r>
              <a:rPr lang="ru-RU" dirty="0"/>
              <a:t> — </a:t>
            </a:r>
            <a:r>
              <a:rPr lang="ru-RU" dirty="0" err="1"/>
              <a:t>зросла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охочих бути </a:t>
            </a:r>
            <a:r>
              <a:rPr lang="ru-RU" dirty="0" err="1"/>
              <a:t>присутніми</a:t>
            </a:r>
            <a:r>
              <a:rPr lang="ru-RU" dirty="0"/>
              <a:t> на </a:t>
            </a:r>
            <a:r>
              <a:rPr lang="ru-RU" dirty="0" err="1"/>
              <a:t>церемонії</a:t>
            </a:r>
            <a:r>
              <a:rPr lang="ru-RU" dirty="0"/>
              <a:t>, та й </a:t>
            </a:r>
            <a:r>
              <a:rPr lang="ru-RU" dirty="0" err="1"/>
              <a:t>військовий</a:t>
            </a:r>
            <a:r>
              <a:rPr lang="ru-RU" dirty="0"/>
              <a:t> час </a:t>
            </a:r>
            <a:r>
              <a:rPr lang="ru-RU" dirty="0" err="1"/>
              <a:t>зробив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непрактичним</a:t>
            </a:r>
            <a:r>
              <a:rPr lang="ru-RU" dirty="0"/>
              <a:t>. Тому </a:t>
            </a:r>
            <a:r>
              <a:rPr lang="ru-RU" dirty="0" err="1"/>
              <a:t>надалі</a:t>
            </a:r>
            <a:r>
              <a:rPr lang="ru-RU" dirty="0"/>
              <a:t> </a:t>
            </a:r>
            <a:r>
              <a:rPr lang="ru-RU" dirty="0" err="1"/>
              <a:t>церемонію</a:t>
            </a:r>
            <a:r>
              <a:rPr lang="ru-RU" dirty="0"/>
              <a:t> </a:t>
            </a:r>
            <a:r>
              <a:rPr lang="ru-RU" dirty="0" err="1"/>
              <a:t>проводять</a:t>
            </a:r>
            <a:r>
              <a:rPr lang="ru-RU" dirty="0"/>
              <a:t> у театрах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концертних</a:t>
            </a:r>
            <a:r>
              <a:rPr lang="ru-RU" dirty="0"/>
              <a:t> залах.</a:t>
            </a:r>
          </a:p>
          <a:p>
            <a:r>
              <a:rPr lang="ru-RU" dirty="0"/>
              <a:t>У 1966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церемонія</a:t>
            </a:r>
            <a:r>
              <a:rPr lang="ru-RU" dirty="0"/>
              <a:t> </a:t>
            </a:r>
            <a:r>
              <a:rPr lang="ru-RU" dirty="0" err="1"/>
              <a:t>нагородження</a:t>
            </a:r>
            <a:r>
              <a:rPr lang="ru-RU" dirty="0"/>
              <a:t> «Оскаром»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знята</a:t>
            </a:r>
            <a:r>
              <a:rPr lang="ru-RU" dirty="0"/>
              <a:t> на </a:t>
            </a:r>
            <a:r>
              <a:rPr lang="ru-RU" dirty="0" err="1"/>
              <a:t>кольорову</a:t>
            </a:r>
            <a:r>
              <a:rPr lang="ru-RU" dirty="0"/>
              <a:t> </a:t>
            </a:r>
            <a:r>
              <a:rPr lang="ru-RU" dirty="0" err="1"/>
              <a:t>плівку</a:t>
            </a:r>
            <a:r>
              <a:rPr lang="ru-RU" dirty="0"/>
              <a:t>. З 1971 до 1975 </a:t>
            </a:r>
            <a:r>
              <a:rPr lang="ru-RU" dirty="0" err="1"/>
              <a:t>телекомпанія</a:t>
            </a:r>
            <a:r>
              <a:rPr lang="ru-RU" dirty="0"/>
              <a:t> </a:t>
            </a:r>
            <a:r>
              <a:rPr lang="en-US" dirty="0"/>
              <a:t>NBC-TV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висвітлює</a:t>
            </a:r>
            <a:r>
              <a:rPr lang="ru-RU" dirty="0"/>
              <a:t> </a:t>
            </a:r>
            <a:r>
              <a:rPr lang="ru-RU" dirty="0" err="1"/>
              <a:t>подію</a:t>
            </a:r>
            <a:r>
              <a:rPr lang="ru-RU" dirty="0"/>
              <a:t>. </a:t>
            </a:r>
            <a:r>
              <a:rPr lang="ru-RU" dirty="0" err="1"/>
              <a:t>Наступною</a:t>
            </a:r>
            <a:r>
              <a:rPr lang="ru-RU" dirty="0"/>
              <a:t> з 1976 року стала </a:t>
            </a:r>
            <a:r>
              <a:rPr lang="ru-RU" dirty="0" err="1"/>
              <a:t>компанія</a:t>
            </a:r>
            <a:r>
              <a:rPr lang="ru-RU" dirty="0"/>
              <a:t> АВС і </a:t>
            </a:r>
            <a:r>
              <a:rPr lang="ru-RU" dirty="0" err="1"/>
              <a:t>має</a:t>
            </a:r>
            <a:r>
              <a:rPr lang="ru-RU" dirty="0"/>
              <a:t> контракт на </a:t>
            </a:r>
            <a:r>
              <a:rPr lang="ru-RU" dirty="0" err="1"/>
              <a:t>висвітлення</a:t>
            </a:r>
            <a:r>
              <a:rPr lang="ru-RU" dirty="0"/>
              <a:t> до 2020 року.</a:t>
            </a:r>
          </a:p>
          <a:p>
            <a:r>
              <a:rPr lang="ru-RU" dirty="0" err="1"/>
              <a:t>Найперша</a:t>
            </a:r>
            <a:r>
              <a:rPr lang="ru-RU" dirty="0"/>
              <a:t> </a:t>
            </a:r>
            <a:r>
              <a:rPr lang="ru-RU" dirty="0" err="1"/>
              <a:t>статуетка</a:t>
            </a:r>
            <a:r>
              <a:rPr lang="ru-RU" dirty="0"/>
              <a:t> </a:t>
            </a:r>
            <a:r>
              <a:rPr lang="ru-RU" dirty="0" err="1"/>
              <a:t>дісталася</a:t>
            </a:r>
            <a:r>
              <a:rPr lang="ru-RU" dirty="0"/>
              <a:t> </a:t>
            </a:r>
            <a:r>
              <a:rPr lang="ru-RU" dirty="0" err="1"/>
              <a:t>Емілю</a:t>
            </a:r>
            <a:r>
              <a:rPr lang="ru-RU" dirty="0"/>
              <a:t> </a:t>
            </a:r>
            <a:r>
              <a:rPr lang="ru-RU" dirty="0" err="1"/>
              <a:t>Яннінгсу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визнаний</a:t>
            </a:r>
            <a:r>
              <a:rPr lang="ru-RU" dirty="0"/>
              <a:t> </a:t>
            </a:r>
            <a:r>
              <a:rPr lang="ru-RU" dirty="0" err="1"/>
              <a:t>найкращим</a:t>
            </a:r>
            <a:r>
              <a:rPr lang="ru-RU" dirty="0"/>
              <a:t> </a:t>
            </a:r>
            <a:r>
              <a:rPr lang="ru-RU" dirty="0" err="1"/>
              <a:t>актором</a:t>
            </a:r>
            <a:r>
              <a:rPr lang="ru-RU" dirty="0"/>
              <a:t> за </a:t>
            </a:r>
            <a:r>
              <a:rPr lang="ru-RU" dirty="0" err="1"/>
              <a:t>ролі</a:t>
            </a:r>
            <a:r>
              <a:rPr lang="ru-RU" dirty="0"/>
              <a:t> у </a:t>
            </a:r>
            <a:r>
              <a:rPr lang="ru-RU" dirty="0" err="1"/>
              <a:t>фільмах</a:t>
            </a:r>
            <a:r>
              <a:rPr lang="ru-RU" dirty="0"/>
              <a:t> «</a:t>
            </a:r>
            <a:r>
              <a:rPr lang="ru-RU" dirty="0" err="1"/>
              <a:t>Останній</a:t>
            </a:r>
            <a:r>
              <a:rPr lang="ru-RU" dirty="0"/>
              <a:t> наказ» (англ. </a:t>
            </a:r>
            <a:r>
              <a:rPr lang="en-US" dirty="0"/>
              <a:t>The Last Command, 1928) </a:t>
            </a:r>
            <a:r>
              <a:rPr lang="ru-RU" dirty="0"/>
              <a:t>та «Шлях </a:t>
            </a:r>
            <a:r>
              <a:rPr lang="ru-RU" dirty="0" err="1"/>
              <a:t>усякої</a:t>
            </a:r>
            <a:r>
              <a:rPr lang="ru-RU" dirty="0"/>
              <a:t> </a:t>
            </a:r>
            <a:r>
              <a:rPr lang="ru-RU" dirty="0" err="1"/>
              <a:t>плоті</a:t>
            </a:r>
            <a:r>
              <a:rPr lang="ru-RU" dirty="0"/>
              <a:t>» (англ. </a:t>
            </a:r>
            <a:r>
              <a:rPr lang="en-US" dirty="0"/>
              <a:t>The Way Of All Flesh, 1927). </a:t>
            </a:r>
            <a:r>
              <a:rPr lang="ru-RU" dirty="0" err="1"/>
              <a:t>Цього</a:t>
            </a:r>
            <a:r>
              <a:rPr lang="ru-RU" dirty="0"/>
              <a:t> 1929 року </a:t>
            </a:r>
            <a:r>
              <a:rPr lang="ru-RU" dirty="0" err="1"/>
              <a:t>було</a:t>
            </a:r>
            <a:r>
              <a:rPr lang="ru-RU" dirty="0"/>
              <a:t> видано 15 </a:t>
            </a:r>
            <a:r>
              <a:rPr lang="ru-RU" dirty="0" err="1"/>
              <a:t>статуеток</a:t>
            </a:r>
            <a:r>
              <a:rPr lang="ru-RU" dirty="0"/>
              <a:t>, і </a:t>
            </a:r>
            <a:r>
              <a:rPr lang="ru-RU" dirty="0" err="1"/>
              <a:t>всі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однієї</a:t>
            </a:r>
            <a:r>
              <a:rPr lang="ru-RU" dirty="0"/>
              <a:t>, </a:t>
            </a:r>
            <a:r>
              <a:rPr lang="ru-RU" dirty="0" err="1"/>
              <a:t>дісталися</a:t>
            </a:r>
            <a:r>
              <a:rPr lang="ru-RU" dirty="0"/>
              <a:t> </a:t>
            </a:r>
            <a:r>
              <a:rPr lang="ru-RU" dirty="0" err="1"/>
              <a:t>чоловікам</a:t>
            </a:r>
            <a:r>
              <a:rPr lang="ru-RU" dirty="0"/>
              <a:t>. </a:t>
            </a:r>
            <a:r>
              <a:rPr lang="ru-RU" dirty="0" err="1"/>
              <a:t>Наступного</a:t>
            </a:r>
            <a:r>
              <a:rPr lang="ru-RU" dirty="0"/>
              <a:t> року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статуеток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зменшена</a:t>
            </a:r>
            <a:r>
              <a:rPr lang="ru-RU" dirty="0"/>
              <a:t> до 7-ми: 2-ві за </a:t>
            </a:r>
            <a:r>
              <a:rPr lang="ru-RU" dirty="0" err="1"/>
              <a:t>акторську</a:t>
            </a:r>
            <a:r>
              <a:rPr lang="ru-RU" dirty="0"/>
              <a:t> </a:t>
            </a:r>
            <a:r>
              <a:rPr lang="ru-RU" dirty="0" err="1"/>
              <a:t>гру</a:t>
            </a:r>
            <a:r>
              <a:rPr lang="ru-RU" dirty="0"/>
              <a:t>, і по </a:t>
            </a:r>
            <a:r>
              <a:rPr lang="ru-RU" dirty="0" err="1"/>
              <a:t>одній</a:t>
            </a:r>
            <a:r>
              <a:rPr lang="ru-RU" dirty="0"/>
              <a:t> за </a:t>
            </a:r>
            <a:r>
              <a:rPr lang="ru-RU" dirty="0" err="1"/>
              <a:t>найкращий</a:t>
            </a:r>
            <a:r>
              <a:rPr lang="ru-RU" dirty="0"/>
              <a:t> </a:t>
            </a:r>
            <a:r>
              <a:rPr lang="ru-RU" dirty="0" err="1"/>
              <a:t>фільм</a:t>
            </a:r>
            <a:r>
              <a:rPr lang="ru-RU" dirty="0"/>
              <a:t>, </a:t>
            </a:r>
            <a:r>
              <a:rPr lang="ru-RU" dirty="0" err="1"/>
              <a:t>режисуру</a:t>
            </a:r>
            <a:r>
              <a:rPr lang="ru-RU" dirty="0"/>
              <a:t>, </a:t>
            </a:r>
            <a:r>
              <a:rPr lang="ru-RU" dirty="0" err="1"/>
              <a:t>сценарій</a:t>
            </a:r>
            <a:r>
              <a:rPr lang="ru-RU" dirty="0"/>
              <a:t>, </a:t>
            </a:r>
            <a:r>
              <a:rPr lang="ru-RU" dirty="0" err="1"/>
              <a:t>операторську</a:t>
            </a:r>
            <a:r>
              <a:rPr lang="ru-RU" dirty="0"/>
              <a:t> роботу та </a:t>
            </a:r>
            <a:r>
              <a:rPr lang="ru-RU" dirty="0" err="1"/>
              <a:t>художнє</a:t>
            </a:r>
            <a:r>
              <a:rPr lang="ru-RU" dirty="0"/>
              <a:t> </a:t>
            </a:r>
            <a:r>
              <a:rPr lang="ru-RU" dirty="0" err="1"/>
              <a:t>оформлення</a:t>
            </a:r>
            <a:r>
              <a:rPr lang="ru-RU" dirty="0"/>
              <a:t>.</a:t>
            </a:r>
          </a:p>
        </p:txBody>
      </p:sp>
      <p:pic>
        <p:nvPicPr>
          <p:cNvPr id="4099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5310"/>
            <a:ext cx="938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8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7389440"/>
          </a:xfrm>
        </p:spPr>
        <p:txBody>
          <a:bodyPr>
            <a:normAutofit fontScale="70000" lnSpcReduction="20000"/>
          </a:bodyPr>
          <a:lstStyle/>
          <a:p>
            <a:r>
              <a:rPr lang="ru-RU" sz="4000" b="1" i="1" dirty="0" err="1" smtClean="0">
                <a:solidFill>
                  <a:srgbClr val="FF0000"/>
                </a:solidFill>
              </a:rPr>
              <a:t>Історія</a:t>
            </a:r>
            <a:endParaRPr lang="ru-RU" sz="4000" b="1" i="1" dirty="0" smtClean="0">
              <a:solidFill>
                <a:srgbClr val="FF0000"/>
              </a:solidFill>
            </a:endParaRPr>
          </a:p>
          <a:p>
            <a:endParaRPr lang="ru-RU" sz="4000" b="1" i="1" dirty="0" smtClean="0"/>
          </a:p>
          <a:p>
            <a:r>
              <a:rPr lang="ru-RU" dirty="0" smtClean="0"/>
              <a:t>В </a:t>
            </a:r>
            <a:r>
              <a:rPr lang="ru-RU" dirty="0"/>
              <a:t>перший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премії</a:t>
            </a:r>
            <a:r>
              <a:rPr lang="ru-RU" dirty="0"/>
              <a:t> </a:t>
            </a:r>
            <a:r>
              <a:rPr lang="ru-RU" dirty="0" err="1"/>
              <a:t>керівництво</a:t>
            </a:r>
            <a:r>
              <a:rPr lang="ru-RU" dirty="0"/>
              <a:t> </a:t>
            </a:r>
            <a:r>
              <a:rPr lang="ru-RU" dirty="0" err="1"/>
              <a:t>Академії</a:t>
            </a:r>
            <a:r>
              <a:rPr lang="ru-RU" dirty="0"/>
              <a:t> </a:t>
            </a:r>
            <a:r>
              <a:rPr lang="ru-RU" dirty="0" err="1"/>
              <a:t>повідомило</a:t>
            </a:r>
            <a:r>
              <a:rPr lang="ru-RU" dirty="0"/>
              <a:t> </a:t>
            </a:r>
            <a:r>
              <a:rPr lang="ru-RU" dirty="0" err="1"/>
              <a:t>всім</a:t>
            </a:r>
            <a:r>
              <a:rPr lang="ru-RU" dirty="0"/>
              <a:t> членам,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проголосувати</a:t>
            </a:r>
            <a:r>
              <a:rPr lang="ru-RU" dirty="0"/>
              <a:t> вони </a:t>
            </a:r>
            <a:r>
              <a:rPr lang="ru-RU" dirty="0" err="1"/>
              <a:t>повинні</a:t>
            </a:r>
            <a:r>
              <a:rPr lang="ru-RU" dirty="0"/>
              <a:t> до 15 </a:t>
            </a:r>
            <a:r>
              <a:rPr lang="ru-RU" dirty="0" err="1"/>
              <a:t>серпня</a:t>
            </a:r>
            <a:r>
              <a:rPr lang="ru-RU" dirty="0"/>
              <a:t> 1928. </a:t>
            </a:r>
            <a:r>
              <a:rPr lang="ru-RU" dirty="0" err="1"/>
              <a:t>П'ятьма</a:t>
            </a:r>
            <a:r>
              <a:rPr lang="ru-RU" dirty="0"/>
              <a:t> </a:t>
            </a:r>
            <a:r>
              <a:rPr lang="ru-RU" dirty="0" err="1"/>
              <a:t>колегіям</a:t>
            </a:r>
            <a:r>
              <a:rPr lang="ru-RU" dirty="0"/>
              <a:t> </a:t>
            </a:r>
            <a:r>
              <a:rPr lang="ru-RU" dirty="0" err="1"/>
              <a:t>суддів</a:t>
            </a:r>
            <a:r>
              <a:rPr lang="ru-RU" dirty="0"/>
              <a:t>, по </a:t>
            </a:r>
            <a:r>
              <a:rPr lang="ru-RU" dirty="0" err="1"/>
              <a:t>одній</a:t>
            </a:r>
            <a:r>
              <a:rPr lang="ru-RU" dirty="0"/>
              <a:t> з кожного </a:t>
            </a:r>
            <a:r>
              <a:rPr lang="ru-RU" dirty="0" err="1"/>
              <a:t>відділу</a:t>
            </a:r>
            <a:r>
              <a:rPr lang="ru-RU" dirty="0"/>
              <a:t> </a:t>
            </a:r>
            <a:r>
              <a:rPr lang="ru-RU" dirty="0" err="1"/>
              <a:t>Академії</a:t>
            </a:r>
            <a:r>
              <a:rPr lang="ru-RU" dirty="0"/>
              <a:t>,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доручено</a:t>
            </a:r>
            <a:r>
              <a:rPr lang="ru-RU" dirty="0"/>
              <a:t> </a:t>
            </a:r>
            <a:r>
              <a:rPr lang="ru-RU" dirty="0" err="1"/>
              <a:t>розглянути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номінації</a:t>
            </a:r>
            <a:r>
              <a:rPr lang="ru-RU" dirty="0"/>
              <a:t>. Десять </a:t>
            </a:r>
            <a:r>
              <a:rPr lang="ru-RU" dirty="0" err="1"/>
              <a:t>номінантів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найбільшу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голосів</a:t>
            </a:r>
            <a:r>
              <a:rPr lang="ru-RU" dirty="0"/>
              <a:t>,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спеціально</a:t>
            </a:r>
            <a:r>
              <a:rPr lang="ru-RU" dirty="0"/>
              <a:t> </a:t>
            </a:r>
            <a:r>
              <a:rPr lang="ru-RU" dirty="0" err="1"/>
              <a:t>відібрані</a:t>
            </a:r>
            <a:r>
              <a:rPr lang="ru-RU" dirty="0"/>
              <a:t>, а в короткий список </a:t>
            </a:r>
            <a:r>
              <a:rPr lang="ru-RU" dirty="0" err="1"/>
              <a:t>номінантів</a:t>
            </a:r>
            <a:r>
              <a:rPr lang="ru-RU" dirty="0"/>
              <a:t> </a:t>
            </a:r>
            <a:r>
              <a:rPr lang="ru-RU" dirty="0" err="1"/>
              <a:t>потрапило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троє</a:t>
            </a:r>
            <a:r>
              <a:rPr lang="ru-RU" dirty="0"/>
              <a:t>. </a:t>
            </a:r>
            <a:r>
              <a:rPr lang="ru-RU" dirty="0" err="1"/>
              <a:t>Потім</a:t>
            </a:r>
            <a:r>
              <a:rPr lang="ru-RU" dirty="0"/>
              <a:t> центральна рада </a:t>
            </a:r>
            <a:r>
              <a:rPr lang="ru-RU" dirty="0" err="1"/>
              <a:t>суддів</a:t>
            </a:r>
            <a:r>
              <a:rPr lang="ru-RU" dirty="0"/>
              <a:t> </a:t>
            </a:r>
            <a:r>
              <a:rPr lang="ru-RU" dirty="0" err="1"/>
              <a:t>визначила</a:t>
            </a:r>
            <a:r>
              <a:rPr lang="ru-RU" dirty="0"/>
              <a:t> </a:t>
            </a:r>
            <a:r>
              <a:rPr lang="ru-RU" dirty="0" err="1"/>
              <a:t>переможців</a:t>
            </a:r>
            <a:r>
              <a:rPr lang="ru-RU" dirty="0"/>
              <a:t>, </a:t>
            </a:r>
            <a:r>
              <a:rPr lang="ru-RU" dirty="0" err="1"/>
              <a:t>чиї</a:t>
            </a:r>
            <a:r>
              <a:rPr lang="ru-RU" dirty="0"/>
              <a:t> </a:t>
            </a:r>
            <a:r>
              <a:rPr lang="ru-RU" dirty="0" err="1"/>
              <a:t>імена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названі</a:t>
            </a:r>
            <a:r>
              <a:rPr lang="ru-RU" dirty="0"/>
              <a:t> в </a:t>
            </a:r>
            <a:r>
              <a:rPr lang="ru-RU" dirty="0" err="1"/>
              <a:t>терміновому</a:t>
            </a:r>
            <a:r>
              <a:rPr lang="ru-RU" dirty="0"/>
              <a:t> порядку. На </a:t>
            </a:r>
            <a:r>
              <a:rPr lang="ru-RU" dirty="0" err="1"/>
              <a:t>відміну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сьогоднішніх</a:t>
            </a:r>
            <a:r>
              <a:rPr lang="ru-RU" dirty="0"/>
              <a:t> </a:t>
            </a:r>
            <a:r>
              <a:rPr lang="ru-RU" dirty="0" err="1"/>
              <a:t>церемоній</a:t>
            </a:r>
            <a:r>
              <a:rPr lang="ru-RU" dirty="0"/>
              <a:t>,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лауреати</a:t>
            </a:r>
            <a:r>
              <a:rPr lang="ru-RU" dirty="0"/>
              <a:t> </a:t>
            </a:r>
            <a:r>
              <a:rPr lang="ru-RU" dirty="0" err="1"/>
              <a:t>премій</a:t>
            </a:r>
            <a:r>
              <a:rPr lang="ru-RU" dirty="0"/>
              <a:t> </a:t>
            </a:r>
            <a:r>
              <a:rPr lang="ru-RU" dirty="0" err="1"/>
              <a:t>об'являлися</a:t>
            </a:r>
            <a:r>
              <a:rPr lang="ru-RU" dirty="0"/>
              <a:t>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проходило </a:t>
            </a:r>
            <a:r>
              <a:rPr lang="ru-RU" dirty="0" err="1"/>
              <a:t>вручення</a:t>
            </a:r>
            <a:r>
              <a:rPr lang="ru-RU" dirty="0"/>
              <a:t> </a:t>
            </a:r>
            <a:r>
              <a:rPr lang="ru-RU" dirty="0" err="1"/>
              <a:t>призів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Перемога </a:t>
            </a:r>
            <a:r>
              <a:rPr lang="ru-RU" dirty="0" err="1"/>
              <a:t>Мері</a:t>
            </a:r>
            <a:r>
              <a:rPr lang="ru-RU" dirty="0"/>
              <a:t> </a:t>
            </a:r>
            <a:r>
              <a:rPr lang="ru-RU" dirty="0" err="1"/>
              <a:t>Пікфорд</a:t>
            </a:r>
            <a:r>
              <a:rPr lang="ru-RU" dirty="0"/>
              <a:t> в </a:t>
            </a:r>
            <a:r>
              <a:rPr lang="ru-RU" dirty="0" err="1"/>
              <a:t>номінації</a:t>
            </a:r>
            <a:r>
              <a:rPr lang="ru-RU" dirty="0"/>
              <a:t> «</a:t>
            </a:r>
            <a:r>
              <a:rPr lang="ru-RU" dirty="0" err="1"/>
              <a:t>Найкраща</a:t>
            </a:r>
            <a:r>
              <a:rPr lang="ru-RU" dirty="0"/>
              <a:t> </a:t>
            </a:r>
            <a:r>
              <a:rPr lang="ru-RU" dirty="0" err="1"/>
              <a:t>жіноча</a:t>
            </a:r>
            <a:r>
              <a:rPr lang="ru-RU" dirty="0"/>
              <a:t> роль» за </a:t>
            </a:r>
            <a:r>
              <a:rPr lang="ru-RU" dirty="0" err="1"/>
              <a:t>фільм</a:t>
            </a:r>
            <a:r>
              <a:rPr lang="ru-RU" dirty="0"/>
              <a:t> «Кокетка», </a:t>
            </a:r>
            <a:r>
              <a:rPr lang="ru-RU" dirty="0" err="1"/>
              <a:t>фільм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бачили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чоловік</a:t>
            </a:r>
            <a:r>
              <a:rPr lang="ru-RU" dirty="0"/>
              <a:t>,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абсолютним</a:t>
            </a:r>
            <a:r>
              <a:rPr lang="ru-RU" dirty="0"/>
              <a:t> </a:t>
            </a:r>
            <a:r>
              <a:rPr lang="ru-RU" dirty="0" err="1"/>
              <a:t>розчаруванням</a:t>
            </a:r>
            <a:r>
              <a:rPr lang="ru-RU" dirty="0"/>
              <a:t> в </a:t>
            </a:r>
            <a:r>
              <a:rPr lang="ru-RU" dirty="0" err="1"/>
              <a:t>суспільстві</a:t>
            </a:r>
            <a:r>
              <a:rPr lang="ru-RU" dirty="0"/>
              <a:t> і створила великий шум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кінокритиків</a:t>
            </a:r>
            <a:r>
              <a:rPr lang="ru-RU" dirty="0"/>
              <a:t>. </a:t>
            </a:r>
            <a:r>
              <a:rPr lang="ru-RU" dirty="0" err="1"/>
              <a:t>Пікфорд</a:t>
            </a:r>
            <a:r>
              <a:rPr lang="ru-RU" dirty="0"/>
              <a:t> </a:t>
            </a:r>
            <a:r>
              <a:rPr lang="ru-RU" dirty="0" err="1"/>
              <a:t>виграла</a:t>
            </a:r>
            <a:r>
              <a:rPr lang="ru-RU" dirty="0"/>
              <a:t>, як </a:t>
            </a:r>
            <a:r>
              <a:rPr lang="ru-RU" dirty="0" err="1"/>
              <a:t>тоді</a:t>
            </a:r>
            <a:r>
              <a:rPr lang="ru-RU" dirty="0"/>
              <a:t> говорили, </a:t>
            </a:r>
            <a:r>
              <a:rPr lang="ru-RU" dirty="0" err="1"/>
              <a:t>тільки</a:t>
            </a:r>
            <a:r>
              <a:rPr lang="ru-RU" dirty="0"/>
              <a:t> через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володіла</a:t>
            </a:r>
            <a:r>
              <a:rPr lang="ru-RU" dirty="0"/>
              <a:t> на той момент статусом </a:t>
            </a:r>
            <a:r>
              <a:rPr lang="ru-RU" dirty="0" err="1"/>
              <a:t>зірки</a:t>
            </a:r>
            <a:r>
              <a:rPr lang="ru-RU" dirty="0"/>
              <a:t> </a:t>
            </a:r>
            <a:r>
              <a:rPr lang="ru-RU" dirty="0" err="1"/>
              <a:t>німого</a:t>
            </a:r>
            <a:r>
              <a:rPr lang="ru-RU" dirty="0"/>
              <a:t> </a:t>
            </a:r>
            <a:r>
              <a:rPr lang="ru-RU" dirty="0" err="1"/>
              <a:t>кіно</a:t>
            </a:r>
            <a:r>
              <a:rPr lang="ru-RU" dirty="0"/>
              <a:t>.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номінанти</a:t>
            </a:r>
            <a:r>
              <a:rPr lang="ru-RU" dirty="0"/>
              <a:t>, Рут </a:t>
            </a:r>
            <a:r>
              <a:rPr lang="ru-RU" dirty="0" err="1"/>
              <a:t>Чаттертон</a:t>
            </a:r>
            <a:r>
              <a:rPr lang="ru-RU" dirty="0"/>
              <a:t> (</a:t>
            </a:r>
            <a:r>
              <a:rPr lang="ru-RU" dirty="0" err="1"/>
              <a:t>фільм</a:t>
            </a:r>
            <a:r>
              <a:rPr lang="ru-RU" dirty="0"/>
              <a:t> «Мадам </a:t>
            </a:r>
            <a:r>
              <a:rPr lang="ru-RU" dirty="0" err="1"/>
              <a:t>Ікс</a:t>
            </a:r>
            <a:r>
              <a:rPr lang="ru-RU" dirty="0"/>
              <a:t>») і Джинн </a:t>
            </a:r>
            <a:r>
              <a:rPr lang="ru-RU" dirty="0" err="1"/>
              <a:t>Іглс</a:t>
            </a:r>
            <a:r>
              <a:rPr lang="ru-RU" dirty="0"/>
              <a:t> (</a:t>
            </a:r>
            <a:r>
              <a:rPr lang="ru-RU" dirty="0" err="1"/>
              <a:t>фільв</a:t>
            </a:r>
            <a:r>
              <a:rPr lang="ru-RU" dirty="0"/>
              <a:t> «Лист»), </a:t>
            </a:r>
            <a:r>
              <a:rPr lang="ru-RU" dirty="0" err="1"/>
              <a:t>виглядали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гідними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статуетки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Пікфорд</a:t>
            </a:r>
            <a:r>
              <a:rPr lang="ru-RU" dirty="0"/>
              <a:t>.</a:t>
            </a:r>
          </a:p>
          <a:p>
            <a:r>
              <a:rPr lang="ru-RU" dirty="0"/>
              <a:t>Результатом </a:t>
            </a:r>
            <a:r>
              <a:rPr lang="ru-RU" dirty="0" err="1"/>
              <a:t>цього</a:t>
            </a:r>
            <a:r>
              <a:rPr lang="ru-RU" dirty="0"/>
              <a:t> скандалу стала реформа </a:t>
            </a:r>
            <a:r>
              <a:rPr lang="ru-RU" dirty="0" err="1"/>
              <a:t>номінацій</a:t>
            </a:r>
            <a:r>
              <a:rPr lang="ru-RU" dirty="0"/>
              <a:t> «Оскара», яка </a:t>
            </a:r>
            <a:r>
              <a:rPr lang="ru-RU" dirty="0" err="1"/>
              <a:t>призвела</a:t>
            </a:r>
            <a:r>
              <a:rPr lang="ru-RU" dirty="0"/>
              <a:t> до </a:t>
            </a:r>
            <a:r>
              <a:rPr lang="ru-RU" dirty="0" err="1"/>
              <a:t>повної</a:t>
            </a:r>
            <a:r>
              <a:rPr lang="ru-RU" dirty="0"/>
              <a:t> </a:t>
            </a:r>
            <a:r>
              <a:rPr lang="ru-RU" dirty="0" err="1"/>
              <a:t>заміни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голосування</a:t>
            </a:r>
            <a:r>
              <a:rPr lang="ru-RU" dirty="0"/>
              <a:t>. </a:t>
            </a:r>
            <a:r>
              <a:rPr lang="ru-RU" dirty="0" err="1"/>
              <a:t>Тепер</a:t>
            </a:r>
            <a:r>
              <a:rPr lang="ru-RU" dirty="0"/>
              <a:t> в короткий список </a:t>
            </a:r>
            <a:r>
              <a:rPr lang="ru-RU" dirty="0" err="1"/>
              <a:t>номінантів</a:t>
            </a:r>
            <a:r>
              <a:rPr lang="ru-RU" dirty="0"/>
              <a:t> </a:t>
            </a:r>
            <a:r>
              <a:rPr lang="ru-RU" dirty="0" err="1"/>
              <a:t>відбирали</a:t>
            </a:r>
            <a:r>
              <a:rPr lang="ru-RU" dirty="0"/>
              <a:t> </a:t>
            </a:r>
            <a:r>
              <a:rPr lang="ru-RU" dirty="0" err="1"/>
              <a:t>представники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відділів</a:t>
            </a:r>
            <a:r>
              <a:rPr lang="ru-RU" dirty="0"/>
              <a:t> </a:t>
            </a:r>
            <a:r>
              <a:rPr lang="ru-RU" dirty="0" err="1"/>
              <a:t>Академії</a:t>
            </a:r>
            <a:r>
              <a:rPr lang="ru-RU" dirty="0"/>
              <a:t>, а за </a:t>
            </a:r>
            <a:r>
              <a:rPr lang="ru-RU" dirty="0" err="1"/>
              <a:t>переможця</a:t>
            </a:r>
            <a:r>
              <a:rPr lang="ru-RU" dirty="0"/>
              <a:t> </a:t>
            </a:r>
            <a:r>
              <a:rPr lang="ru-RU" dirty="0" err="1"/>
              <a:t>голосував</a:t>
            </a:r>
            <a:r>
              <a:rPr lang="ru-RU" dirty="0"/>
              <a:t> весь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членський</a:t>
            </a:r>
            <a:r>
              <a:rPr lang="ru-RU" dirty="0"/>
              <a:t> склад. Тим не </a:t>
            </a:r>
            <a:r>
              <a:rPr lang="ru-RU" dirty="0" err="1"/>
              <a:t>менше</a:t>
            </a:r>
            <a:r>
              <a:rPr lang="ru-RU" dirty="0"/>
              <a:t>, і </a:t>
            </a:r>
            <a:r>
              <a:rPr lang="ru-RU" dirty="0" err="1"/>
              <a:t>ця</a:t>
            </a:r>
            <a:r>
              <a:rPr lang="ru-RU" dirty="0"/>
              <a:t> процедура </a:t>
            </a:r>
            <a:r>
              <a:rPr lang="ru-RU" dirty="0" err="1"/>
              <a:t>зазнала</a:t>
            </a:r>
            <a:r>
              <a:rPr lang="ru-RU" dirty="0"/>
              <a:t> критики, коли в 1935 </a:t>
            </a:r>
            <a:r>
              <a:rPr lang="ru-RU" dirty="0" err="1"/>
              <a:t>році</a:t>
            </a:r>
            <a:r>
              <a:rPr lang="ru-RU" dirty="0"/>
              <a:t> актриса </a:t>
            </a:r>
            <a:r>
              <a:rPr lang="ru-RU" dirty="0" err="1"/>
              <a:t>Бетті</a:t>
            </a:r>
            <a:r>
              <a:rPr lang="ru-RU" dirty="0"/>
              <a:t> </a:t>
            </a:r>
            <a:r>
              <a:rPr lang="ru-RU" dirty="0" err="1"/>
              <a:t>Девіс</a:t>
            </a:r>
            <a:r>
              <a:rPr lang="ru-RU" dirty="0"/>
              <a:t> не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номінована</a:t>
            </a:r>
            <a:r>
              <a:rPr lang="ru-RU" dirty="0"/>
              <a:t> за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акторський</a:t>
            </a:r>
            <a:r>
              <a:rPr lang="ru-RU" dirty="0"/>
              <a:t> </a:t>
            </a:r>
            <a:r>
              <a:rPr lang="ru-RU" dirty="0" err="1"/>
              <a:t>прорив</a:t>
            </a:r>
            <a:r>
              <a:rPr lang="ru-RU" dirty="0"/>
              <a:t> у </a:t>
            </a:r>
            <a:r>
              <a:rPr lang="ru-RU" dirty="0" err="1"/>
              <a:t>фільмі</a:t>
            </a:r>
            <a:r>
              <a:rPr lang="ru-RU" dirty="0"/>
              <a:t> «</a:t>
            </a:r>
            <a:r>
              <a:rPr lang="ru-RU" dirty="0" err="1"/>
              <a:t>Тягар</a:t>
            </a:r>
            <a:r>
              <a:rPr lang="ru-RU" dirty="0"/>
              <a:t> </a:t>
            </a:r>
            <a:r>
              <a:rPr lang="ru-RU" dirty="0" err="1"/>
              <a:t>пристрастей</a:t>
            </a:r>
            <a:r>
              <a:rPr lang="ru-RU" dirty="0"/>
              <a:t> </a:t>
            </a:r>
            <a:r>
              <a:rPr lang="ru-RU" dirty="0" err="1"/>
              <a:t>людських</a:t>
            </a:r>
            <a:r>
              <a:rPr lang="ru-RU" dirty="0"/>
              <a:t>». Критики </a:t>
            </a:r>
            <a:r>
              <a:rPr lang="ru-RU" dirty="0" err="1"/>
              <a:t>були</a:t>
            </a:r>
            <a:r>
              <a:rPr lang="ru-RU" dirty="0"/>
              <a:t> в </a:t>
            </a:r>
            <a:r>
              <a:rPr lang="ru-RU" dirty="0" err="1"/>
              <a:t>повному</a:t>
            </a:r>
            <a:r>
              <a:rPr lang="ru-RU" dirty="0"/>
              <a:t> </a:t>
            </a:r>
            <a:r>
              <a:rPr lang="ru-RU" dirty="0" err="1"/>
              <a:t>захваті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перевтілення</a:t>
            </a:r>
            <a:r>
              <a:rPr lang="ru-RU" dirty="0"/>
              <a:t>, </a:t>
            </a:r>
            <a:r>
              <a:rPr lang="ru-RU" dirty="0" err="1"/>
              <a:t>статтю</a:t>
            </a:r>
            <a:r>
              <a:rPr lang="ru-RU" dirty="0"/>
              <a:t> в </a:t>
            </a:r>
            <a:r>
              <a:rPr lang="ru-RU" dirty="0" err="1"/>
              <a:t>журналі</a:t>
            </a:r>
            <a:r>
              <a:rPr lang="ru-RU" dirty="0"/>
              <a:t> </a:t>
            </a:r>
            <a:r>
              <a:rPr lang="en-US" dirty="0"/>
              <a:t>Life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підсумували</a:t>
            </a:r>
            <a:r>
              <a:rPr lang="ru-RU" dirty="0"/>
              <a:t> словами «</a:t>
            </a:r>
            <a:r>
              <a:rPr lang="ru-RU" dirty="0" err="1"/>
              <a:t>Девіс</a:t>
            </a:r>
            <a:r>
              <a:rPr lang="ru-RU" dirty="0"/>
              <a:t> </a:t>
            </a:r>
            <a:r>
              <a:rPr lang="ru-RU" dirty="0" err="1"/>
              <a:t>виконала</a:t>
            </a:r>
            <a:r>
              <a:rPr lang="ru-RU" dirty="0"/>
              <a:t> </a:t>
            </a:r>
            <a:r>
              <a:rPr lang="ru-RU" dirty="0" err="1"/>
              <a:t>найкраще</a:t>
            </a:r>
            <a:r>
              <a:rPr lang="ru-RU" dirty="0"/>
              <a:t> </a:t>
            </a:r>
            <a:r>
              <a:rPr lang="ru-RU" dirty="0" err="1"/>
              <a:t>перевтілення</a:t>
            </a:r>
            <a:r>
              <a:rPr lang="ru-RU" dirty="0"/>
              <a:t> з тих, </a:t>
            </a:r>
            <a:r>
              <a:rPr lang="ru-RU" dirty="0" err="1"/>
              <a:t>що</a:t>
            </a:r>
            <a:r>
              <a:rPr lang="ru-RU" dirty="0"/>
              <a:t> коли-</a:t>
            </a:r>
            <a:r>
              <a:rPr lang="ru-RU" dirty="0" err="1"/>
              <a:t>небудь</a:t>
            </a:r>
            <a:r>
              <a:rPr lang="ru-RU" dirty="0"/>
              <a:t> </a:t>
            </a:r>
            <a:r>
              <a:rPr lang="ru-RU" dirty="0" err="1"/>
              <a:t>втілювалися</a:t>
            </a:r>
            <a:r>
              <a:rPr lang="ru-RU" dirty="0"/>
              <a:t> на </a:t>
            </a:r>
            <a:r>
              <a:rPr lang="ru-RU" dirty="0" err="1"/>
              <a:t>кіноекрані</a:t>
            </a:r>
            <a:r>
              <a:rPr lang="ru-RU" dirty="0"/>
              <a:t> </a:t>
            </a:r>
            <a:r>
              <a:rPr lang="ru-RU" dirty="0" err="1"/>
              <a:t>американською</a:t>
            </a:r>
            <a:r>
              <a:rPr lang="ru-RU" dirty="0"/>
              <a:t> актрисою». </a:t>
            </a:r>
            <a:r>
              <a:rPr lang="ru-RU" dirty="0" err="1"/>
              <a:t>Похмурі</a:t>
            </a:r>
            <a:r>
              <a:rPr lang="ru-RU" dirty="0"/>
              <a:t> </a:t>
            </a:r>
            <a:r>
              <a:rPr lang="ru-RU" dirty="0" err="1"/>
              <a:t>фарби</a:t>
            </a:r>
            <a:r>
              <a:rPr lang="ru-RU" dirty="0"/>
              <a:t>, в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поставлена ​​</a:t>
            </a:r>
            <a:r>
              <a:rPr lang="ru-RU" dirty="0" err="1"/>
              <a:t>стрічка</a:t>
            </a:r>
            <a:r>
              <a:rPr lang="ru-RU" dirty="0"/>
              <a:t>, </a:t>
            </a:r>
            <a:r>
              <a:rPr lang="ru-RU" dirty="0" err="1"/>
              <a:t>вплинули</a:t>
            </a:r>
            <a:r>
              <a:rPr lang="ru-RU" dirty="0"/>
              <a:t> на </a:t>
            </a:r>
            <a:r>
              <a:rPr lang="ru-RU" dirty="0" err="1"/>
              <a:t>касові</a:t>
            </a:r>
            <a:r>
              <a:rPr lang="ru-RU" dirty="0"/>
              <a:t> </a:t>
            </a:r>
            <a:r>
              <a:rPr lang="ru-RU" dirty="0" err="1"/>
              <a:t>збори</a:t>
            </a:r>
            <a:r>
              <a:rPr lang="ru-RU" dirty="0"/>
              <a:t>. У </a:t>
            </a:r>
            <a:r>
              <a:rPr lang="ru-RU" dirty="0" err="1"/>
              <a:t>підсумку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ніхто</a:t>
            </a:r>
            <a:r>
              <a:rPr lang="ru-RU" dirty="0"/>
              <a:t> з </a:t>
            </a:r>
            <a:r>
              <a:rPr lang="ru-RU" dirty="0" err="1"/>
              <a:t>членів</a:t>
            </a:r>
            <a:r>
              <a:rPr lang="ru-RU" dirty="0"/>
              <a:t> </a:t>
            </a:r>
            <a:r>
              <a:rPr lang="ru-RU" dirty="0" err="1"/>
              <a:t>Академії</a:t>
            </a:r>
            <a:r>
              <a:rPr lang="ru-RU" dirty="0"/>
              <a:t> не </a:t>
            </a:r>
            <a:r>
              <a:rPr lang="ru-RU" dirty="0" err="1"/>
              <a:t>дивився</a:t>
            </a:r>
            <a:r>
              <a:rPr lang="ru-RU" dirty="0"/>
              <a:t> картину. Журнал </a:t>
            </a:r>
            <a:r>
              <a:rPr lang="en-US" dirty="0"/>
              <a:t>The Hollywood Reporter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настільки</a:t>
            </a:r>
            <a:r>
              <a:rPr lang="ru-RU" dirty="0"/>
              <a:t> </a:t>
            </a:r>
            <a:r>
              <a:rPr lang="ru-RU" dirty="0" err="1"/>
              <a:t>приголомшений</a:t>
            </a:r>
            <a:r>
              <a:rPr lang="ru-RU" dirty="0"/>
              <a:t> </a:t>
            </a:r>
            <a:r>
              <a:rPr lang="ru-RU" dirty="0" err="1"/>
              <a:t>подібною</a:t>
            </a:r>
            <a:r>
              <a:rPr lang="ru-RU" dirty="0"/>
              <a:t> </a:t>
            </a:r>
            <a:r>
              <a:rPr lang="ru-RU" dirty="0" err="1"/>
              <a:t>зухвалістю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просто не дав скандалу з </a:t>
            </a:r>
            <a:r>
              <a:rPr lang="ru-RU" dirty="0" err="1"/>
              <a:t>Девіс</a:t>
            </a:r>
            <a:r>
              <a:rPr lang="ru-RU" dirty="0"/>
              <a:t> </a:t>
            </a:r>
            <a:r>
              <a:rPr lang="ru-RU" dirty="0" err="1"/>
              <a:t>піти</a:t>
            </a:r>
            <a:r>
              <a:rPr lang="ru-RU" dirty="0"/>
              <a:t> в сторону без бою. </a:t>
            </a:r>
            <a:r>
              <a:rPr lang="ru-RU" dirty="0" err="1"/>
              <a:t>Академія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закидана </a:t>
            </a:r>
            <a:r>
              <a:rPr lang="ru-RU" dirty="0" err="1"/>
              <a:t>всілякими</a:t>
            </a:r>
            <a:r>
              <a:rPr lang="ru-RU" dirty="0"/>
              <a:t> листами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голлівудських</a:t>
            </a:r>
            <a:r>
              <a:rPr lang="ru-RU" dirty="0"/>
              <a:t> знаменитостей з </a:t>
            </a:r>
            <a:r>
              <a:rPr lang="ru-RU" dirty="0" err="1"/>
              <a:t>вимогою</a:t>
            </a:r>
            <a:r>
              <a:rPr lang="ru-RU" dirty="0"/>
              <a:t>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актрисі</a:t>
            </a:r>
            <a:r>
              <a:rPr lang="ru-RU" dirty="0"/>
              <a:t> </a:t>
            </a:r>
            <a:r>
              <a:rPr lang="ru-RU" dirty="0" err="1"/>
              <a:t>справедливий</a:t>
            </a:r>
            <a:r>
              <a:rPr lang="ru-RU" dirty="0"/>
              <a:t> шанс. </a:t>
            </a:r>
            <a:r>
              <a:rPr lang="ru-RU" dirty="0" err="1"/>
              <a:t>Навіть</a:t>
            </a:r>
            <a:r>
              <a:rPr lang="ru-RU" dirty="0"/>
              <a:t> Норма </a:t>
            </a:r>
            <a:r>
              <a:rPr lang="ru-RU" dirty="0" err="1"/>
              <a:t>Ширер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номінувалася</a:t>
            </a:r>
            <a:r>
              <a:rPr lang="ru-RU" dirty="0"/>
              <a:t> в той </a:t>
            </a:r>
            <a:r>
              <a:rPr lang="ru-RU" dirty="0" err="1"/>
              <a:t>рік</a:t>
            </a:r>
            <a:r>
              <a:rPr lang="ru-RU" dirty="0"/>
              <a:t> за </a:t>
            </a:r>
            <a:r>
              <a:rPr lang="ru-RU" dirty="0" err="1"/>
              <a:t>фільм</a:t>
            </a:r>
            <a:r>
              <a:rPr lang="ru-RU" dirty="0"/>
              <a:t> «</a:t>
            </a:r>
            <a:r>
              <a:rPr lang="ru-RU" dirty="0" err="1"/>
              <a:t>Барретт</a:t>
            </a:r>
            <a:r>
              <a:rPr lang="ru-RU" dirty="0"/>
              <a:t> з </a:t>
            </a:r>
            <a:r>
              <a:rPr lang="ru-RU" dirty="0" err="1"/>
              <a:t>Уімпол-стріт</a:t>
            </a:r>
            <a:r>
              <a:rPr lang="ru-RU" dirty="0"/>
              <a:t>», </a:t>
            </a:r>
            <a:r>
              <a:rPr lang="ru-RU" dirty="0" err="1"/>
              <a:t>підтримала</a:t>
            </a:r>
            <a:r>
              <a:rPr lang="ru-RU" dirty="0"/>
              <a:t> </a:t>
            </a:r>
            <a:r>
              <a:rPr lang="ru-RU" dirty="0" err="1"/>
              <a:t>Девіс</a:t>
            </a:r>
            <a:r>
              <a:rPr lang="ru-RU" dirty="0"/>
              <a:t> у </a:t>
            </a:r>
            <a:r>
              <a:rPr lang="ru-RU" dirty="0" err="1"/>
              <a:t>важку</a:t>
            </a:r>
            <a:r>
              <a:rPr lang="ru-RU" dirty="0"/>
              <a:t> годину.</a:t>
            </a:r>
          </a:p>
          <a:p>
            <a:r>
              <a:rPr lang="ru-RU" dirty="0"/>
              <a:t>Через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днів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того, як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оголошені</a:t>
            </a:r>
            <a:r>
              <a:rPr lang="ru-RU" dirty="0"/>
              <a:t> </a:t>
            </a:r>
            <a:r>
              <a:rPr lang="ru-RU" dirty="0" err="1"/>
              <a:t>номінанти</a:t>
            </a:r>
            <a:r>
              <a:rPr lang="ru-RU" dirty="0"/>
              <a:t>, президент </a:t>
            </a:r>
            <a:r>
              <a:rPr lang="ru-RU" dirty="0" err="1"/>
              <a:t>Академії</a:t>
            </a:r>
            <a:r>
              <a:rPr lang="ru-RU" dirty="0"/>
              <a:t> </a:t>
            </a:r>
            <a:r>
              <a:rPr lang="ru-RU" dirty="0" err="1"/>
              <a:t>Говард</a:t>
            </a:r>
            <a:r>
              <a:rPr lang="ru-RU" dirty="0"/>
              <a:t> </a:t>
            </a:r>
            <a:r>
              <a:rPr lang="ru-RU" dirty="0" err="1"/>
              <a:t>Естабрук</a:t>
            </a:r>
            <a:r>
              <a:rPr lang="ru-RU" dirty="0"/>
              <a:t> </a:t>
            </a:r>
            <a:r>
              <a:rPr lang="ru-RU" dirty="0" err="1"/>
              <a:t>зробив</a:t>
            </a:r>
            <a:r>
              <a:rPr lang="ru-RU" dirty="0"/>
              <a:t> </a:t>
            </a:r>
            <a:r>
              <a:rPr lang="ru-RU" dirty="0" err="1"/>
              <a:t>таку</a:t>
            </a:r>
            <a:r>
              <a:rPr lang="ru-RU" dirty="0"/>
              <a:t> </a:t>
            </a:r>
            <a:r>
              <a:rPr lang="ru-RU" dirty="0" err="1"/>
              <a:t>заяву</a:t>
            </a:r>
            <a:r>
              <a:rPr lang="ru-RU" dirty="0"/>
              <a:t>: "…</a:t>
            </a:r>
            <a:r>
              <a:rPr lang="ru-RU" dirty="0" err="1"/>
              <a:t>комітет</a:t>
            </a:r>
            <a:r>
              <a:rPr lang="ru-RU" dirty="0"/>
              <a:t> </a:t>
            </a:r>
            <a:r>
              <a:rPr lang="ru-RU" dirty="0" err="1"/>
              <a:t>прийняв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змінити</a:t>
            </a:r>
            <a:r>
              <a:rPr lang="ru-RU" dirty="0"/>
              <a:t> правила </a:t>
            </a:r>
            <a:r>
              <a:rPr lang="ru-RU" dirty="0" err="1"/>
              <a:t>голосування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людині</a:t>
            </a:r>
            <a:r>
              <a:rPr lang="ru-RU" dirty="0"/>
              <a:t> </a:t>
            </a:r>
            <a:r>
              <a:rPr lang="ru-RU" dirty="0" err="1"/>
              <a:t>необмежену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особистий</a:t>
            </a:r>
            <a:r>
              <a:rPr lang="ru-RU" dirty="0"/>
              <a:t> </a:t>
            </a:r>
            <a:r>
              <a:rPr lang="ru-RU" dirty="0" err="1"/>
              <a:t>вибір</a:t>
            </a:r>
            <a:r>
              <a:rPr lang="ru-RU" dirty="0"/>
              <a:t>". У лютому 1935 року членам </a:t>
            </a:r>
            <a:r>
              <a:rPr lang="ru-RU" dirty="0" err="1"/>
              <a:t>Академії</a:t>
            </a:r>
            <a:r>
              <a:rPr lang="ru-RU" dirty="0"/>
              <a:t>, шляхом </a:t>
            </a:r>
            <a:r>
              <a:rPr lang="ru-RU" dirty="0" err="1"/>
              <a:t>вписування</a:t>
            </a:r>
            <a:r>
              <a:rPr lang="ru-RU" dirty="0"/>
              <a:t> </a:t>
            </a:r>
            <a:r>
              <a:rPr lang="ru-RU" dirty="0" err="1"/>
              <a:t>додаткового</a:t>
            </a:r>
            <a:r>
              <a:rPr lang="ru-RU" dirty="0"/>
              <a:t> кандидата,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офіційно</a:t>
            </a:r>
            <a:r>
              <a:rPr lang="ru-RU" dirty="0"/>
              <a:t> дозволено </a:t>
            </a:r>
            <a:r>
              <a:rPr lang="ru-RU" dirty="0" err="1"/>
              <a:t>вибирати</a:t>
            </a:r>
            <a:r>
              <a:rPr lang="ru-RU" dirty="0"/>
              <a:t> того,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найбільше</a:t>
            </a:r>
            <a:r>
              <a:rPr lang="ru-RU" dirty="0"/>
              <a:t> припав </a:t>
            </a:r>
            <a:r>
              <a:rPr lang="ru-RU" dirty="0" err="1"/>
              <a:t>їм</a:t>
            </a:r>
            <a:r>
              <a:rPr lang="ru-RU" dirty="0"/>
              <a:t> до </a:t>
            </a:r>
            <a:r>
              <a:rPr lang="ru-RU" dirty="0" err="1"/>
              <a:t>душі</a:t>
            </a:r>
            <a:r>
              <a:rPr lang="ru-RU" dirty="0"/>
              <a:t>. </a:t>
            </a:r>
            <a:r>
              <a:rPr lang="ru-RU" dirty="0" err="1"/>
              <a:t>Відразу</a:t>
            </a:r>
            <a:r>
              <a:rPr lang="ru-RU" dirty="0"/>
              <a:t> ж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повідомлення</a:t>
            </a:r>
            <a:r>
              <a:rPr lang="ru-RU" dirty="0"/>
              <a:t> про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Бетті</a:t>
            </a:r>
            <a:r>
              <a:rPr lang="ru-RU" dirty="0"/>
              <a:t> </a:t>
            </a:r>
            <a:r>
              <a:rPr lang="ru-RU" dirty="0" err="1"/>
              <a:t>Девіс</a:t>
            </a:r>
            <a:r>
              <a:rPr lang="ru-RU" dirty="0"/>
              <a:t> таки </a:t>
            </a:r>
            <a:r>
              <a:rPr lang="ru-RU" dirty="0" err="1"/>
              <a:t>увійшла</a:t>
            </a:r>
            <a:r>
              <a:rPr lang="ru-RU" dirty="0"/>
              <a:t> в короткий список </a:t>
            </a:r>
            <a:r>
              <a:rPr lang="ru-RU" dirty="0" err="1"/>
              <a:t>номінантів</a:t>
            </a:r>
            <a:r>
              <a:rPr lang="ru-RU" dirty="0"/>
              <a:t> і </a:t>
            </a:r>
            <a:r>
              <a:rPr lang="ru-RU" dirty="0" err="1"/>
              <a:t>змогла</a:t>
            </a:r>
            <a:r>
              <a:rPr lang="ru-RU" dirty="0"/>
              <a:t> </a:t>
            </a:r>
            <a:r>
              <a:rPr lang="ru-RU" dirty="0" err="1"/>
              <a:t>відвідати</a:t>
            </a:r>
            <a:r>
              <a:rPr lang="ru-RU" dirty="0"/>
              <a:t> </a:t>
            </a:r>
            <a:r>
              <a:rPr lang="ru-RU" dirty="0" err="1"/>
              <a:t>церемонію</a:t>
            </a:r>
            <a:r>
              <a:rPr lang="ru-RU" dirty="0"/>
              <a:t> </a:t>
            </a:r>
            <a:r>
              <a:rPr lang="ru-RU" dirty="0" err="1"/>
              <a:t>вручення</a:t>
            </a:r>
            <a:r>
              <a:rPr lang="ru-RU" dirty="0"/>
              <a:t>, </a:t>
            </a:r>
            <a:r>
              <a:rPr lang="ru-RU" dirty="0" err="1"/>
              <a:t>решта</a:t>
            </a:r>
            <a:r>
              <a:rPr lang="ru-RU" dirty="0"/>
              <a:t> </a:t>
            </a:r>
            <a:r>
              <a:rPr lang="ru-RU" dirty="0" err="1"/>
              <a:t>номінанток</a:t>
            </a:r>
            <a:r>
              <a:rPr lang="ru-RU" dirty="0"/>
              <a:t> за </a:t>
            </a:r>
            <a:r>
              <a:rPr lang="ru-RU" dirty="0" err="1"/>
              <a:t>найкращу</a:t>
            </a:r>
            <a:r>
              <a:rPr lang="ru-RU" dirty="0"/>
              <a:t> </a:t>
            </a:r>
            <a:r>
              <a:rPr lang="ru-RU" dirty="0" err="1"/>
              <a:t>жіночу</a:t>
            </a:r>
            <a:r>
              <a:rPr lang="ru-RU" dirty="0"/>
              <a:t> роль,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переможницю</a:t>
            </a:r>
            <a:r>
              <a:rPr lang="ru-RU" dirty="0"/>
              <a:t> </a:t>
            </a:r>
            <a:r>
              <a:rPr lang="ru-RU" dirty="0" err="1"/>
              <a:t>Клодетт</a:t>
            </a:r>
            <a:r>
              <a:rPr lang="ru-RU" dirty="0"/>
              <a:t> </a:t>
            </a:r>
            <a:r>
              <a:rPr lang="ru-RU" dirty="0" err="1"/>
              <a:t>Колбер</a:t>
            </a:r>
            <a:r>
              <a:rPr lang="ru-RU" dirty="0"/>
              <a:t>, </a:t>
            </a:r>
            <a:r>
              <a:rPr lang="ru-RU" dirty="0" err="1"/>
              <a:t>відмовилися</a:t>
            </a:r>
            <a:r>
              <a:rPr lang="ru-RU" dirty="0"/>
              <a:t> прийти на </a:t>
            </a:r>
            <a:r>
              <a:rPr lang="ru-RU" dirty="0" err="1"/>
              <a:t>захід</a:t>
            </a:r>
            <a:r>
              <a:rPr lang="ru-RU" dirty="0"/>
              <a:t>.</a:t>
            </a:r>
          </a:p>
        </p:txBody>
      </p:sp>
      <p:pic>
        <p:nvPicPr>
          <p:cNvPr id="5123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62183"/>
            <a:ext cx="938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70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6" y="1556792"/>
            <a:ext cx="367571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82" y="1556792"/>
            <a:ext cx="3702590" cy="4896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620688"/>
            <a:ext cx="4023360" cy="704088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Раритетні</a:t>
            </a:r>
            <a:r>
              <a:rPr lang="ru-RU" dirty="0"/>
              <a:t> кадри,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зафіксували</a:t>
            </a:r>
            <a:r>
              <a:rPr lang="ru-RU" dirty="0"/>
              <a:t>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кінопремії</a:t>
            </a:r>
            <a:r>
              <a:rPr lang="ru-RU" dirty="0"/>
              <a:t> «Оскар»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15"/>
          </p:nvPr>
        </p:nvSpPr>
        <p:spPr>
          <a:xfrm>
            <a:off x="4788024" y="620688"/>
            <a:ext cx="4023360" cy="704088"/>
          </a:xfrm>
        </p:spPr>
        <p:txBody>
          <a:bodyPr/>
          <a:lstStyle/>
          <a:p>
            <a:r>
              <a:rPr lang="ru-RU" dirty="0" err="1"/>
              <a:t>Номінанти</a:t>
            </a:r>
            <a:r>
              <a:rPr lang="ru-RU" dirty="0"/>
              <a:t> на Оскар-2014.</a:t>
            </a:r>
          </a:p>
        </p:txBody>
      </p:sp>
      <p:pic>
        <p:nvPicPr>
          <p:cNvPr id="614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7613"/>
            <a:ext cx="938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6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0" y="0"/>
            <a:ext cx="9144000" cy="4920100"/>
          </a:xfrm>
        </p:spPr>
        <p:txBody>
          <a:bodyPr>
            <a:normAutofit fontScale="85000" lnSpcReduction="20000"/>
          </a:bodyPr>
          <a:lstStyle/>
          <a:p>
            <a:r>
              <a:rPr lang="ru-RU" sz="3100" b="1" i="1" dirty="0" err="1">
                <a:solidFill>
                  <a:srgbClr val="FF0000"/>
                </a:solidFill>
              </a:rPr>
              <a:t>Основні</a:t>
            </a:r>
            <a:r>
              <a:rPr lang="ru-RU" sz="3100" b="1" i="1" dirty="0">
                <a:solidFill>
                  <a:srgbClr val="FF0000"/>
                </a:solidFill>
              </a:rPr>
              <a:t> </a:t>
            </a:r>
            <a:r>
              <a:rPr lang="ru-RU" sz="3100" b="1" i="1" dirty="0" err="1" smtClean="0">
                <a:solidFill>
                  <a:srgbClr val="FF0000"/>
                </a:solidFill>
              </a:rPr>
              <a:t>номінації</a:t>
            </a:r>
            <a:endParaRPr lang="ru-RU" sz="3100" b="1" i="1" dirty="0">
              <a:solidFill>
                <a:srgbClr val="FF0000"/>
              </a:solidFill>
            </a:endParaRPr>
          </a:p>
          <a:p>
            <a:r>
              <a:rPr lang="ru-RU" dirty="0" err="1"/>
              <a:t>Необхідність</a:t>
            </a:r>
            <a:r>
              <a:rPr lang="ru-RU" dirty="0"/>
              <a:t> у </a:t>
            </a:r>
            <a:r>
              <a:rPr lang="ru-RU" dirty="0" err="1"/>
              <a:t>спеціальних</a:t>
            </a:r>
            <a:r>
              <a:rPr lang="ru-RU" dirty="0"/>
              <a:t> </a:t>
            </a:r>
            <a:r>
              <a:rPr lang="ru-RU" dirty="0" err="1"/>
              <a:t>нагородах</a:t>
            </a:r>
            <a:r>
              <a:rPr lang="ru-RU" dirty="0"/>
              <a:t>, </a:t>
            </a:r>
            <a:r>
              <a:rPr lang="ru-RU" dirty="0" err="1"/>
              <a:t>окрім</a:t>
            </a:r>
            <a:r>
              <a:rPr lang="ru-RU" dirty="0"/>
              <a:t> </a:t>
            </a:r>
            <a:r>
              <a:rPr lang="ru-RU" dirty="0" err="1"/>
              <a:t>звичайних</a:t>
            </a:r>
            <a:r>
              <a:rPr lang="ru-RU" dirty="0"/>
              <a:t>, </a:t>
            </a:r>
            <a:r>
              <a:rPr lang="ru-RU" dirty="0" err="1"/>
              <a:t>була</a:t>
            </a:r>
            <a:r>
              <a:rPr lang="ru-RU" dirty="0"/>
              <a:t> очевидна з самого початку. </a:t>
            </a:r>
            <a:r>
              <a:rPr lang="ru-RU" dirty="0" err="1"/>
              <a:t>Двома</a:t>
            </a:r>
            <a:r>
              <a:rPr lang="ru-RU" dirty="0"/>
              <a:t> з них у 1928–1929 роках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нагороджені</a:t>
            </a:r>
            <a:r>
              <a:rPr lang="ru-RU" dirty="0"/>
              <a:t> </a:t>
            </a:r>
            <a:r>
              <a:rPr lang="ru-RU" dirty="0" err="1"/>
              <a:t>кінокомпанія</a:t>
            </a:r>
            <a:r>
              <a:rPr lang="ru-RU" dirty="0"/>
              <a:t> </a:t>
            </a:r>
            <a:r>
              <a:rPr lang="en-US" dirty="0"/>
              <a:t>Warner Brothers </a:t>
            </a:r>
            <a:r>
              <a:rPr lang="ru-RU" dirty="0"/>
              <a:t>за перший </a:t>
            </a:r>
            <a:r>
              <a:rPr lang="ru-RU" dirty="0" err="1"/>
              <a:t>звуковий</a:t>
            </a:r>
            <a:r>
              <a:rPr lang="ru-RU" dirty="0"/>
              <a:t> </a:t>
            </a:r>
            <a:r>
              <a:rPr lang="ru-RU" dirty="0" err="1"/>
              <a:t>фільм</a:t>
            </a:r>
            <a:r>
              <a:rPr lang="ru-RU" dirty="0"/>
              <a:t> «</a:t>
            </a:r>
            <a:r>
              <a:rPr lang="ru-RU" dirty="0" err="1"/>
              <a:t>Співак</a:t>
            </a:r>
            <a:r>
              <a:rPr lang="ru-RU" dirty="0"/>
              <a:t> джазу» (англ. </a:t>
            </a:r>
            <a:r>
              <a:rPr lang="en-US" dirty="0"/>
              <a:t>The Jazz Singer) </a:t>
            </a:r>
            <a:r>
              <a:rPr lang="ru-RU" dirty="0"/>
              <a:t>та </a:t>
            </a:r>
            <a:r>
              <a:rPr lang="ru-RU" dirty="0" err="1"/>
              <a:t>Чарлі</a:t>
            </a:r>
            <a:r>
              <a:rPr lang="ru-RU" dirty="0"/>
              <a:t> </a:t>
            </a:r>
            <a:r>
              <a:rPr lang="ru-RU" dirty="0" err="1"/>
              <a:t>Чаплін</a:t>
            </a:r>
            <a:r>
              <a:rPr lang="ru-RU" dirty="0"/>
              <a:t> за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фільму</a:t>
            </a:r>
            <a:r>
              <a:rPr lang="ru-RU" dirty="0"/>
              <a:t> «Цирк». У 1934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додані</a:t>
            </a:r>
            <a:r>
              <a:rPr lang="ru-RU" dirty="0"/>
              <a:t> три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 </a:t>
            </a:r>
            <a:r>
              <a:rPr lang="ru-RU" dirty="0" err="1"/>
              <a:t>нагород</a:t>
            </a:r>
            <a:r>
              <a:rPr lang="ru-RU" dirty="0"/>
              <a:t>: «За монтаж», «За </a:t>
            </a:r>
            <a:r>
              <a:rPr lang="ru-RU" dirty="0" err="1"/>
              <a:t>музичне</a:t>
            </a:r>
            <a:r>
              <a:rPr lang="ru-RU" dirty="0"/>
              <a:t> </a:t>
            </a:r>
            <a:r>
              <a:rPr lang="ru-RU" dirty="0" err="1"/>
              <a:t>оформлення</a:t>
            </a:r>
            <a:r>
              <a:rPr lang="ru-RU" dirty="0"/>
              <a:t>» та «За </a:t>
            </a:r>
            <a:r>
              <a:rPr lang="ru-RU" dirty="0" err="1"/>
              <a:t>найкращу</a:t>
            </a:r>
            <a:r>
              <a:rPr lang="ru-RU" dirty="0"/>
              <a:t> </a:t>
            </a:r>
            <a:r>
              <a:rPr lang="ru-RU" dirty="0" err="1"/>
              <a:t>пісню</a:t>
            </a:r>
            <a:r>
              <a:rPr lang="ru-RU" dirty="0"/>
              <a:t> до </a:t>
            </a:r>
            <a:r>
              <a:rPr lang="ru-RU" dirty="0" err="1"/>
              <a:t>фільму</a:t>
            </a:r>
            <a:r>
              <a:rPr lang="ru-RU" dirty="0"/>
              <a:t>». В </a:t>
            </a:r>
            <a:r>
              <a:rPr lang="ru-RU" dirty="0" err="1"/>
              <a:t>цьому</a:t>
            </a:r>
            <a:r>
              <a:rPr lang="ru-RU" dirty="0"/>
              <a:t> ж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здійснена</a:t>
            </a:r>
            <a:r>
              <a:rPr lang="ru-RU" dirty="0"/>
              <a:t> </a:t>
            </a:r>
            <a:r>
              <a:rPr lang="ru-RU" dirty="0" err="1"/>
              <a:t>спроба</a:t>
            </a:r>
            <a:r>
              <a:rPr lang="ru-RU" dirty="0"/>
              <a:t> внести </a:t>
            </a:r>
            <a:r>
              <a:rPr lang="ru-RU" dirty="0" err="1"/>
              <a:t>нове</a:t>
            </a:r>
            <a:r>
              <a:rPr lang="ru-RU" dirty="0"/>
              <a:t> </a:t>
            </a:r>
            <a:r>
              <a:rPr lang="ru-RU" dirty="0" err="1"/>
              <a:t>ім'я</a:t>
            </a:r>
            <a:r>
              <a:rPr lang="ru-RU" dirty="0"/>
              <a:t> кандидата на </a:t>
            </a:r>
            <a:r>
              <a:rPr lang="ru-RU" dirty="0" err="1"/>
              <a:t>нагороду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фінального</a:t>
            </a:r>
            <a:r>
              <a:rPr lang="ru-RU" dirty="0"/>
              <a:t> </a:t>
            </a:r>
            <a:r>
              <a:rPr lang="ru-RU" dirty="0" err="1"/>
              <a:t>голосування</a:t>
            </a:r>
            <a:r>
              <a:rPr lang="ru-RU" dirty="0"/>
              <a:t>. Зараз 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кампанія</a:t>
            </a:r>
            <a:r>
              <a:rPr lang="ru-RU" dirty="0"/>
              <a:t> заборонена. За </a:t>
            </a:r>
            <a:r>
              <a:rPr lang="ru-RU" dirty="0" err="1"/>
              <a:t>секретність</a:t>
            </a:r>
            <a:r>
              <a:rPr lang="ru-RU" dirty="0"/>
              <a:t> </a:t>
            </a:r>
            <a:r>
              <a:rPr lang="ru-RU" dirty="0" err="1"/>
              <a:t>результатів</a:t>
            </a:r>
            <a:r>
              <a:rPr lang="ru-RU" dirty="0"/>
              <a:t> та </a:t>
            </a:r>
            <a:r>
              <a:rPr lang="ru-RU" dirty="0" err="1"/>
              <a:t>підрахунки</a:t>
            </a:r>
            <a:r>
              <a:rPr lang="ru-RU" dirty="0"/>
              <a:t> з 1935 року </a:t>
            </a:r>
            <a:r>
              <a:rPr lang="ru-RU" dirty="0" err="1"/>
              <a:t>Академія</a:t>
            </a:r>
            <a:r>
              <a:rPr lang="ru-RU" dirty="0"/>
              <a:t> </a:t>
            </a:r>
            <a:r>
              <a:rPr lang="ru-RU" dirty="0" err="1"/>
              <a:t>доручила</a:t>
            </a:r>
            <a:r>
              <a:rPr lang="ru-RU" dirty="0"/>
              <a:t> </a:t>
            </a:r>
            <a:r>
              <a:rPr lang="ru-RU" dirty="0" err="1"/>
              <a:t>відповідати</a:t>
            </a:r>
            <a:r>
              <a:rPr lang="ru-RU" dirty="0"/>
              <a:t> </a:t>
            </a:r>
            <a:r>
              <a:rPr lang="ru-RU" dirty="0" err="1"/>
              <a:t>компанії</a:t>
            </a:r>
            <a:r>
              <a:rPr lang="ru-RU" dirty="0"/>
              <a:t> </a:t>
            </a:r>
            <a:r>
              <a:rPr lang="en-US" dirty="0"/>
              <a:t>Price Waterhouse, </a:t>
            </a:r>
            <a:r>
              <a:rPr lang="ru-RU" dirty="0"/>
              <a:t>яка зараз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en-US" dirty="0"/>
              <a:t>Price Waterhouse Coopers. </a:t>
            </a:r>
            <a:r>
              <a:rPr lang="ru-RU" dirty="0"/>
              <a:t>У 1936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вперше</a:t>
            </a:r>
            <a:r>
              <a:rPr lang="ru-RU" dirty="0"/>
              <a:t> «Оскара» вручили у </a:t>
            </a:r>
            <a:r>
              <a:rPr lang="ru-RU" dirty="0" err="1"/>
              <a:t>категоріях</a:t>
            </a:r>
            <a:r>
              <a:rPr lang="ru-RU" dirty="0"/>
              <a:t> «</a:t>
            </a:r>
            <a:r>
              <a:rPr lang="ru-RU" dirty="0" err="1"/>
              <a:t>Актор</a:t>
            </a:r>
            <a:r>
              <a:rPr lang="ru-RU" dirty="0"/>
              <a:t> другого плану» та «Актриса другого плану». </a:t>
            </a:r>
            <a:r>
              <a:rPr lang="ru-RU" dirty="0" err="1"/>
              <a:t>Категорія</a:t>
            </a:r>
            <a:r>
              <a:rPr lang="ru-RU" dirty="0"/>
              <a:t> «За </a:t>
            </a:r>
            <a:r>
              <a:rPr lang="ru-RU" dirty="0" err="1"/>
              <a:t>спецефекти</a:t>
            </a:r>
            <a:r>
              <a:rPr lang="ru-RU" dirty="0"/>
              <a:t>» </a:t>
            </a:r>
            <a:r>
              <a:rPr lang="ru-RU" dirty="0" err="1"/>
              <a:t>додалась</a:t>
            </a:r>
            <a:r>
              <a:rPr lang="ru-RU" dirty="0"/>
              <a:t> у 1939 </a:t>
            </a:r>
            <a:r>
              <a:rPr lang="ru-RU" dirty="0" err="1"/>
              <a:t>році</a:t>
            </a:r>
            <a:r>
              <a:rPr lang="ru-RU" dirty="0"/>
              <a:t>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виграла</a:t>
            </a:r>
            <a:r>
              <a:rPr lang="ru-RU" dirty="0"/>
              <a:t> </a:t>
            </a:r>
            <a:r>
              <a:rPr lang="ru-RU" dirty="0" err="1"/>
              <a:t>компанія</a:t>
            </a:r>
            <a:r>
              <a:rPr lang="ru-RU" dirty="0"/>
              <a:t> «20</a:t>
            </a:r>
            <a:r>
              <a:rPr lang="en-US" dirty="0" err="1"/>
              <a:t>th</a:t>
            </a:r>
            <a:r>
              <a:rPr lang="en-US" dirty="0"/>
              <a:t> Century Fox» (</a:t>
            </a:r>
            <a:r>
              <a:rPr lang="ru-RU" dirty="0"/>
              <a:t>англ. 20</a:t>
            </a:r>
            <a:r>
              <a:rPr lang="en-US" dirty="0" err="1"/>
              <a:t>th</a:t>
            </a:r>
            <a:r>
              <a:rPr lang="en-US" dirty="0"/>
              <a:t> Century-Fox) </a:t>
            </a:r>
            <a:r>
              <a:rPr lang="ru-RU" dirty="0"/>
              <a:t>за </a:t>
            </a:r>
            <a:r>
              <a:rPr lang="ru-RU" dirty="0" err="1"/>
              <a:t>фільм</a:t>
            </a:r>
            <a:r>
              <a:rPr lang="ru-RU" dirty="0"/>
              <a:t> «</a:t>
            </a:r>
            <a:r>
              <a:rPr lang="ru-RU" dirty="0" err="1"/>
              <a:t>Прийшли</a:t>
            </a:r>
            <a:r>
              <a:rPr lang="ru-RU" dirty="0"/>
              <a:t> </a:t>
            </a:r>
            <a:r>
              <a:rPr lang="ru-RU" dirty="0" err="1"/>
              <a:t>дощі</a:t>
            </a:r>
            <a:r>
              <a:rPr lang="ru-RU" dirty="0"/>
              <a:t>» (англ. </a:t>
            </a:r>
            <a:r>
              <a:rPr lang="en-US" dirty="0"/>
              <a:t>The Rains Came). </a:t>
            </a:r>
            <a:r>
              <a:rPr lang="ru-RU" dirty="0"/>
              <a:t>У 1941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з'являється</a:t>
            </a:r>
            <a:r>
              <a:rPr lang="ru-RU" dirty="0"/>
              <a:t> </a:t>
            </a:r>
            <a:r>
              <a:rPr lang="ru-RU" dirty="0" err="1"/>
              <a:t>категорія</a:t>
            </a:r>
            <a:r>
              <a:rPr lang="ru-RU" dirty="0"/>
              <a:t> «</a:t>
            </a:r>
            <a:r>
              <a:rPr lang="ru-RU" dirty="0" err="1"/>
              <a:t>Документальне</a:t>
            </a:r>
            <a:r>
              <a:rPr lang="ru-RU" dirty="0"/>
              <a:t> </a:t>
            </a:r>
            <a:r>
              <a:rPr lang="ru-RU" dirty="0" err="1"/>
              <a:t>кіно</a:t>
            </a:r>
            <a:r>
              <a:rPr lang="ru-RU" dirty="0"/>
              <a:t>». У 1947 до </a:t>
            </a:r>
            <a:r>
              <a:rPr lang="ru-RU" dirty="0" err="1"/>
              <a:t>участі</a:t>
            </a:r>
            <a:r>
              <a:rPr lang="ru-RU" dirty="0"/>
              <a:t> у </a:t>
            </a:r>
            <a:r>
              <a:rPr lang="ru-RU" dirty="0" err="1"/>
              <a:t>конкурсі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допущені</a:t>
            </a:r>
            <a:r>
              <a:rPr lang="ru-RU" dirty="0"/>
              <a:t> </a:t>
            </a:r>
            <a:r>
              <a:rPr lang="ru-RU" dirty="0" err="1"/>
              <a:t>іноземні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. Того року </a:t>
            </a:r>
            <a:r>
              <a:rPr lang="ru-RU" dirty="0" err="1"/>
              <a:t>нагороду</a:t>
            </a:r>
            <a:r>
              <a:rPr lang="ru-RU" dirty="0"/>
              <a:t> </a:t>
            </a:r>
            <a:r>
              <a:rPr lang="ru-RU" dirty="0" err="1"/>
              <a:t>дістала</a:t>
            </a:r>
            <a:r>
              <a:rPr lang="ru-RU" dirty="0"/>
              <a:t> картина </a:t>
            </a:r>
            <a:r>
              <a:rPr lang="ru-RU" dirty="0" err="1"/>
              <a:t>італійською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 «</a:t>
            </a:r>
            <a:r>
              <a:rPr lang="ru-RU" dirty="0" err="1"/>
              <a:t>Чистильники</a:t>
            </a:r>
            <a:r>
              <a:rPr lang="ru-RU" dirty="0"/>
              <a:t> </a:t>
            </a:r>
            <a:r>
              <a:rPr lang="ru-RU" dirty="0" err="1"/>
              <a:t>взуття</a:t>
            </a:r>
            <a:r>
              <a:rPr lang="ru-RU" dirty="0"/>
              <a:t>» (</a:t>
            </a:r>
            <a:r>
              <a:rPr lang="ru-RU" dirty="0" err="1"/>
              <a:t>італ</a:t>
            </a:r>
            <a:r>
              <a:rPr lang="ru-RU" dirty="0"/>
              <a:t>. </a:t>
            </a:r>
            <a:r>
              <a:rPr lang="en-US" dirty="0"/>
              <a:t>Shoe-Shine). </a:t>
            </a:r>
            <a:r>
              <a:rPr lang="ru-RU" dirty="0"/>
              <a:t>У 1948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додана </a:t>
            </a:r>
            <a:r>
              <a:rPr lang="ru-RU" dirty="0" err="1"/>
              <a:t>нагорода</a:t>
            </a:r>
            <a:r>
              <a:rPr lang="ru-RU" dirty="0"/>
              <a:t> в </a:t>
            </a:r>
            <a:r>
              <a:rPr lang="ru-RU" dirty="0" err="1"/>
              <a:t>номінації</a:t>
            </a:r>
            <a:r>
              <a:rPr lang="ru-RU" dirty="0"/>
              <a:t> «За </a:t>
            </a:r>
            <a:r>
              <a:rPr lang="ru-RU" dirty="0" err="1"/>
              <a:t>костюми</a:t>
            </a:r>
            <a:r>
              <a:rPr lang="ru-RU" dirty="0"/>
              <a:t>». У 1963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нагорода</a:t>
            </a:r>
            <a:r>
              <a:rPr lang="ru-RU" dirty="0"/>
              <a:t> «за </a:t>
            </a:r>
            <a:r>
              <a:rPr lang="ru-RU" dirty="0" err="1"/>
              <a:t>спецефекти</a:t>
            </a:r>
            <a:r>
              <a:rPr lang="ru-RU" dirty="0"/>
              <a:t>»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розбита</a:t>
            </a:r>
            <a:r>
              <a:rPr lang="ru-RU" dirty="0"/>
              <a:t> </a:t>
            </a:r>
            <a:r>
              <a:rPr lang="ru-RU" dirty="0" err="1"/>
              <a:t>надвоє</a:t>
            </a:r>
            <a:r>
              <a:rPr lang="ru-RU" dirty="0"/>
              <a:t>: «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звукові</a:t>
            </a:r>
            <a:r>
              <a:rPr lang="ru-RU" dirty="0"/>
              <a:t> </a:t>
            </a:r>
            <a:r>
              <a:rPr lang="ru-RU" dirty="0" err="1"/>
              <a:t>ефекти</a:t>
            </a:r>
            <a:r>
              <a:rPr lang="ru-RU" dirty="0"/>
              <a:t>» та «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візуальні</a:t>
            </a:r>
            <a:r>
              <a:rPr lang="ru-RU" dirty="0"/>
              <a:t> </a:t>
            </a:r>
            <a:r>
              <a:rPr lang="ru-RU" dirty="0" err="1"/>
              <a:t>ефекти</a:t>
            </a:r>
            <a:r>
              <a:rPr lang="ru-RU" dirty="0"/>
              <a:t>». У 1981 </a:t>
            </a:r>
            <a:r>
              <a:rPr lang="ru-RU" dirty="0" err="1"/>
              <a:t>зявляється</a:t>
            </a:r>
            <a:r>
              <a:rPr lang="ru-RU" dirty="0"/>
              <a:t> </a:t>
            </a:r>
            <a:r>
              <a:rPr lang="ru-RU" dirty="0" err="1"/>
              <a:t>нагорода</a:t>
            </a:r>
            <a:r>
              <a:rPr lang="ru-RU" dirty="0"/>
              <a:t> за вклад у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кінотехнологій</a:t>
            </a:r>
            <a:r>
              <a:rPr lang="ru-RU" dirty="0"/>
              <a:t> (</a:t>
            </a:r>
            <a:r>
              <a:rPr lang="ru-RU" dirty="0" err="1"/>
              <a:t>нагорода</a:t>
            </a:r>
            <a:r>
              <a:rPr lang="ru-RU" dirty="0"/>
              <a:t> </a:t>
            </a:r>
            <a:r>
              <a:rPr lang="ru-RU" dirty="0" err="1"/>
              <a:t>Ґордона</a:t>
            </a:r>
            <a:r>
              <a:rPr lang="ru-RU" dirty="0"/>
              <a:t> </a:t>
            </a:r>
            <a:r>
              <a:rPr lang="ru-RU" dirty="0" err="1"/>
              <a:t>Соєра</a:t>
            </a:r>
            <a:r>
              <a:rPr lang="ru-RU" dirty="0"/>
              <a:t>) та «</a:t>
            </a:r>
            <a:r>
              <a:rPr lang="ru-RU" dirty="0" err="1"/>
              <a:t>Найкращий</a:t>
            </a:r>
            <a:r>
              <a:rPr lang="ru-RU" dirty="0"/>
              <a:t> грим». У 2001 </a:t>
            </a:r>
            <a:r>
              <a:rPr lang="ru-RU" dirty="0" err="1"/>
              <a:t>додалась</a:t>
            </a:r>
            <a:r>
              <a:rPr lang="ru-RU" dirty="0"/>
              <a:t> </a:t>
            </a:r>
            <a:r>
              <a:rPr lang="ru-RU" dirty="0" err="1"/>
              <a:t>категорія</a:t>
            </a:r>
            <a:r>
              <a:rPr lang="ru-RU" dirty="0"/>
              <a:t> «</a:t>
            </a:r>
            <a:r>
              <a:rPr lang="ru-RU" dirty="0" err="1"/>
              <a:t>Повнометражна</a:t>
            </a:r>
            <a:r>
              <a:rPr lang="ru-RU" dirty="0"/>
              <a:t> </a:t>
            </a:r>
            <a:r>
              <a:rPr lang="ru-RU" dirty="0" err="1"/>
              <a:t>анімація</a:t>
            </a:r>
            <a:r>
              <a:rPr lang="ru-RU" dirty="0"/>
              <a:t>».</a:t>
            </a:r>
          </a:p>
          <a:p>
            <a:r>
              <a:rPr lang="ru-RU" dirty="0"/>
              <a:t>В </a:t>
            </a:r>
            <a:r>
              <a:rPr lang="ru-RU" dirty="0" err="1"/>
              <a:t>даний</a:t>
            </a:r>
            <a:r>
              <a:rPr lang="ru-RU" dirty="0"/>
              <a:t> час </a:t>
            </a:r>
            <a:r>
              <a:rPr lang="ru-RU" dirty="0" err="1"/>
              <a:t>премія</a:t>
            </a:r>
            <a:r>
              <a:rPr lang="ru-RU" dirty="0"/>
              <a:t> «Оскар» </a:t>
            </a:r>
            <a:r>
              <a:rPr lang="ru-RU" dirty="0" err="1"/>
              <a:t>вручається</a:t>
            </a:r>
            <a:r>
              <a:rPr lang="ru-RU" dirty="0"/>
              <a:t> по 24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номінаціям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20100"/>
            <a:ext cx="9143999" cy="1920032"/>
          </a:xfrm>
          <a:prstGeom prst="rect">
            <a:avLst/>
          </a:prstGeom>
        </p:spPr>
      </p:pic>
      <p:pic>
        <p:nvPicPr>
          <p:cNvPr id="717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75775"/>
            <a:ext cx="938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93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181</TotalTime>
  <Words>2333</Words>
  <Application>Microsoft Office PowerPoint</Application>
  <PresentationFormat>Экран (4:3)</PresentationFormat>
  <Paragraphs>78</Paragraphs>
  <Slides>16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BlackTie</vt:lpstr>
      <vt:lpstr>ІСТОРІЯ КІНОПРЕМІЇ  </vt:lpstr>
      <vt:lpstr>зміст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Пісня під назвою «let it go» виконана на 25 мовах,номінована на премію 2014 року</vt:lpstr>
      <vt:lpstr>І на останок  трохи гумору</vt:lpstr>
      <vt:lpstr>Дякую за увагу! 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КІНОПРЕМІЇ</dc:title>
  <dc:creator>User</dc:creator>
  <cp:lastModifiedBy>User</cp:lastModifiedBy>
  <cp:revision>19</cp:revision>
  <dcterms:created xsi:type="dcterms:W3CDTF">2014-03-08T13:09:10Z</dcterms:created>
  <dcterms:modified xsi:type="dcterms:W3CDTF">2014-03-12T15:10:41Z</dcterms:modified>
</cp:coreProperties>
</file>