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572008"/>
            <a:ext cx="8458200" cy="1222375"/>
          </a:xfrm>
        </p:spPr>
        <p:txBody>
          <a:bodyPr>
            <a:normAutofit/>
          </a:bodyPr>
          <a:lstStyle/>
          <a:p>
            <a:r>
              <a:rPr lang="ru-RU" sz="6000" cap="non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Гроші</a:t>
            </a:r>
            <a:endParaRPr lang="ru-RU" sz="6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500702"/>
            <a:ext cx="7886696" cy="78579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Прищепчук Над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я</a:t>
            </a:r>
            <a:endParaRPr lang="ru-RU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982" y="500042"/>
            <a:ext cx="579701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2408" y="-17502322"/>
            <a:ext cx="7000924" cy="465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1643050"/>
            <a:ext cx="2643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/>
              <a:t>Засіб</a:t>
            </a:r>
            <a:r>
              <a:rPr lang="ru-RU" dirty="0" smtClean="0"/>
              <a:t> </a:t>
            </a:r>
            <a:r>
              <a:rPr lang="ru-RU" dirty="0" err="1" smtClean="0"/>
              <a:t>обігу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посередником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обміні</a:t>
            </a:r>
            <a:r>
              <a:rPr lang="ru-RU" dirty="0" smtClean="0"/>
              <a:t> </a:t>
            </a:r>
            <a:r>
              <a:rPr lang="ru-RU" dirty="0" err="1" smtClean="0"/>
              <a:t>товарів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обіг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643446"/>
            <a:ext cx="65008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/>
              <a:t>Засіб</a:t>
            </a:r>
            <a:r>
              <a:rPr lang="ru-RU" dirty="0" smtClean="0"/>
              <a:t> </a:t>
            </a:r>
            <a:r>
              <a:rPr lang="ru-RU" dirty="0" err="1" smtClean="0"/>
              <a:t>нагромадження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пов'язана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здатністю</a:t>
            </a:r>
            <a:r>
              <a:rPr lang="ru-RU" dirty="0" smtClean="0"/>
              <a:t> грошей бути </a:t>
            </a:r>
            <a:r>
              <a:rPr lang="ru-RU" dirty="0" err="1" smtClean="0"/>
              <a:t>засобом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, </a:t>
            </a:r>
            <a:r>
              <a:rPr lang="ru-RU" dirty="0" err="1" smtClean="0"/>
              <a:t>представником</a:t>
            </a:r>
            <a:r>
              <a:rPr lang="ru-RU" dirty="0" smtClean="0"/>
              <a:t> </a:t>
            </a:r>
            <a:r>
              <a:rPr lang="ru-RU" dirty="0" err="1" smtClean="0"/>
              <a:t>абстрактної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багатства</a:t>
            </a:r>
            <a:r>
              <a:rPr lang="ru-RU" dirty="0" smtClean="0"/>
              <a:t>. </a:t>
            </a:r>
            <a:r>
              <a:rPr lang="ru-RU" dirty="0" err="1" smtClean="0"/>
              <a:t>Сутність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функції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в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виходять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 </a:t>
            </a:r>
            <a:r>
              <a:rPr lang="ru-RU" dirty="0" err="1" smtClean="0"/>
              <a:t>обігу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перетворюються</a:t>
            </a:r>
            <a:r>
              <a:rPr lang="ru-RU" dirty="0" smtClean="0"/>
              <a:t> на скарб.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4714884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/>
              <a:t>Засіб</a:t>
            </a:r>
            <a:r>
              <a:rPr lang="ru-RU" dirty="0" smtClean="0"/>
              <a:t> платежу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обслуговують</a:t>
            </a:r>
            <a:r>
              <a:rPr lang="ru-RU" dirty="0" smtClean="0"/>
              <a:t> </a:t>
            </a:r>
            <a:r>
              <a:rPr lang="ru-RU" dirty="0" err="1" smtClean="0"/>
              <a:t>погашення</a:t>
            </a:r>
            <a:r>
              <a:rPr lang="ru-RU" dirty="0" smtClean="0"/>
              <a:t> </a:t>
            </a:r>
            <a:r>
              <a:rPr lang="ru-RU" dirty="0" err="1" smtClean="0"/>
              <a:t>різноманітних</a:t>
            </a:r>
            <a:r>
              <a:rPr lang="ru-RU" dirty="0" smtClean="0"/>
              <a:t> </a:t>
            </a:r>
            <a:r>
              <a:rPr lang="ru-RU" dirty="0" err="1" smtClean="0"/>
              <a:t>боргових</a:t>
            </a:r>
            <a:r>
              <a:rPr lang="ru-RU" dirty="0" smtClean="0"/>
              <a:t> </a:t>
            </a:r>
            <a:r>
              <a:rPr lang="ru-RU" dirty="0" err="1" smtClean="0"/>
              <a:t>зобов'язань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суб'єктами</a:t>
            </a:r>
            <a:r>
              <a:rPr lang="ru-RU" dirty="0" smtClean="0"/>
              <a:t> </a:t>
            </a:r>
            <a:r>
              <a:rPr lang="ru-RU" dirty="0" err="1" smtClean="0"/>
              <a:t>економічних</a:t>
            </a:r>
            <a:r>
              <a:rPr lang="ru-RU" dirty="0" smtClean="0"/>
              <a:t> </a:t>
            </a:r>
            <a:r>
              <a:rPr lang="ru-RU" dirty="0" err="1" smtClean="0"/>
              <a:t>відносин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виникають</a:t>
            </a:r>
            <a:r>
              <a:rPr lang="ru-RU" dirty="0" smtClean="0"/>
              <a:t> у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розширеного</a:t>
            </a:r>
            <a:r>
              <a:rPr lang="ru-RU" dirty="0" smtClean="0"/>
              <a:t> </a:t>
            </a:r>
            <a:r>
              <a:rPr lang="ru-RU" dirty="0" err="1" smtClean="0"/>
              <a:t>відтворення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44" y="0"/>
            <a:ext cx="5810256" cy="43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928670"/>
            <a:ext cx="2643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/>
              <a:t>Світові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обслуговують</a:t>
            </a:r>
            <a:r>
              <a:rPr lang="ru-RU" dirty="0" smtClean="0"/>
              <a:t> </a:t>
            </a:r>
            <a:r>
              <a:rPr lang="ru-RU" dirty="0" err="1" smtClean="0"/>
              <a:t>рух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міжнародному</a:t>
            </a:r>
            <a:r>
              <a:rPr lang="ru-RU" dirty="0" smtClean="0"/>
              <a:t> </a:t>
            </a:r>
            <a:r>
              <a:rPr lang="ru-RU" dirty="0" err="1" smtClean="0"/>
              <a:t>економічному</a:t>
            </a:r>
            <a:r>
              <a:rPr lang="ru-RU" dirty="0" smtClean="0"/>
              <a:t> </a:t>
            </a:r>
            <a:r>
              <a:rPr lang="ru-RU" dirty="0" err="1" smtClean="0"/>
              <a:t>обороті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реалізацію</a:t>
            </a:r>
            <a:r>
              <a:rPr lang="ru-RU" dirty="0" smtClean="0"/>
              <a:t> </a:t>
            </a:r>
            <a:r>
              <a:rPr lang="ru-RU" dirty="0" err="1" smtClean="0"/>
              <a:t>взаємовідносин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країнами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371474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 smtClean="0"/>
              <a:t>    </a:t>
            </a:r>
            <a:r>
              <a:rPr lang="vi-VN" sz="2200" dirty="0" smtClean="0"/>
              <a:t>Гроші </a:t>
            </a:r>
            <a:r>
              <a:rPr lang="vi-VN" sz="2200" dirty="0" smtClean="0"/>
              <a:t>— особливий товар, що є загальною еквівалентною формою вартості інших товарів. Гроші виконують функції мірила вартості та засобу обігу. Крім того, вони є засобами нагромадження та платежу. З утворенням світового ринку, деякі національні гроші виконують функції світових.</a:t>
            </a:r>
            <a:endParaRPr lang="ru-RU" sz="2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071546"/>
            <a:ext cx="600852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виникнення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1785926"/>
            <a:ext cx="3643338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5800" dirty="0" err="1" smtClean="0"/>
              <a:t>Концепції</a:t>
            </a:r>
            <a:r>
              <a:rPr lang="ru-RU" sz="5800" dirty="0" smtClean="0"/>
              <a:t> </a:t>
            </a:r>
            <a:r>
              <a:rPr lang="ru-RU" sz="5800" dirty="0" err="1" smtClean="0"/>
              <a:t>походження</a:t>
            </a:r>
            <a:r>
              <a:rPr lang="ru-RU" sz="5800" dirty="0" smtClean="0"/>
              <a:t> грошей: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1571612"/>
            <a:ext cx="46434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err="1" smtClean="0"/>
              <a:t>Раціоналістична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гроші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виникли</a:t>
            </a:r>
            <a:r>
              <a:rPr lang="ru-RU" sz="2000" dirty="0" smtClean="0"/>
              <a:t> як </a:t>
            </a:r>
            <a:r>
              <a:rPr lang="ru-RU" sz="2000" dirty="0" err="1" smtClean="0"/>
              <a:t>наслідок</a:t>
            </a:r>
            <a:r>
              <a:rPr lang="ru-RU" sz="2000" dirty="0" smtClean="0"/>
              <a:t> </a:t>
            </a:r>
            <a:r>
              <a:rPr lang="ru-RU" sz="2000" dirty="0" err="1" smtClean="0"/>
              <a:t>певної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раціональної</a:t>
            </a:r>
            <a:r>
              <a:rPr lang="ru-RU" sz="2000" dirty="0" smtClean="0"/>
              <a:t> угоди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людьми через </a:t>
            </a:r>
            <a:r>
              <a:rPr lang="ru-RU" sz="2000" dirty="0" err="1" smtClean="0"/>
              <a:t>необхідність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спеціального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інструменту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обслуговування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сфери</a:t>
            </a:r>
            <a:r>
              <a:rPr lang="ru-RU" sz="2000" dirty="0" smtClean="0"/>
              <a:t> товарного </a:t>
            </a:r>
            <a:r>
              <a:rPr lang="ru-RU" sz="2000" dirty="0" err="1" smtClean="0"/>
              <a:t>обігу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 smtClean="0"/>
              <a:t>Еволюційна</a:t>
            </a:r>
            <a:r>
              <a:rPr lang="ru-RU" sz="2000" dirty="0" smtClean="0"/>
              <a:t> — </a:t>
            </a:r>
            <a:r>
              <a:rPr lang="ru-RU" sz="2000" dirty="0" err="1" smtClean="0"/>
              <a:t>гроші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виділяють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товарної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маси</a:t>
            </a:r>
            <a:r>
              <a:rPr lang="ru-RU" sz="2000" dirty="0" smtClean="0"/>
              <a:t>,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найпридатніші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виконання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функціональної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ролі</a:t>
            </a:r>
            <a:r>
              <a:rPr lang="ru-RU" sz="2000" dirty="0" smtClean="0"/>
              <a:t> грошового товару. Той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інший</a:t>
            </a:r>
            <a:r>
              <a:rPr lang="ru-RU" sz="2000" dirty="0" smtClean="0"/>
              <a:t> товар </a:t>
            </a:r>
            <a:r>
              <a:rPr lang="ru-RU" sz="2000" dirty="0" err="1" smtClean="0"/>
              <a:t>стає</a:t>
            </a:r>
            <a:r>
              <a:rPr lang="ru-RU" sz="2000" dirty="0" smtClean="0"/>
              <a:t> </a:t>
            </a:r>
            <a:r>
              <a:rPr lang="ru-RU" sz="2000" dirty="0" err="1" smtClean="0"/>
              <a:t>грішми</a:t>
            </a:r>
            <a:r>
              <a:rPr lang="ru-RU" sz="2000" dirty="0" smtClean="0"/>
              <a:t>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в межах </a:t>
            </a:r>
            <a:r>
              <a:rPr lang="ru-RU" sz="2000" dirty="0" err="1" smtClean="0"/>
              <a:t>певної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особливої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форми</a:t>
            </a:r>
            <a:r>
              <a:rPr lang="ru-RU" sz="2000" dirty="0" smtClean="0"/>
              <a:t>, товарного </a:t>
            </a:r>
            <a:r>
              <a:rPr lang="ru-RU" sz="2000" dirty="0" err="1" smtClean="0"/>
              <a:t>виробництва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обігу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00438"/>
            <a:ext cx="3190823" cy="239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0"/>
            <a:ext cx="261022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b="13276"/>
          <a:stretch>
            <a:fillRect/>
          </a:stretch>
        </p:blipFill>
        <p:spPr bwMode="auto">
          <a:xfrm>
            <a:off x="6105525" y="0"/>
            <a:ext cx="303847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57224" y="714356"/>
            <a:ext cx="30003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Передбачається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100 000 </a:t>
            </a:r>
            <a:r>
              <a:rPr lang="ru-RU" dirty="0" err="1" smtClean="0"/>
              <a:t>років</a:t>
            </a:r>
            <a:r>
              <a:rPr lang="ru-RU" dirty="0" smtClean="0"/>
              <a:t> тому </a:t>
            </a:r>
            <a:r>
              <a:rPr lang="ru-RU" dirty="0" err="1" smtClean="0"/>
              <a:t>виникли</a:t>
            </a:r>
            <a:r>
              <a:rPr lang="ru-RU" dirty="0" smtClean="0"/>
              <a:t> </a:t>
            </a:r>
            <a:r>
              <a:rPr lang="ru-RU" dirty="0" err="1" smtClean="0"/>
              <a:t>бартерні</a:t>
            </a:r>
            <a:r>
              <a:rPr lang="ru-RU" dirty="0" smtClean="0"/>
              <a:t> </a:t>
            </a:r>
            <a:r>
              <a:rPr lang="ru-RU" dirty="0" err="1" smtClean="0"/>
              <a:t>операції</a:t>
            </a:r>
            <a:r>
              <a:rPr lang="ru-RU" dirty="0" smtClean="0"/>
              <a:t> — </a:t>
            </a:r>
            <a:r>
              <a:rPr lang="ru-RU" dirty="0" err="1" smtClean="0"/>
              <a:t>прямий</a:t>
            </a:r>
            <a:r>
              <a:rPr lang="ru-RU" dirty="0" smtClean="0"/>
              <a:t> </a:t>
            </a:r>
            <a:r>
              <a:rPr lang="ru-RU" dirty="0" err="1" smtClean="0"/>
              <a:t>безгрошовий</a:t>
            </a:r>
            <a:r>
              <a:rPr lang="ru-RU" dirty="0" smtClean="0"/>
              <a:t> </a:t>
            </a:r>
            <a:r>
              <a:rPr lang="ru-RU" dirty="0" err="1" smtClean="0"/>
              <a:t>обмін</a:t>
            </a:r>
            <a:r>
              <a:rPr lang="ru-RU" dirty="0" smtClean="0"/>
              <a:t> товарами. </a:t>
            </a:r>
            <a:r>
              <a:rPr lang="ru-RU" dirty="0" err="1" smtClean="0"/>
              <a:t>Проте</a:t>
            </a:r>
            <a:r>
              <a:rPr lang="ru-RU" dirty="0" smtClean="0"/>
              <a:t> в </a:t>
            </a:r>
            <a:r>
              <a:rPr lang="ru-RU" dirty="0" err="1" smtClean="0"/>
              <a:t>безгрошових</a:t>
            </a:r>
            <a:r>
              <a:rPr lang="ru-RU" dirty="0" smtClean="0"/>
              <a:t> </a:t>
            </a:r>
            <a:r>
              <a:rPr lang="ru-RU" dirty="0" err="1" smtClean="0"/>
              <a:t>суспільствах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основному </a:t>
            </a:r>
            <a:r>
              <a:rPr lang="ru-RU" dirty="0" err="1" smtClean="0"/>
              <a:t>діяли</a:t>
            </a:r>
            <a:r>
              <a:rPr lang="ru-RU" dirty="0" smtClean="0"/>
              <a:t> </a:t>
            </a:r>
            <a:r>
              <a:rPr lang="ru-RU" dirty="0" err="1" smtClean="0"/>
              <a:t>подарунки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позики</a:t>
            </a:r>
            <a:r>
              <a:rPr lang="ru-RU" dirty="0" smtClean="0"/>
              <a:t>. </a:t>
            </a:r>
            <a:r>
              <a:rPr lang="ru-RU" dirty="0" err="1" smtClean="0"/>
              <a:t>Наступним</a:t>
            </a:r>
            <a:r>
              <a:rPr lang="ru-RU" dirty="0" smtClean="0"/>
              <a:t> </a:t>
            </a:r>
            <a:r>
              <a:rPr lang="ru-RU" dirty="0" err="1" smtClean="0"/>
              <a:t>етапом</a:t>
            </a:r>
            <a:r>
              <a:rPr lang="ru-RU" dirty="0" smtClean="0"/>
              <a:t> стало </a:t>
            </a:r>
            <a:r>
              <a:rPr lang="ru-RU" dirty="0" err="1" smtClean="0"/>
              <a:t>виникнення</a:t>
            </a:r>
            <a:r>
              <a:rPr lang="ru-RU" dirty="0" smtClean="0"/>
              <a:t> </a:t>
            </a:r>
            <a:r>
              <a:rPr lang="ru-RU" dirty="0" err="1" smtClean="0"/>
              <a:t>товарних</a:t>
            </a:r>
            <a:r>
              <a:rPr lang="ru-RU" dirty="0" smtClean="0"/>
              <a:t> грошей, </a:t>
            </a:r>
            <a:r>
              <a:rPr lang="ru-RU" dirty="0" err="1" smtClean="0"/>
              <a:t>тобто</a:t>
            </a:r>
            <a:r>
              <a:rPr lang="ru-RU" dirty="0" smtClean="0"/>
              <a:t>, коли в </a:t>
            </a:r>
            <a:r>
              <a:rPr lang="ru-RU" dirty="0" err="1" smtClean="0"/>
              <a:t>якості</a:t>
            </a:r>
            <a:r>
              <a:rPr lang="ru-RU" dirty="0" smtClean="0"/>
              <a:t> грошей </a:t>
            </a:r>
            <a:r>
              <a:rPr lang="ru-RU" dirty="0" err="1" smtClean="0"/>
              <a:t>використовувались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матеріальні</a:t>
            </a:r>
            <a:r>
              <a:rPr lang="ru-RU" dirty="0" smtClean="0"/>
              <a:t> </a:t>
            </a:r>
            <a:r>
              <a:rPr lang="ru-RU" dirty="0" err="1" smtClean="0"/>
              <a:t>носії</a:t>
            </a:r>
            <a:r>
              <a:rPr lang="ru-RU" dirty="0" smtClean="0"/>
              <a:t>. Перша </a:t>
            </a:r>
            <a:r>
              <a:rPr lang="ru-RU" dirty="0" err="1" smtClean="0"/>
              <a:t>згадка</a:t>
            </a:r>
            <a:r>
              <a:rPr lang="ru-RU" dirty="0" smtClean="0"/>
              <a:t> про </a:t>
            </a:r>
            <a:r>
              <a:rPr lang="ru-RU" dirty="0" err="1" smtClean="0"/>
              <a:t>термін</a:t>
            </a:r>
            <a:r>
              <a:rPr lang="ru-RU" dirty="0" smtClean="0"/>
              <a:t> «</a:t>
            </a:r>
            <a:r>
              <a:rPr lang="ru-RU" dirty="0" err="1" smtClean="0"/>
              <a:t>гроші</a:t>
            </a:r>
            <a:r>
              <a:rPr lang="ru-RU" dirty="0" smtClean="0"/>
              <a:t>» </a:t>
            </a:r>
            <a:r>
              <a:rPr lang="ru-RU" dirty="0" err="1" smtClean="0"/>
              <a:t>датується</a:t>
            </a:r>
            <a:r>
              <a:rPr lang="ru-RU" dirty="0" smtClean="0"/>
              <a:t> 3000 роком до Р. Х.,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клинописний</a:t>
            </a:r>
            <a:r>
              <a:rPr lang="ru-RU" dirty="0" smtClean="0"/>
              <a:t> текст на </a:t>
            </a:r>
            <a:r>
              <a:rPr lang="ru-RU" dirty="0" err="1" smtClean="0"/>
              <a:t>глиняній</a:t>
            </a:r>
            <a:r>
              <a:rPr lang="ru-RU" dirty="0" smtClean="0"/>
              <a:t> </a:t>
            </a:r>
            <a:r>
              <a:rPr lang="ru-RU" dirty="0" err="1" smtClean="0"/>
              <a:t>табличці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Месопотамії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714752"/>
            <a:ext cx="3799625" cy="292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2214554"/>
            <a:ext cx="428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 </a:t>
            </a:r>
            <a:r>
              <a:rPr lang="ru-RU" dirty="0" err="1" smtClean="0"/>
              <a:t>найдавніших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грішми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товари</a:t>
            </a:r>
            <a:r>
              <a:rPr lang="ru-RU" dirty="0" smtClean="0"/>
              <a:t>: </a:t>
            </a:r>
            <a:r>
              <a:rPr lang="ru-RU" dirty="0" err="1" smtClean="0"/>
              <a:t>хутра</a:t>
            </a:r>
            <a:r>
              <a:rPr lang="ru-RU" dirty="0" smtClean="0"/>
              <a:t> </a:t>
            </a:r>
            <a:r>
              <a:rPr lang="ru-RU" dirty="0" err="1" smtClean="0"/>
              <a:t>звірів</a:t>
            </a:r>
            <a:r>
              <a:rPr lang="ru-RU" dirty="0" smtClean="0"/>
              <a:t>, </a:t>
            </a:r>
            <a:r>
              <a:rPr lang="ru-RU" dirty="0" err="1" smtClean="0"/>
              <a:t>металеві</a:t>
            </a:r>
            <a:r>
              <a:rPr lang="ru-RU" dirty="0" smtClean="0"/>
              <a:t> </a:t>
            </a:r>
            <a:r>
              <a:rPr lang="ru-RU" dirty="0" err="1" smtClean="0"/>
              <a:t>сокири</a:t>
            </a:r>
            <a:r>
              <a:rPr lang="ru-RU" dirty="0" smtClean="0"/>
              <a:t>, </a:t>
            </a:r>
            <a:r>
              <a:rPr lang="ru-RU" dirty="0" err="1" smtClean="0"/>
              <a:t>мушлі</a:t>
            </a:r>
            <a:r>
              <a:rPr lang="ru-RU" dirty="0" smtClean="0"/>
              <a:t> </a:t>
            </a:r>
            <a:r>
              <a:rPr lang="ru-RU" dirty="0" err="1" smtClean="0"/>
              <a:t>каурі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фізичним</a:t>
            </a:r>
            <a:r>
              <a:rPr lang="ru-RU" dirty="0" smtClean="0"/>
              <a:t> </a:t>
            </a:r>
            <a:r>
              <a:rPr lang="ru-RU" dirty="0" err="1" smtClean="0"/>
              <a:t>властивостям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вживаним</a:t>
            </a:r>
            <a:r>
              <a:rPr lang="ru-RU" dirty="0" smtClean="0"/>
              <a:t> </a:t>
            </a:r>
            <a:r>
              <a:rPr lang="ru-RU" dirty="0" err="1" smtClean="0"/>
              <a:t>загальним</a:t>
            </a:r>
            <a:r>
              <a:rPr lang="ru-RU" dirty="0" smtClean="0"/>
              <a:t> </a:t>
            </a:r>
            <a:r>
              <a:rPr lang="ru-RU" dirty="0" err="1" smtClean="0"/>
              <a:t>еквівалентом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стають</a:t>
            </a:r>
            <a:r>
              <a:rPr lang="ru-RU" dirty="0" smtClean="0"/>
              <a:t> </a:t>
            </a:r>
            <a:r>
              <a:rPr lang="ru-RU" dirty="0" err="1" smtClean="0"/>
              <a:t>благородні</a:t>
            </a:r>
            <a:r>
              <a:rPr lang="ru-RU" dirty="0" smtClean="0"/>
              <a:t> метали: золото та </a:t>
            </a:r>
            <a:r>
              <a:rPr lang="ru-RU" dirty="0" err="1" smtClean="0"/>
              <a:t>срібло</a:t>
            </a:r>
            <a:r>
              <a:rPr lang="ru-RU" dirty="0" smtClean="0"/>
              <a:t>. </a:t>
            </a:r>
            <a:r>
              <a:rPr lang="ru-RU" dirty="0" err="1" smtClean="0"/>
              <a:t>Згодом</a:t>
            </a:r>
            <a:r>
              <a:rPr lang="ru-RU" dirty="0" smtClean="0"/>
              <a:t> вони </a:t>
            </a:r>
            <a:r>
              <a:rPr lang="ru-RU" dirty="0" err="1" smtClean="0"/>
              <a:t>набирають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монет.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2695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643438" y="0"/>
            <a:ext cx="1643074" cy="19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0362" y="2143116"/>
            <a:ext cx="23836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1830" y="4910136"/>
            <a:ext cx="3232170" cy="19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14912"/>
            <a:ext cx="2590784" cy="19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428868"/>
            <a:ext cx="2409095" cy="22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трелка вправо 8"/>
          <p:cNvSpPr/>
          <p:nvPr/>
        </p:nvSpPr>
        <p:spPr>
          <a:xfrm>
            <a:off x="3500430" y="1071546"/>
            <a:ext cx="114300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6750859" y="750075"/>
            <a:ext cx="857256" cy="1785950"/>
          </a:xfrm>
          <a:prstGeom prst="bentArrow">
            <a:avLst>
              <a:gd name="adj1" fmla="val 23663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4857752" y="5357826"/>
            <a:ext cx="107157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643834" y="3929066"/>
            <a:ext cx="428628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12"/>
          <p:cNvSpPr/>
          <p:nvPr/>
        </p:nvSpPr>
        <p:spPr>
          <a:xfrm rot="16200000">
            <a:off x="1089399" y="4554147"/>
            <a:ext cx="928694" cy="13930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857232"/>
            <a:ext cx="2857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своїй</a:t>
            </a:r>
            <a:r>
              <a:rPr lang="ru-RU" dirty="0" smtClean="0"/>
              <a:t> «</a:t>
            </a:r>
            <a:r>
              <a:rPr lang="ru-RU" dirty="0" err="1" smtClean="0"/>
              <a:t>Історії</a:t>
            </a:r>
            <a:r>
              <a:rPr lang="ru-RU" dirty="0" smtClean="0"/>
              <a:t>» Геродот </a:t>
            </a:r>
            <a:r>
              <a:rPr lang="ru-RU" dirty="0" err="1" smtClean="0"/>
              <a:t>вказує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першими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металеві</a:t>
            </a:r>
            <a:r>
              <a:rPr lang="ru-RU" dirty="0" smtClean="0"/>
              <a:t> </a:t>
            </a:r>
            <a:r>
              <a:rPr lang="ru-RU" dirty="0" err="1" smtClean="0"/>
              <a:t>монети</a:t>
            </a:r>
            <a:r>
              <a:rPr lang="ru-RU" dirty="0" smtClean="0"/>
              <a:t> почали </a:t>
            </a:r>
            <a:r>
              <a:rPr lang="ru-RU" dirty="0" err="1" smtClean="0"/>
              <a:t>лідійці</a:t>
            </a:r>
            <a:r>
              <a:rPr lang="ru-RU" dirty="0" smtClean="0"/>
              <a:t>. </a:t>
            </a: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 smtClean="0"/>
              <a:t>вчені</a:t>
            </a:r>
            <a:r>
              <a:rPr lang="ru-RU" dirty="0" smtClean="0"/>
              <a:t> </a:t>
            </a:r>
            <a:r>
              <a:rPr lang="ru-RU" dirty="0" err="1" smtClean="0"/>
              <a:t>вважають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монети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електрума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чеканились </a:t>
            </a:r>
            <a:r>
              <a:rPr lang="ru-RU" dirty="0" err="1" smtClean="0"/>
              <a:t>близько</a:t>
            </a:r>
            <a:r>
              <a:rPr lang="ru-RU" dirty="0" smtClean="0"/>
              <a:t> 650–600 </a:t>
            </a:r>
            <a:r>
              <a:rPr lang="ru-RU" dirty="0" err="1" smtClean="0"/>
              <a:t>р</a:t>
            </a:r>
            <a:r>
              <a:rPr lang="ru-RU" dirty="0" smtClean="0"/>
              <a:t> до Р. Х. </a:t>
            </a:r>
            <a:r>
              <a:rPr lang="ru-RU" dirty="0" err="1" smtClean="0"/>
              <a:t>Швидке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монет </a:t>
            </a:r>
            <a:r>
              <a:rPr lang="ru-RU" dirty="0" err="1" smtClean="0"/>
              <a:t>пов'язано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зручністю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зберігання</a:t>
            </a:r>
            <a:r>
              <a:rPr lang="ru-RU" dirty="0" smtClean="0"/>
              <a:t>, </a:t>
            </a:r>
            <a:r>
              <a:rPr lang="ru-RU" dirty="0" err="1" smtClean="0"/>
              <a:t>дроблення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об'єднання</a:t>
            </a:r>
            <a:r>
              <a:rPr lang="ru-RU" dirty="0" smtClean="0"/>
              <a:t>, </a:t>
            </a:r>
            <a:r>
              <a:rPr lang="ru-RU" dirty="0" err="1" smtClean="0"/>
              <a:t>відносною</a:t>
            </a:r>
            <a:r>
              <a:rPr lang="ru-RU" dirty="0" smtClean="0"/>
              <a:t> великою </a:t>
            </a:r>
            <a:r>
              <a:rPr lang="ru-RU" dirty="0" err="1" smtClean="0"/>
              <a:t>вартістю</a:t>
            </a:r>
            <a:r>
              <a:rPr lang="ru-RU" dirty="0" smtClean="0"/>
              <a:t> при </a:t>
            </a:r>
            <a:r>
              <a:rPr lang="ru-RU" dirty="0" err="1" smtClean="0"/>
              <a:t>невеликій</a:t>
            </a:r>
            <a:r>
              <a:rPr lang="ru-RU" dirty="0" smtClean="0"/>
              <a:t> </a:t>
            </a:r>
            <a:r>
              <a:rPr lang="ru-RU" dirty="0" err="1" smtClean="0"/>
              <a:t>вазі</a:t>
            </a:r>
            <a:r>
              <a:rPr lang="ru-RU" dirty="0" smtClean="0"/>
              <a:t> та </a:t>
            </a:r>
            <a:r>
              <a:rPr lang="ru-RU" dirty="0" err="1" smtClean="0"/>
              <a:t>обсягу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зручним</a:t>
            </a:r>
            <a:r>
              <a:rPr lang="ru-RU" dirty="0" smtClean="0"/>
              <a:t> при </a:t>
            </a:r>
            <a:r>
              <a:rPr lang="ru-RU" dirty="0" err="1" smtClean="0"/>
              <a:t>обмінних</a:t>
            </a:r>
            <a:r>
              <a:rPr lang="ru-RU" dirty="0" smtClean="0"/>
              <a:t> </a:t>
            </a:r>
            <a:r>
              <a:rPr lang="ru-RU" dirty="0" err="1" smtClean="0"/>
              <a:t>операціях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71480"/>
            <a:ext cx="531631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572008"/>
            <a:ext cx="3714776" cy="150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000108"/>
            <a:ext cx="30003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Паперові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банкноти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використані</a:t>
            </a:r>
            <a:r>
              <a:rPr lang="ru-RU" dirty="0" smtClean="0"/>
              <a:t> в </a:t>
            </a:r>
            <a:r>
              <a:rPr lang="ru-RU" dirty="0" err="1" smtClean="0"/>
              <a:t>Китаї</a:t>
            </a:r>
            <a:r>
              <a:rPr lang="ru-RU" dirty="0" smtClean="0"/>
              <a:t> за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династії</a:t>
            </a:r>
            <a:r>
              <a:rPr lang="ru-RU" dirty="0" smtClean="0"/>
              <a:t> </a:t>
            </a:r>
            <a:r>
              <a:rPr lang="ru-RU" dirty="0" err="1" smtClean="0"/>
              <a:t>Сун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банкноти</a:t>
            </a:r>
            <a:r>
              <a:rPr lang="ru-RU" dirty="0" smtClean="0"/>
              <a:t>, </a:t>
            </a:r>
            <a:r>
              <a:rPr lang="ru-RU" dirty="0" err="1" smtClean="0"/>
              <a:t>відомі</a:t>
            </a:r>
            <a:r>
              <a:rPr lang="ru-RU" dirty="0" smtClean="0"/>
              <a:t> як «</a:t>
            </a:r>
            <a:r>
              <a:rPr lang="en-US" dirty="0" err="1" smtClean="0"/>
              <a:t>jiaozi</a:t>
            </a:r>
            <a:r>
              <a:rPr lang="en-US" dirty="0" smtClean="0"/>
              <a:t>», </a:t>
            </a:r>
            <a:r>
              <a:rPr lang="ru-RU" dirty="0" err="1" smtClean="0"/>
              <a:t>еволюціонували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векселів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у </a:t>
            </a:r>
            <a:r>
              <a:rPr lang="ru-RU" dirty="0" err="1" smtClean="0"/>
              <a:t>використанні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сьомого</a:t>
            </a:r>
            <a:r>
              <a:rPr lang="ru-RU" dirty="0" smtClean="0"/>
              <a:t> </a:t>
            </a:r>
            <a:r>
              <a:rPr lang="ru-RU" dirty="0" err="1" smtClean="0"/>
              <a:t>сторіччя</a:t>
            </a:r>
            <a:r>
              <a:rPr lang="ru-RU" dirty="0" smtClean="0"/>
              <a:t>. Тим не </a:t>
            </a:r>
            <a:r>
              <a:rPr lang="ru-RU" dirty="0" err="1" smtClean="0"/>
              <a:t>менш</a:t>
            </a:r>
            <a:r>
              <a:rPr lang="ru-RU" dirty="0" smtClean="0"/>
              <a:t>, вони не </a:t>
            </a:r>
            <a:r>
              <a:rPr lang="ru-RU" dirty="0" err="1" smtClean="0"/>
              <a:t>витісняють</a:t>
            </a:r>
            <a:r>
              <a:rPr lang="ru-RU" dirty="0" smtClean="0"/>
              <a:t> </a:t>
            </a:r>
            <a:r>
              <a:rPr lang="ru-RU" dirty="0" err="1" smtClean="0"/>
              <a:t>традиційних</a:t>
            </a:r>
            <a:r>
              <a:rPr lang="ru-RU" dirty="0" smtClean="0"/>
              <a:t> грошей,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у </a:t>
            </a:r>
            <a:r>
              <a:rPr lang="ru-RU" dirty="0" err="1" smtClean="0"/>
              <a:t>використанні</a:t>
            </a:r>
            <a:r>
              <a:rPr lang="ru-RU" dirty="0" smtClean="0"/>
              <a:t>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монетами. В </a:t>
            </a:r>
            <a:r>
              <a:rPr lang="ru-RU" dirty="0" err="1" smtClean="0"/>
              <a:t>Європі</a:t>
            </a:r>
            <a:r>
              <a:rPr lang="ru-RU" dirty="0" smtClean="0"/>
              <a:t> </a:t>
            </a:r>
            <a:r>
              <a:rPr lang="ru-RU" dirty="0" err="1" smtClean="0"/>
              <a:t>банкноти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випущені</a:t>
            </a:r>
            <a:r>
              <a:rPr lang="ru-RU" dirty="0" smtClean="0"/>
              <a:t> Банком Стокгольма в 1661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0"/>
            <a:ext cx="4500594" cy="6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86058"/>
            <a:ext cx="8686800" cy="1184825"/>
          </a:xfrm>
        </p:spPr>
        <p:txBody>
          <a:bodyPr/>
          <a:lstStyle/>
          <a:p>
            <a:pPr algn="ctr"/>
            <a:r>
              <a:rPr lang="ru-RU" dirty="0" err="1" smtClean="0"/>
              <a:t>Функції</a:t>
            </a:r>
            <a:r>
              <a:rPr lang="ru-RU" dirty="0" smtClean="0"/>
              <a:t> </a:t>
            </a:r>
            <a:r>
              <a:rPr lang="ru-RU" dirty="0" smtClean="0"/>
              <a:t>грошей: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785" t="4546" r="52142" b="4546"/>
          <a:stretch>
            <a:fillRect/>
          </a:stretch>
        </p:blipFill>
        <p:spPr bwMode="auto">
          <a:xfrm>
            <a:off x="6572264" y="3643314"/>
            <a:ext cx="2150284" cy="2000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01573E-6 C -0.01475 0.00601 -0.02934 0.01457 -0.04479 0.0178 C -0.05833 0.02382 -0.07135 0.03052 -0.08576 0.03376 C -0.09114 0.03492 -0.1019 0.03769 -0.1019 0.03792 C -0.11215 0.04371 -0.12291 0.04463 -0.13385 0.04764 C -0.14947 0.0518 -0.16475 0.05735 -0.18038 0.06151 C -0.19479 0.07007 -0.17916 0.06198 -0.2 0.06753 C -0.20312 0.06845 -0.2059 0.0703 -0.20885 0.07146 C -0.2125 0.07285 -0.21597 0.0747 -0.21961 0.07562 C -0.23906 0.08071 -0.25902 0.08325 -0.27864 0.08557 C -0.28472 0.08626 -0.29062 0.08695 -0.29652 0.08742 C -0.30711 0.08834 -0.32847 0.0895 -0.32847 0.08973 " pathEditMode="relative" rAng="0" ptsTypes="fffffffffffA"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928934"/>
            <a:ext cx="5486349" cy="342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714356"/>
            <a:ext cx="61436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Міра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вираження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вимірювання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 </a:t>
            </a:r>
            <a:r>
              <a:rPr lang="ru-RU" dirty="0" err="1" smtClean="0"/>
              <a:t>товарів</a:t>
            </a:r>
            <a:r>
              <a:rPr lang="ru-RU" dirty="0" smtClean="0"/>
              <a:t>, </a:t>
            </a:r>
            <a:r>
              <a:rPr lang="ru-RU" dirty="0" err="1" smtClean="0"/>
              <a:t>надаючи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форму </a:t>
            </a:r>
            <a:r>
              <a:rPr lang="ru-RU" dirty="0" err="1" smtClean="0"/>
              <a:t>ціни</a:t>
            </a:r>
            <a:r>
              <a:rPr lang="ru-RU" dirty="0" smtClean="0"/>
              <a:t>. Для </a:t>
            </a:r>
            <a:r>
              <a:rPr lang="ru-RU" dirty="0" err="1" smtClean="0"/>
              <a:t>забезпечення</a:t>
            </a:r>
            <a:r>
              <a:rPr lang="ru-RU" dirty="0" smtClean="0"/>
              <a:t>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грошима</a:t>
            </a:r>
            <a:r>
              <a:rPr lang="ru-RU" dirty="0" smtClean="0"/>
              <a:t> </a:t>
            </a:r>
            <a:r>
              <a:rPr lang="ru-RU" dirty="0" err="1" smtClean="0"/>
              <a:t>функції</a:t>
            </a:r>
            <a:r>
              <a:rPr lang="ru-RU" dirty="0" smtClean="0"/>
              <a:t> </a:t>
            </a:r>
            <a:r>
              <a:rPr lang="ru-RU" dirty="0" err="1" smtClean="0"/>
              <a:t>міри</a:t>
            </a:r>
            <a:r>
              <a:rPr lang="ru-RU" dirty="0" smtClean="0"/>
              <a:t> </a:t>
            </a:r>
            <a:r>
              <a:rPr lang="ru-RU" dirty="0" err="1" smtClean="0"/>
              <a:t>вартості</a:t>
            </a:r>
            <a:r>
              <a:rPr lang="ru-RU" dirty="0" smtClean="0"/>
              <a:t> держава у </a:t>
            </a:r>
            <a:r>
              <a:rPr lang="ru-RU" dirty="0" err="1" smtClean="0"/>
              <a:t>законодавчому</a:t>
            </a:r>
            <a:r>
              <a:rPr lang="ru-RU" dirty="0" smtClean="0"/>
              <a:t> порядку </a:t>
            </a:r>
            <a:r>
              <a:rPr lang="ru-RU" dirty="0" err="1" smtClean="0"/>
              <a:t>впроваджує</a:t>
            </a:r>
            <a:r>
              <a:rPr lang="ru-RU" dirty="0" smtClean="0"/>
              <a:t> масштаб </a:t>
            </a:r>
            <a:r>
              <a:rPr lang="ru-RU" dirty="0" err="1" smtClean="0"/>
              <a:t>цін</a:t>
            </a:r>
            <a:r>
              <a:rPr lang="ru-RU" dirty="0" smtClean="0"/>
              <a:t>, та </a:t>
            </a:r>
            <a:r>
              <a:rPr lang="ru-RU" dirty="0" err="1" smtClean="0"/>
              <a:t>встановлює</a:t>
            </a:r>
            <a:r>
              <a:rPr lang="ru-RU" dirty="0" smtClean="0"/>
              <a:t> </a:t>
            </a:r>
            <a:r>
              <a:rPr lang="ru-RU" dirty="0" err="1" smtClean="0"/>
              <a:t>певну</a:t>
            </a:r>
            <a:r>
              <a:rPr lang="ru-RU" dirty="0" smtClean="0"/>
              <a:t> </a:t>
            </a:r>
            <a:r>
              <a:rPr lang="ru-RU" dirty="0" err="1" smtClean="0"/>
              <a:t>грошову</a:t>
            </a:r>
            <a:r>
              <a:rPr lang="ru-RU" dirty="0" smtClean="0"/>
              <a:t> </a:t>
            </a:r>
            <a:r>
              <a:rPr lang="ru-RU" dirty="0" err="1" smtClean="0"/>
              <a:t>одиницю</a:t>
            </a:r>
            <a:r>
              <a:rPr lang="ru-RU" dirty="0" smtClean="0"/>
              <a:t> </a:t>
            </a:r>
            <a:r>
              <a:rPr lang="ru-RU" dirty="0" err="1" smtClean="0"/>
              <a:t>розрахунків</a:t>
            </a:r>
            <a:r>
              <a:rPr lang="ru-RU" dirty="0" smtClean="0"/>
              <a:t> — </a:t>
            </a:r>
            <a:r>
              <a:rPr lang="ru-RU" dirty="0" err="1" smtClean="0"/>
              <a:t>національну</a:t>
            </a:r>
            <a:r>
              <a:rPr lang="ru-RU" dirty="0" smtClean="0"/>
              <a:t> валюту.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110</TotalTime>
  <Words>520</Words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Гроші</vt:lpstr>
      <vt:lpstr>Слайд 2</vt:lpstr>
      <vt:lpstr>Історія виникнення</vt:lpstr>
      <vt:lpstr>Слайд 4</vt:lpstr>
      <vt:lpstr>Слайд 5</vt:lpstr>
      <vt:lpstr>Слайд 6</vt:lpstr>
      <vt:lpstr>Слайд 7</vt:lpstr>
      <vt:lpstr>Функції грошей: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13</cp:revision>
  <dcterms:created xsi:type="dcterms:W3CDTF">2013-12-22T20:31:52Z</dcterms:created>
  <dcterms:modified xsi:type="dcterms:W3CDTF">2013-12-22T22:39:15Z</dcterms:modified>
</cp:coreProperties>
</file>