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1DC217-C72E-464C-B75A-B2AE2D320623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F183D7-5ABE-4BDF-B02B-9FF4A1935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700808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/>
              <a:t>В Колізей</a:t>
            </a:r>
            <a:endParaRPr lang="ru-RU" sz="7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92" y="2708920"/>
            <a:ext cx="5256584" cy="4149080"/>
          </a:xfrm>
          <a:prstGeom prst="rect">
            <a:avLst/>
          </a:prstGeom>
        </p:spPr>
      </p:pic>
      <p:pic>
        <p:nvPicPr>
          <p:cNvPr id="6" name="Рисунок 5" descr="nbvnbv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80494" y="0"/>
            <a:ext cx="3133674" cy="2016224"/>
          </a:xfrm>
          <a:prstGeom prst="rect">
            <a:avLst/>
          </a:prstGeom>
        </p:spPr>
      </p:pic>
      <p:pic>
        <p:nvPicPr>
          <p:cNvPr id="7" name="Рисунок 6" descr="nmbnmbn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29845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age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3717032"/>
            <a:ext cx="2695575" cy="2581275"/>
          </a:xfrm>
        </p:spPr>
      </p:pic>
      <p:sp>
        <p:nvSpPr>
          <p:cNvPr id="4" name="Вертикальный свиток 3"/>
          <p:cNvSpPr/>
          <p:nvPr/>
        </p:nvSpPr>
        <p:spPr>
          <a:xfrm>
            <a:off x="0" y="0"/>
            <a:ext cx="4932040" cy="460851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/>
              <a:t>Велике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належало </a:t>
            </a:r>
            <a:r>
              <a:rPr lang="ru-RU" sz="2400" dirty="0" err="1" smtClean="0"/>
              <a:t>арці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спиралася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масивні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стовпи</a:t>
            </a:r>
            <a:r>
              <a:rPr lang="ru-RU" sz="2400" dirty="0" smtClean="0"/>
              <a:t>. Колони не могли нести на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навантаження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багатоповерхових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споруджень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склепінними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купольними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перекриттями</a:t>
            </a:r>
            <a:endParaRPr lang="ru-RU" sz="24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203848" y="5085184"/>
            <a:ext cx="1584176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image0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648200"/>
            <a:ext cx="2016224" cy="2209800"/>
          </a:xfrm>
          <a:prstGeom prst="rect">
            <a:avLst/>
          </a:prstGeom>
        </p:spPr>
      </p:pic>
      <p:pic>
        <p:nvPicPr>
          <p:cNvPr id="10" name="Рисунок 9" descr="image0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88640"/>
            <a:ext cx="3057525" cy="2238375"/>
          </a:xfrm>
          <a:prstGeom prst="rect">
            <a:avLst/>
          </a:prstGeom>
        </p:spPr>
      </p:pic>
      <p:sp>
        <p:nvSpPr>
          <p:cNvPr id="11" name="Стрелка вверх 10"/>
          <p:cNvSpPr/>
          <p:nvPr/>
        </p:nvSpPr>
        <p:spPr>
          <a:xfrm>
            <a:off x="6300192" y="2420888"/>
            <a:ext cx="93610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115616" y="188640"/>
            <a:ext cx="6480720" cy="3024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/>
              <a:t>Поступово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наступні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 Рим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багатим</a:t>
            </a:r>
            <a:r>
              <a:rPr lang="ru-RU" sz="2400" dirty="0" smtClean="0"/>
              <a:t> водою </a:t>
            </a:r>
            <a:r>
              <a:rPr lang="ru-RU" sz="2400" dirty="0" err="1" smtClean="0"/>
              <a:t>містом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 </a:t>
            </a:r>
            <a:r>
              <a:rPr lang="ru-RU" sz="2400" dirty="0" err="1" smtClean="0"/>
              <a:t>Могутні</a:t>
            </a:r>
            <a:r>
              <a:rPr lang="ru-RU" sz="2400" dirty="0" smtClean="0"/>
              <a:t> мости </a:t>
            </a:r>
            <a:r>
              <a:rPr lang="ru-RU" sz="2400" dirty="0" err="1" smtClean="0"/>
              <a:t>й</a:t>
            </a:r>
            <a:r>
              <a:rPr lang="ru-RU" sz="2400" dirty="0" smtClean="0"/>
              <a:t> акведуки</a:t>
            </a:r>
            <a:endParaRPr lang="ru-RU" sz="2400" dirty="0"/>
          </a:p>
        </p:txBody>
      </p:sp>
      <p:pic>
        <p:nvPicPr>
          <p:cNvPr id="6" name="Рисунок 5" descr="mghmg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284984"/>
            <a:ext cx="2088232" cy="3138054"/>
          </a:xfrm>
          <a:prstGeom prst="rect">
            <a:avLst/>
          </a:prstGeom>
        </p:spPr>
      </p:pic>
      <p:pic>
        <p:nvPicPr>
          <p:cNvPr id="7" name="Рисунок 6" descr="gfngfgf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3212976"/>
            <a:ext cx="4777190" cy="3425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7772400" cy="936104"/>
          </a:xfrm>
        </p:spPr>
        <p:txBody>
          <a:bodyPr/>
          <a:lstStyle/>
          <a:p>
            <a:r>
              <a:rPr lang="ru-RU" dirty="0" err="1"/>
              <a:t>Будівництво</a:t>
            </a:r>
            <a:r>
              <a:rPr lang="ru-RU" dirty="0"/>
              <a:t> </a:t>
            </a:r>
            <a:r>
              <a:rPr lang="ru-RU" dirty="0" err="1"/>
              <a:t>Колізею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3" descr="image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2982998" cy="2478183"/>
          </a:xfrm>
          <a:prstGeom prst="rect">
            <a:avLst/>
          </a:prstGeom>
        </p:spPr>
      </p:pic>
      <p:pic>
        <p:nvPicPr>
          <p:cNvPr id="6" name="Рисунок 5" descr="mnbmbn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20728" y="1484784"/>
            <a:ext cx="1945087" cy="2376264"/>
          </a:xfrm>
          <a:prstGeom prst="rect">
            <a:avLst/>
          </a:prstGeom>
        </p:spPr>
      </p:pic>
      <p:pic>
        <p:nvPicPr>
          <p:cNvPr id="7" name="Рисунок 6" descr="image0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653136"/>
            <a:ext cx="3237433" cy="2016224"/>
          </a:xfrm>
          <a:prstGeom prst="rect">
            <a:avLst/>
          </a:prstGeom>
        </p:spPr>
      </p:pic>
      <p:sp>
        <p:nvSpPr>
          <p:cNvPr id="9" name="Стрелка вверх 8"/>
          <p:cNvSpPr/>
          <p:nvPr/>
        </p:nvSpPr>
        <p:spPr>
          <a:xfrm>
            <a:off x="8316416" y="4653136"/>
            <a:ext cx="827584" cy="14401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4788024" y="2708920"/>
            <a:ext cx="1656184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gfnbv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4869160"/>
            <a:ext cx="2638425" cy="1733550"/>
          </a:xfrm>
          <a:prstGeom prst="rect">
            <a:avLst/>
          </a:prstGeom>
        </p:spPr>
      </p:pic>
      <p:sp>
        <p:nvSpPr>
          <p:cNvPr id="12" name="Стрелка вниз 11"/>
          <p:cNvSpPr/>
          <p:nvPr/>
        </p:nvSpPr>
        <p:spPr>
          <a:xfrm>
            <a:off x="2339752" y="3861048"/>
            <a:ext cx="86409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60648"/>
            <a:ext cx="5832648" cy="5040560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Будівництво</a:t>
            </a:r>
            <a:r>
              <a:rPr lang="ru-RU" sz="3600" dirty="0" smtClean="0"/>
              <a:t> </a:t>
            </a:r>
            <a:r>
              <a:rPr lang="ru-RU" sz="3600" dirty="0" err="1" smtClean="0"/>
              <a:t>Колізею</a:t>
            </a:r>
            <a:r>
              <a:rPr lang="ru-RU" sz="3600" dirty="0" smtClean="0"/>
              <a:t> </a:t>
            </a:r>
            <a:r>
              <a:rPr lang="ru-RU" sz="3600" dirty="0" err="1" smtClean="0"/>
              <a:t>почалося</a:t>
            </a:r>
            <a:r>
              <a:rPr lang="ru-RU" sz="3600" dirty="0" smtClean="0"/>
              <a:t> в 72 р. н.е. Цей </a:t>
            </a:r>
            <a:r>
              <a:rPr lang="ru-RU" sz="3600" dirty="0" err="1" smtClean="0"/>
              <a:t>величезний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амфітеатр</a:t>
            </a:r>
            <a:r>
              <a:rPr lang="ru-RU" sz="3600" dirty="0" smtClean="0"/>
              <a:t> </a:t>
            </a:r>
            <a:r>
              <a:rPr lang="ru-RU" sz="3600" dirty="0" err="1" smtClean="0"/>
              <a:t>розташовував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місцями</a:t>
            </a:r>
            <a:r>
              <a:rPr lang="ru-RU" sz="3600" dirty="0" smtClean="0"/>
              <a:t> </a:t>
            </a:r>
            <a:r>
              <a:rPr lang="ru-RU" sz="3600" dirty="0" err="1" smtClean="0"/>
              <a:t>більш</a:t>
            </a:r>
            <a:r>
              <a:rPr lang="ru-RU" sz="3600" dirty="0" smtClean="0"/>
              <a:t> </a:t>
            </a:r>
            <a:r>
              <a:rPr lang="ru-RU" sz="3600" dirty="0" err="1" smtClean="0"/>
              <a:t>ніж</a:t>
            </a:r>
            <a:r>
              <a:rPr lang="ru-RU" sz="3600" dirty="0" smtClean="0"/>
              <a:t> на 80 000 </a:t>
            </a:r>
            <a:r>
              <a:rPr lang="ru-RU" sz="3600" dirty="0" err="1" smtClean="0"/>
              <a:t>тисяч</a:t>
            </a:r>
            <a:r>
              <a:rPr lang="ru-RU" sz="3600" dirty="0" smtClean="0"/>
              <a:t> </a:t>
            </a:r>
            <a:r>
              <a:rPr lang="ru-RU" sz="3600" dirty="0" err="1" smtClean="0"/>
              <a:t>глядачів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 descr="vbmbnmbn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140968"/>
            <a:ext cx="5374212" cy="3531071"/>
          </a:xfrm>
          <a:prstGeom prst="rect">
            <a:avLst/>
          </a:prstGeom>
        </p:spPr>
      </p:pic>
      <p:sp>
        <p:nvSpPr>
          <p:cNvPr id="8" name="16-конечная звезда 7"/>
          <p:cNvSpPr/>
          <p:nvPr/>
        </p:nvSpPr>
        <p:spPr>
          <a:xfrm>
            <a:off x="0" y="5849888"/>
            <a:ext cx="1368152" cy="100811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ru-RU" dirty="0"/>
          </a:p>
        </p:txBody>
      </p:sp>
      <p:sp>
        <p:nvSpPr>
          <p:cNvPr id="9" name="12-конечная звезда 8"/>
          <p:cNvSpPr/>
          <p:nvPr/>
        </p:nvSpPr>
        <p:spPr>
          <a:xfrm>
            <a:off x="1259632" y="5805264"/>
            <a:ext cx="1512168" cy="1052736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465313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r>
              <a:rPr lang="uk-UA" sz="2000" dirty="0"/>
              <a:t>е</a:t>
            </a:r>
            <a:r>
              <a:rPr lang="ru-RU" sz="2000" dirty="0" smtClean="0"/>
              <a:t>д</a:t>
            </a:r>
            <a:r>
              <a:rPr lang="uk-UA" sz="2000" dirty="0" err="1" smtClean="0"/>
              <a:t>іля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725144"/>
            <a:ext cx="1187624" cy="38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930" dirty="0" smtClean="0"/>
              <a:t>будні</a:t>
            </a:r>
            <a:endParaRPr lang="ru-RU" sz="193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67544" y="522920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619672" y="522920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392488" cy="46085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jh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333626"/>
            <a:ext cx="4824611" cy="4041782"/>
          </a:xfrm>
          <a:prstGeom prst="rect">
            <a:avLst/>
          </a:prstGeom>
        </p:spPr>
      </p:pic>
      <p:sp>
        <p:nvSpPr>
          <p:cNvPr id="5" name="Вертикальный свиток 4"/>
          <p:cNvSpPr/>
          <p:nvPr/>
        </p:nvSpPr>
        <p:spPr>
          <a:xfrm>
            <a:off x="0" y="692696"/>
            <a:ext cx="3923928" cy="475252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/>
              <a:t>Спочатку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Амфітеатр</a:t>
            </a:r>
            <a:r>
              <a:rPr lang="ru-RU" sz="2400" dirty="0" smtClean="0"/>
              <a:t> </a:t>
            </a:r>
            <a:r>
              <a:rPr lang="ru-RU" sz="2400" dirty="0" err="1" smtClean="0"/>
              <a:t>Флавієв</a:t>
            </a:r>
            <a:r>
              <a:rPr lang="ru-RU" sz="2400" dirty="0" smtClean="0"/>
              <a:t>,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будівництво</a:t>
            </a:r>
            <a:r>
              <a:rPr lang="ru-RU" sz="2400" dirty="0" smtClean="0"/>
              <a:t> почав </a:t>
            </a:r>
            <a:r>
              <a:rPr lang="ru-RU" sz="2400" dirty="0" err="1" smtClean="0"/>
              <a:t>Веспасіан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роду </a:t>
            </a:r>
            <a:r>
              <a:rPr lang="ru-RU" sz="2400" dirty="0" err="1" smtClean="0"/>
              <a:t>Флавіїв</a:t>
            </a:r>
            <a:r>
              <a:rPr lang="ru-RU" sz="2400" dirty="0" smtClean="0"/>
              <a:t> у 72 р. н.е., а </a:t>
            </a:r>
            <a:r>
              <a:rPr lang="ru-RU" sz="2400" dirty="0" err="1" smtClean="0"/>
              <a:t>добудував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син</a:t>
            </a:r>
            <a:r>
              <a:rPr lang="ru-RU" sz="2400" dirty="0" smtClean="0"/>
              <a:t> - Тит у 80 </a:t>
            </a:r>
            <a:r>
              <a:rPr lang="ru-RU" sz="2400" dirty="0" err="1" smtClean="0"/>
              <a:t>р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30120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2458616" cy="3196952"/>
          </a:xfrm>
        </p:spPr>
        <p:txBody>
          <a:bodyPr/>
          <a:lstStyle/>
          <a:p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Колізею</a:t>
            </a:r>
            <a:r>
              <a:rPr lang="ru-RU" dirty="0" smtClean="0"/>
              <a:t> </a:t>
            </a:r>
            <a:r>
              <a:rPr lang="ru-RU" dirty="0" err="1" smtClean="0"/>
              <a:t>святкувалося</a:t>
            </a:r>
            <a:r>
              <a:rPr lang="ru-RU" dirty="0" smtClean="0"/>
              <a:t> 100 </a:t>
            </a:r>
            <a:r>
              <a:rPr lang="ru-RU" dirty="0" err="1" smtClean="0"/>
              <a:t>днів</a:t>
            </a:r>
            <a:endParaRPr lang="ru-RU" dirty="0"/>
          </a:p>
        </p:txBody>
      </p:sp>
      <p:pic>
        <p:nvPicPr>
          <p:cNvPr id="5" name="Рисунок 4" descr="ngfngf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4124473" cy="391021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20072" y="908720"/>
            <a:ext cx="3096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Колізей</a:t>
            </a:r>
            <a:r>
              <a:rPr lang="ru-RU" sz="2400" dirty="0"/>
              <a:t> </a:t>
            </a:r>
            <a:r>
              <a:rPr lang="ru-RU" sz="2400" dirty="0" err="1"/>
              <a:t>найбільший</a:t>
            </a:r>
            <a:r>
              <a:rPr lang="ru-RU" sz="2400" dirty="0"/>
              <a:t> </a:t>
            </a:r>
            <a:r>
              <a:rPr lang="ru-RU" sz="2400" dirty="0" err="1"/>
              <a:t>амфітеатр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, </a:t>
            </a:r>
            <a:r>
              <a:rPr lang="ru-RU" sz="2400" dirty="0" err="1"/>
              <a:t>висотою</a:t>
            </a:r>
            <a:r>
              <a:rPr lang="ru-RU" sz="2400" dirty="0"/>
              <a:t> 50 м, 3 </a:t>
            </a:r>
            <a:r>
              <a:rPr lang="ru-RU" sz="2400" dirty="0" err="1"/>
              <a:t>яруси</a:t>
            </a:r>
            <a:r>
              <a:rPr lang="ru-RU" sz="2400" dirty="0"/>
              <a:t>, у </a:t>
            </a:r>
            <a:r>
              <a:rPr lang="ru-RU" sz="2400" dirty="0" err="1"/>
              <a:t>кожнім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який</a:t>
            </a:r>
            <a:r>
              <a:rPr lang="ru-RU" sz="2400" dirty="0"/>
              <a:t> по 80 арок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розрахований</a:t>
            </a:r>
            <a:r>
              <a:rPr lang="ru-RU" sz="2400" dirty="0"/>
              <a:t> на 50 000 </a:t>
            </a:r>
            <a:r>
              <a:rPr lang="ru-RU" sz="2400" dirty="0" err="1"/>
              <a:t>глядацьких</a:t>
            </a:r>
            <a:r>
              <a:rPr lang="ru-RU" sz="2400" dirty="0"/>
              <a:t> </a:t>
            </a:r>
            <a:r>
              <a:rPr lang="ru-RU" sz="2400" dirty="0" err="1"/>
              <a:t>місць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4 </a:t>
            </a:r>
            <a:r>
              <a:rPr lang="ru-RU" sz="2400" dirty="0" err="1"/>
              <a:t>головних</a:t>
            </a:r>
            <a:r>
              <a:rPr lang="ru-RU" sz="2400" dirty="0"/>
              <a:t> входи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ghgf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56992"/>
            <a:ext cx="4355976" cy="3186736"/>
          </a:xfrm>
          <a:prstGeom prst="rect">
            <a:avLst/>
          </a:prstGeom>
        </p:spPr>
      </p:pic>
      <p:pic>
        <p:nvPicPr>
          <p:cNvPr id="5" name="Рисунок 4" descr="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573016"/>
            <a:ext cx="3236050" cy="2423914"/>
          </a:xfrm>
          <a:prstGeom prst="rect">
            <a:avLst/>
          </a:prstGeom>
        </p:spPr>
      </p:pic>
      <p:sp>
        <p:nvSpPr>
          <p:cNvPr id="6" name="Горизонтальный свиток 5"/>
          <p:cNvSpPr/>
          <p:nvPr/>
        </p:nvSpPr>
        <p:spPr>
          <a:xfrm>
            <a:off x="539552" y="0"/>
            <a:ext cx="7560840" cy="32129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latin typeface="Arial Black" pitchFamily="34" charset="0"/>
              </a:rPr>
              <a:t>Архітектура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Стародавнього</a:t>
            </a:r>
            <a:r>
              <a:rPr lang="ru-RU" sz="2400" dirty="0" smtClean="0">
                <a:latin typeface="Arial Black" pitchFamily="34" charset="0"/>
              </a:rPr>
              <a:t> Риму – одна </a:t>
            </a:r>
            <a:r>
              <a:rPr lang="ru-RU" sz="2400" dirty="0" err="1" smtClean="0">
                <a:latin typeface="Arial Black" pitchFamily="34" charset="0"/>
              </a:rPr>
              <a:t>із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найбагатших</a:t>
            </a:r>
            <a:r>
              <a:rPr lang="ru-RU" sz="2400" dirty="0" smtClean="0">
                <a:latin typeface="Arial Black" pitchFamily="34" charset="0"/>
              </a:rPr>
              <a:t> у </a:t>
            </a:r>
            <a:r>
              <a:rPr lang="ru-RU" sz="2400" dirty="0" err="1" smtClean="0">
                <a:latin typeface="Arial Black" pitchFamily="34" charset="0"/>
              </a:rPr>
              <a:t>всьому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світі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і</a:t>
            </a:r>
            <a:r>
              <a:rPr lang="ru-RU" sz="2400" dirty="0" smtClean="0">
                <a:latin typeface="Arial Black" pitchFamily="34" charset="0"/>
              </a:rPr>
              <a:t> вона </a:t>
            </a:r>
            <a:r>
              <a:rPr lang="ru-RU" sz="2400" dirty="0" err="1" smtClean="0">
                <a:latin typeface="Arial Black" pitchFamily="34" charset="0"/>
              </a:rPr>
              <a:t>гідна</a:t>
            </a:r>
            <a:r>
              <a:rPr lang="ru-RU" sz="2400" dirty="0" smtClean="0">
                <a:latin typeface="Arial Black" pitchFamily="34" charset="0"/>
              </a:rPr>
              <a:t> того, </a:t>
            </a:r>
            <a:r>
              <a:rPr lang="ru-RU" sz="2400" dirty="0" err="1" smtClean="0">
                <a:latin typeface="Arial Black" pitchFamily="34" charset="0"/>
              </a:rPr>
              <a:t>щоб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займати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передові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місця</a:t>
            </a:r>
            <a:r>
              <a:rPr lang="ru-RU" sz="2400" dirty="0" smtClean="0">
                <a:latin typeface="Arial Black" pitchFamily="34" charset="0"/>
              </a:rPr>
              <a:t> в </a:t>
            </a:r>
            <a:r>
              <a:rPr lang="ru-RU" sz="2400" dirty="0" err="1" smtClean="0">
                <a:latin typeface="Arial Black" pitchFamily="34" charset="0"/>
              </a:rPr>
              <a:t>світовій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культурі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260648"/>
            <a:ext cx="5338936" cy="2476872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римському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розквіту</a:t>
            </a:r>
            <a:r>
              <a:rPr lang="ru-RU" dirty="0" smtClean="0"/>
              <a:t> </a:t>
            </a:r>
            <a:r>
              <a:rPr lang="ru-RU" dirty="0" err="1" smtClean="0"/>
              <a:t>ведучу</a:t>
            </a:r>
            <a:r>
              <a:rPr lang="ru-RU" dirty="0" smtClean="0"/>
              <a:t> роль </a:t>
            </a:r>
            <a:r>
              <a:rPr lang="ru-RU" dirty="0" err="1" smtClean="0"/>
              <a:t>грала</a:t>
            </a:r>
            <a:r>
              <a:rPr lang="ru-RU" dirty="0" smtClean="0"/>
              <a:t> </a:t>
            </a:r>
            <a:r>
              <a:rPr lang="ru-RU" dirty="0" err="1" smtClean="0"/>
              <a:t>архітектура</a:t>
            </a:r>
            <a:r>
              <a:rPr lang="ru-RU" dirty="0" smtClean="0"/>
              <a:t>, </a:t>
            </a:r>
            <a:r>
              <a:rPr lang="ru-RU" dirty="0" err="1" smtClean="0"/>
              <a:t>пам'ятники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руїнах</a:t>
            </a:r>
            <a:r>
              <a:rPr lang="ru-RU" dirty="0" smtClean="0"/>
              <a:t> </a:t>
            </a:r>
            <a:r>
              <a:rPr lang="ru-RU" dirty="0" err="1" smtClean="0"/>
              <a:t>покоряють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міццю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gfngfnb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269779"/>
            <a:ext cx="4790460" cy="3588221"/>
          </a:xfrm>
          <a:prstGeom prst="rect">
            <a:avLst/>
          </a:prstGeom>
        </p:spPr>
      </p:pic>
      <p:pic>
        <p:nvPicPr>
          <p:cNvPr id="6" name="Рисунок 5" descr="ngfngnbvng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2952328" cy="2712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7571184" cy="3861048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древньому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римська</a:t>
            </a:r>
            <a:r>
              <a:rPr lang="ru-RU" dirty="0" smtClean="0"/>
              <a:t> </a:t>
            </a:r>
            <a:r>
              <a:rPr lang="ru-RU" dirty="0" err="1" smtClean="0"/>
              <a:t>архітектура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рівної</a:t>
            </a:r>
            <a:r>
              <a:rPr lang="ru-RU" dirty="0" smtClean="0"/>
              <a:t> по </a:t>
            </a:r>
            <a:r>
              <a:rPr lang="ru-RU" dirty="0" err="1" smtClean="0"/>
              <a:t>висоті</a:t>
            </a:r>
            <a:r>
              <a:rPr lang="ru-RU" dirty="0" smtClean="0"/>
              <a:t> </a:t>
            </a:r>
            <a:r>
              <a:rPr lang="ru-RU" dirty="0" err="1" smtClean="0"/>
              <a:t>інженерного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різноманіттю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споруджень</a:t>
            </a:r>
            <a:r>
              <a:rPr lang="ru-RU" dirty="0" smtClean="0"/>
              <a:t>, </a:t>
            </a:r>
            <a:r>
              <a:rPr lang="ru-RU" dirty="0" err="1" smtClean="0"/>
              <a:t>багатству</a:t>
            </a:r>
            <a:r>
              <a:rPr lang="ru-RU" dirty="0" smtClean="0"/>
              <a:t> </a:t>
            </a:r>
            <a:r>
              <a:rPr lang="ru-RU" dirty="0" err="1" smtClean="0"/>
              <a:t>композиційних</a:t>
            </a:r>
            <a:r>
              <a:rPr lang="ru-RU" dirty="0" smtClean="0"/>
              <a:t> форм, масштабу </a:t>
            </a:r>
            <a:r>
              <a:rPr lang="ru-RU" dirty="0" err="1" smtClean="0"/>
              <a:t>будівництва</a:t>
            </a:r>
            <a:r>
              <a:rPr lang="ru-RU" dirty="0" smtClean="0"/>
              <a:t>. </a:t>
            </a:r>
            <a:r>
              <a:rPr lang="ru-RU" dirty="0" err="1" smtClean="0"/>
              <a:t>Римляни</a:t>
            </a:r>
            <a:r>
              <a:rPr lang="ru-RU" dirty="0" smtClean="0"/>
              <a:t> ввели </a:t>
            </a:r>
            <a:r>
              <a:rPr lang="ru-RU" dirty="0" err="1" smtClean="0"/>
              <a:t>інженерні</a:t>
            </a:r>
            <a:r>
              <a:rPr lang="ru-RU" dirty="0" smtClean="0"/>
              <a:t> </a:t>
            </a:r>
            <a:r>
              <a:rPr lang="ru-RU" dirty="0" err="1" smtClean="0"/>
              <a:t>спорудження</a:t>
            </a:r>
            <a:r>
              <a:rPr lang="ru-RU" dirty="0" smtClean="0"/>
              <a:t> (акведуки, мости, дороги, </a:t>
            </a:r>
            <a:r>
              <a:rPr lang="ru-RU" dirty="0" err="1" smtClean="0"/>
              <a:t>гавані</a:t>
            </a:r>
            <a:r>
              <a:rPr lang="ru-RU" dirty="0" smtClean="0"/>
              <a:t>) як </a:t>
            </a:r>
            <a:r>
              <a:rPr lang="ru-RU" dirty="0" err="1" smtClean="0"/>
              <a:t>архітектурні</a:t>
            </a:r>
            <a:r>
              <a:rPr lang="ru-RU" dirty="0" smtClean="0"/>
              <a:t> </a:t>
            </a:r>
            <a:r>
              <a:rPr lang="ru-RU" dirty="0" err="1" smtClean="0"/>
              <a:t>об'єкти</a:t>
            </a:r>
            <a:r>
              <a:rPr lang="ru-RU" dirty="0" smtClean="0"/>
              <a:t> в </a:t>
            </a:r>
            <a:r>
              <a:rPr lang="ru-RU" dirty="0" err="1" smtClean="0"/>
              <a:t>міський</a:t>
            </a:r>
            <a:r>
              <a:rPr lang="ru-RU" dirty="0" smtClean="0"/>
              <a:t>, </a:t>
            </a:r>
            <a:r>
              <a:rPr lang="ru-RU" dirty="0" err="1" smtClean="0"/>
              <a:t>сільський</a:t>
            </a:r>
            <a:r>
              <a:rPr lang="ru-RU" dirty="0" smtClean="0"/>
              <a:t> ансамбль </a:t>
            </a:r>
            <a:r>
              <a:rPr lang="ru-RU" dirty="0" err="1" smtClean="0"/>
              <a:t>і</a:t>
            </a:r>
            <a:r>
              <a:rPr lang="ru-RU" dirty="0" smtClean="0"/>
              <a:t> пейзаж</a:t>
            </a:r>
            <a:endParaRPr lang="ru-RU" dirty="0"/>
          </a:p>
        </p:txBody>
      </p:sp>
      <p:pic>
        <p:nvPicPr>
          <p:cNvPr id="4" name="Рисунок 3" descr="mbnmbn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221088"/>
            <a:ext cx="2514600" cy="1819275"/>
          </a:xfrm>
          <a:prstGeom prst="rect">
            <a:avLst/>
          </a:prstGeom>
        </p:spPr>
      </p:pic>
      <p:pic>
        <p:nvPicPr>
          <p:cNvPr id="5" name="Рисунок 4" descr="ngfngnbvng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861048"/>
            <a:ext cx="3168352" cy="29110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676456" cy="1324744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Історія</a:t>
            </a:r>
            <a:r>
              <a:rPr lang="ru-RU" sz="3600" dirty="0" smtClean="0"/>
              <a:t> Риму </a:t>
            </a:r>
            <a:r>
              <a:rPr lang="ru-RU" sz="3600" dirty="0" err="1" smtClean="0"/>
              <a:t>поділяється</a:t>
            </a:r>
            <a:r>
              <a:rPr lang="ru-RU" sz="3600" dirty="0" smtClean="0"/>
              <a:t> на два </a:t>
            </a:r>
            <a:r>
              <a:rPr lang="ru-RU" sz="3600" dirty="0" err="1" smtClean="0"/>
              <a:t>етапи</a:t>
            </a:r>
            <a:endParaRPr lang="ru-RU" sz="3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475656" y="1124744"/>
            <a:ext cx="1152128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508104" y="1052736"/>
            <a:ext cx="1224136" cy="1728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708920"/>
            <a:ext cx="36771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/>
              <a:t>епоха</a:t>
            </a:r>
            <a:r>
              <a:rPr lang="ru-RU" sz="3600" dirty="0"/>
              <a:t> </a:t>
            </a:r>
            <a:r>
              <a:rPr lang="ru-RU" sz="3600" dirty="0" err="1"/>
              <a:t>республіки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2780928"/>
            <a:ext cx="30060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/>
              <a:t>імперський</a:t>
            </a:r>
            <a:r>
              <a:rPr lang="ru-RU" sz="3600" dirty="0"/>
              <a:t> — </a:t>
            </a:r>
            <a:r>
              <a:rPr lang="ru-RU" sz="3600" dirty="0" err="1"/>
              <a:t>почався</a:t>
            </a:r>
            <a:r>
              <a:rPr lang="ru-RU" sz="3600" dirty="0"/>
              <a:t> </a:t>
            </a:r>
            <a:r>
              <a:rPr lang="ru-RU" sz="3600" dirty="0" err="1"/>
              <a:t>правлінням</a:t>
            </a:r>
            <a:r>
              <a:rPr lang="ru-RU" sz="3600" dirty="0"/>
              <a:t> </a:t>
            </a:r>
            <a:r>
              <a:rPr lang="ru-RU" sz="3600" dirty="0" err="1"/>
              <a:t>Октавіана</a:t>
            </a:r>
            <a:r>
              <a:rPr lang="ru-RU" sz="3600" dirty="0"/>
              <a:t> Августа</a:t>
            </a:r>
          </a:p>
        </p:txBody>
      </p:sp>
      <p:pic>
        <p:nvPicPr>
          <p:cNvPr id="8" name="Рисунок 7" descr="image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356992"/>
            <a:ext cx="2448272" cy="3837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</TotalTime>
  <Words>245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Презентация PowerPoint</vt:lpstr>
      <vt:lpstr>Будівництво Колізею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Bogdan</cp:lastModifiedBy>
  <cp:revision>12</cp:revision>
  <dcterms:created xsi:type="dcterms:W3CDTF">2010-10-06T13:44:34Z</dcterms:created>
  <dcterms:modified xsi:type="dcterms:W3CDTF">2014-12-04T14:53:55Z</dcterms:modified>
</cp:coreProperties>
</file>