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9A4C"/>
    <a:srgbClr val="757029"/>
    <a:srgbClr val="D7A9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13" autoAdjust="0"/>
    <p:restoredTop sz="62745" autoAdjust="0"/>
  </p:normalViewPr>
  <p:slideViewPr>
    <p:cSldViewPr>
      <p:cViewPr>
        <p:scale>
          <a:sx n="70" d="100"/>
          <a:sy n="70" d="100"/>
        </p:scale>
        <p:origin x="-82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26BF1-CAF9-4CCA-A5E1-4D1DE5A17BB1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E6753-6AA9-46C9-8856-AD1C8B2CC0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844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2CCB1-0986-4C30-99FE-7F939956D203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6C005-62D2-43BE-8F2C-319D1A09BB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44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C005-62D2-43BE-8F2C-319D1A09BBD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1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C005-62D2-43BE-8F2C-319D1A09BBD4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343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Про </a:t>
            </a:r>
            <a:r>
              <a:rPr lang="ru-RU" err="1" smtClean="0"/>
              <a:t>дитинство</a:t>
            </a:r>
            <a:r>
              <a:rPr lang="ru-RU" smtClean="0"/>
              <a:t> та </a:t>
            </a:r>
            <a:r>
              <a:rPr lang="ru-RU" err="1" smtClean="0"/>
              <a:t>юність</a:t>
            </a:r>
            <a:r>
              <a:rPr lang="ru-RU" smtClean="0"/>
              <a:t> </a:t>
            </a:r>
            <a:r>
              <a:rPr lang="ru-RU" err="1" smtClean="0"/>
              <a:t>майбутнього</a:t>
            </a:r>
            <a:r>
              <a:rPr lang="ru-RU" smtClean="0"/>
              <a:t> </a:t>
            </a:r>
            <a:r>
              <a:rPr lang="ru-RU" err="1" smtClean="0"/>
              <a:t>кошового</a:t>
            </a:r>
            <a:r>
              <a:rPr lang="ru-RU" smtClean="0"/>
              <a:t>, про </a:t>
            </a:r>
            <a:r>
              <a:rPr lang="ru-RU" err="1" smtClean="0"/>
              <a:t>його</a:t>
            </a:r>
            <a:r>
              <a:rPr lang="ru-RU" smtClean="0"/>
              <a:t> </a:t>
            </a:r>
            <a:r>
              <a:rPr lang="ru-RU" err="1" smtClean="0"/>
              <a:t>сім’ю</a:t>
            </a:r>
            <a:r>
              <a:rPr lang="ru-RU" smtClean="0"/>
              <a:t> нам </a:t>
            </a:r>
            <a:r>
              <a:rPr lang="ru-RU" err="1" smtClean="0"/>
              <a:t>відомо</a:t>
            </a:r>
            <a:r>
              <a:rPr lang="ru-RU" smtClean="0"/>
              <a:t> </a:t>
            </a:r>
            <a:r>
              <a:rPr lang="ru-RU" err="1" smtClean="0"/>
              <a:t>дуже</a:t>
            </a:r>
            <a:r>
              <a:rPr lang="ru-RU" smtClean="0"/>
              <a:t> мало…Коли </a:t>
            </a:r>
            <a:r>
              <a:rPr lang="ru-RU" err="1" smtClean="0"/>
              <a:t>вірити</a:t>
            </a:r>
            <a:r>
              <a:rPr lang="ru-RU" smtClean="0"/>
              <a:t> </a:t>
            </a:r>
            <a:r>
              <a:rPr lang="ru-RU" err="1" smtClean="0"/>
              <a:t>легенді</a:t>
            </a:r>
            <a:r>
              <a:rPr lang="ru-RU" smtClean="0"/>
              <a:t>, </a:t>
            </a:r>
            <a:r>
              <a:rPr lang="ru-RU" err="1" smtClean="0"/>
              <a:t>записаній</a:t>
            </a:r>
            <a:r>
              <a:rPr lang="ru-RU" smtClean="0"/>
              <a:t> 1970 р. </a:t>
            </a:r>
            <a:r>
              <a:rPr lang="ru-RU" err="1" smtClean="0"/>
              <a:t>Д.Кулиняком</a:t>
            </a:r>
            <a:r>
              <a:rPr lang="ru-RU" smtClean="0"/>
              <a:t> у </a:t>
            </a:r>
            <a:r>
              <a:rPr lang="ru-RU" err="1" smtClean="0"/>
              <a:t>селі</a:t>
            </a:r>
            <a:r>
              <a:rPr lang="ru-RU" smtClean="0"/>
              <a:t> </a:t>
            </a:r>
            <a:r>
              <a:rPr lang="ru-RU" err="1" smtClean="0"/>
              <a:t>Пустовійтівці</a:t>
            </a:r>
            <a:r>
              <a:rPr lang="ru-RU" smtClean="0"/>
              <a:t>, то все </a:t>
            </a:r>
            <a:r>
              <a:rPr lang="ru-RU" err="1" smtClean="0"/>
              <a:t>сталося</a:t>
            </a:r>
            <a:r>
              <a:rPr lang="ru-RU" smtClean="0"/>
              <a:t> так. </a:t>
            </a:r>
            <a:r>
              <a:rPr lang="ru-RU" err="1" smtClean="0"/>
              <a:t>Восьмирічний</a:t>
            </a:r>
            <a:r>
              <a:rPr lang="ru-RU" smtClean="0"/>
              <a:t> Петрик, коли пас худобу за селом, </a:t>
            </a:r>
            <a:r>
              <a:rPr lang="ru-RU" err="1" smtClean="0"/>
              <a:t>побачив</a:t>
            </a:r>
            <a:r>
              <a:rPr lang="ru-RU" smtClean="0"/>
              <a:t> невеликий </a:t>
            </a:r>
            <a:r>
              <a:rPr lang="ru-RU" err="1" smtClean="0"/>
              <a:t>кінний</a:t>
            </a:r>
            <a:r>
              <a:rPr lang="ru-RU" smtClean="0"/>
              <a:t> </a:t>
            </a:r>
            <a:r>
              <a:rPr lang="ru-RU" err="1" smtClean="0"/>
              <a:t>загін</a:t>
            </a:r>
            <a:r>
              <a:rPr lang="ru-RU" smtClean="0"/>
              <a:t> </a:t>
            </a:r>
            <a:r>
              <a:rPr lang="ru-RU" err="1" smtClean="0"/>
              <a:t>запорожців</a:t>
            </a:r>
            <a:r>
              <a:rPr lang="ru-RU" smtClean="0"/>
              <a:t>. </a:t>
            </a:r>
            <a:r>
              <a:rPr lang="ru-RU" err="1" smtClean="0"/>
              <a:t>Дехто</a:t>
            </a:r>
            <a:r>
              <a:rPr lang="ru-RU" smtClean="0"/>
              <a:t> з них </a:t>
            </a:r>
            <a:r>
              <a:rPr lang="ru-RU" err="1" smtClean="0"/>
              <a:t>смалив</a:t>
            </a:r>
            <a:r>
              <a:rPr lang="ru-RU" smtClean="0"/>
              <a:t> люльку. За легендою, до одного з них </a:t>
            </a:r>
            <a:r>
              <a:rPr lang="ru-RU" err="1" smtClean="0"/>
              <a:t>звернувся</a:t>
            </a:r>
            <a:r>
              <a:rPr lang="ru-RU" smtClean="0"/>
              <a:t> хлопчик </a:t>
            </a:r>
            <a:r>
              <a:rPr lang="ru-RU" err="1" smtClean="0"/>
              <a:t>із</a:t>
            </a:r>
            <a:r>
              <a:rPr lang="ru-RU" smtClean="0"/>
              <a:t> </a:t>
            </a:r>
            <a:r>
              <a:rPr lang="ru-RU" err="1" smtClean="0"/>
              <a:t>проханням</a:t>
            </a:r>
            <a:r>
              <a:rPr lang="ru-RU" smtClean="0"/>
              <a:t> </a:t>
            </a:r>
            <a:r>
              <a:rPr lang="ru-RU" err="1" smtClean="0"/>
              <a:t>дати</a:t>
            </a:r>
            <a:r>
              <a:rPr lang="ru-RU" smtClean="0"/>
              <a:t> і </a:t>
            </a:r>
            <a:r>
              <a:rPr lang="ru-RU" err="1" smtClean="0"/>
              <a:t>йому</a:t>
            </a:r>
            <a:r>
              <a:rPr lang="ru-RU" smtClean="0"/>
              <a:t> </a:t>
            </a:r>
            <a:r>
              <a:rPr lang="ru-RU" err="1" smtClean="0"/>
              <a:t>спробувати</a:t>
            </a:r>
            <a:r>
              <a:rPr lang="ru-RU" smtClean="0"/>
              <a:t> </a:t>
            </a:r>
            <a:r>
              <a:rPr lang="ru-RU" err="1" smtClean="0"/>
              <a:t>козацької</a:t>
            </a:r>
            <a:r>
              <a:rPr lang="ru-RU" smtClean="0"/>
              <a:t> люльки. </a:t>
            </a:r>
            <a:r>
              <a:rPr lang="ru-RU" err="1" smtClean="0"/>
              <a:t>Це</a:t>
            </a:r>
            <a:r>
              <a:rPr lang="ru-RU" smtClean="0"/>
              <a:t> </a:t>
            </a:r>
            <a:r>
              <a:rPr lang="ru-RU" err="1" smtClean="0"/>
              <a:t>розважило</a:t>
            </a:r>
            <a:r>
              <a:rPr lang="ru-RU" smtClean="0"/>
              <a:t> </a:t>
            </a:r>
            <a:r>
              <a:rPr lang="ru-RU" err="1" smtClean="0"/>
              <a:t>запорожців</a:t>
            </a:r>
            <a:r>
              <a:rPr lang="ru-RU" smtClean="0"/>
              <a:t>, вони </a:t>
            </a:r>
            <a:r>
              <a:rPr lang="ru-RU" err="1" smtClean="0"/>
              <a:t>зупинилися</a:t>
            </a:r>
            <a:r>
              <a:rPr lang="ru-RU" smtClean="0"/>
              <a:t> й </a:t>
            </a:r>
            <a:r>
              <a:rPr lang="ru-RU" err="1" smtClean="0"/>
              <a:t>почастували</a:t>
            </a:r>
            <a:r>
              <a:rPr lang="ru-RU" smtClean="0"/>
              <a:t> пастушка «</a:t>
            </a:r>
            <a:r>
              <a:rPr lang="ru-RU" err="1" smtClean="0"/>
              <a:t>носогрійкою</a:t>
            </a:r>
            <a:r>
              <a:rPr lang="ru-RU" smtClean="0"/>
              <a:t>».</a:t>
            </a:r>
          </a:p>
          <a:p>
            <a:r>
              <a:rPr lang="ru-RU" smtClean="0"/>
              <a:t>— А </a:t>
            </a:r>
            <a:r>
              <a:rPr lang="ru-RU" err="1" smtClean="0"/>
              <a:t>куди</a:t>
            </a:r>
            <a:r>
              <a:rPr lang="ru-RU" smtClean="0"/>
              <a:t> ж </a:t>
            </a:r>
            <a:r>
              <a:rPr lang="ru-RU" err="1" smtClean="0"/>
              <a:t>ви</a:t>
            </a:r>
            <a:r>
              <a:rPr lang="ru-RU" smtClean="0"/>
              <a:t> </a:t>
            </a:r>
            <a:r>
              <a:rPr lang="ru-RU" err="1" smtClean="0"/>
              <a:t>йдете</a:t>
            </a:r>
            <a:r>
              <a:rPr lang="ru-RU" smtClean="0"/>
              <a:t>?</a:t>
            </a:r>
          </a:p>
          <a:p>
            <a:r>
              <a:rPr lang="ru-RU" smtClean="0"/>
              <a:t>— На </a:t>
            </a:r>
            <a:r>
              <a:rPr lang="ru-RU" err="1" smtClean="0"/>
              <a:t>Січ</a:t>
            </a:r>
            <a:r>
              <a:rPr lang="ru-RU" smtClean="0"/>
              <a:t>, </a:t>
            </a:r>
            <a:r>
              <a:rPr lang="ru-RU" err="1" smtClean="0"/>
              <a:t>хлопче</a:t>
            </a:r>
            <a:r>
              <a:rPr lang="ru-RU" smtClean="0"/>
              <a:t>!</a:t>
            </a:r>
          </a:p>
          <a:p>
            <a:r>
              <a:rPr lang="ru-RU" smtClean="0"/>
              <a:t>— Так </a:t>
            </a:r>
            <a:r>
              <a:rPr lang="ru-RU" err="1" smtClean="0"/>
              <a:t>візьміть</a:t>
            </a:r>
            <a:r>
              <a:rPr lang="ru-RU" smtClean="0"/>
              <a:t> же й мене </a:t>
            </a:r>
            <a:r>
              <a:rPr lang="ru-RU" err="1" smtClean="0"/>
              <a:t>із</a:t>
            </a:r>
            <a:r>
              <a:rPr lang="ru-RU" smtClean="0"/>
              <a:t> собою!</a:t>
            </a:r>
          </a:p>
          <a:p>
            <a:r>
              <a:rPr lang="ru-RU" smtClean="0"/>
              <a:t>— Ну, коли </a:t>
            </a:r>
            <a:r>
              <a:rPr lang="ru-RU" err="1" smtClean="0"/>
              <a:t>ти</a:t>
            </a:r>
            <a:r>
              <a:rPr lang="ru-RU" smtClean="0"/>
              <a:t> </a:t>
            </a:r>
            <a:r>
              <a:rPr lang="ru-RU" err="1" smtClean="0"/>
              <a:t>вже</a:t>
            </a:r>
            <a:r>
              <a:rPr lang="ru-RU" smtClean="0"/>
              <a:t> й люльку </a:t>
            </a:r>
            <a:r>
              <a:rPr lang="ru-RU" err="1" smtClean="0"/>
              <a:t>козацьку</a:t>
            </a:r>
            <a:r>
              <a:rPr lang="ru-RU" smtClean="0"/>
              <a:t> </a:t>
            </a:r>
            <a:r>
              <a:rPr lang="ru-RU" err="1" smtClean="0"/>
              <a:t>смалиш</a:t>
            </a:r>
            <a:r>
              <a:rPr lang="ru-RU" smtClean="0"/>
              <a:t>, то </a:t>
            </a:r>
            <a:r>
              <a:rPr lang="ru-RU" err="1" smtClean="0"/>
              <a:t>сідай</a:t>
            </a:r>
            <a:r>
              <a:rPr lang="ru-RU" smtClean="0"/>
              <a:t> </a:t>
            </a:r>
            <a:r>
              <a:rPr lang="ru-RU" err="1" smtClean="0"/>
              <a:t>ззаду</a:t>
            </a:r>
            <a:r>
              <a:rPr lang="ru-RU" smtClean="0"/>
              <a:t>, — дозволив сотник, той, </a:t>
            </a:r>
            <a:r>
              <a:rPr lang="ru-RU" err="1" smtClean="0"/>
              <a:t>що</a:t>
            </a:r>
            <a:r>
              <a:rPr lang="ru-RU" smtClean="0"/>
              <a:t> «</a:t>
            </a:r>
            <a:r>
              <a:rPr lang="ru-RU" err="1" smtClean="0"/>
              <a:t>носогрійку</a:t>
            </a:r>
            <a:r>
              <a:rPr lang="ru-RU" smtClean="0"/>
              <a:t>» </a:t>
            </a:r>
            <a:r>
              <a:rPr lang="ru-RU" err="1" smtClean="0"/>
              <a:t>йому</a:t>
            </a:r>
            <a:r>
              <a:rPr lang="ru-RU" smtClean="0"/>
              <a:t> </a:t>
            </a:r>
            <a:r>
              <a:rPr lang="ru-RU" err="1" smtClean="0"/>
              <a:t>позичив</a:t>
            </a:r>
            <a:r>
              <a:rPr lang="ru-RU" smtClean="0"/>
              <a:t>. — </a:t>
            </a:r>
            <a:r>
              <a:rPr lang="ru-RU" err="1" smtClean="0"/>
              <a:t>Ти</a:t>
            </a:r>
            <a:r>
              <a:rPr lang="ru-RU" smtClean="0"/>
              <a:t>, видать, </a:t>
            </a:r>
            <a:r>
              <a:rPr lang="ru-RU" err="1" smtClean="0"/>
              <a:t>хлопець</a:t>
            </a:r>
            <a:r>
              <a:rPr lang="ru-RU" smtClean="0"/>
              <a:t> </a:t>
            </a:r>
            <a:r>
              <a:rPr lang="ru-RU" err="1" smtClean="0"/>
              <a:t>бідовий</a:t>
            </a:r>
            <a:r>
              <a:rPr lang="ru-RU" smtClean="0"/>
              <a:t>, </a:t>
            </a:r>
            <a:r>
              <a:rPr lang="ru-RU" err="1" smtClean="0"/>
              <a:t>будеш</a:t>
            </a:r>
            <a:r>
              <a:rPr lang="ru-RU" smtClean="0"/>
              <a:t> </a:t>
            </a:r>
            <a:r>
              <a:rPr lang="ru-RU" err="1" smtClean="0"/>
              <a:t>мені</a:t>
            </a:r>
            <a:r>
              <a:rPr lang="ru-RU" smtClean="0"/>
              <a:t> </a:t>
            </a:r>
            <a:r>
              <a:rPr lang="ru-RU" err="1" smtClean="0"/>
              <a:t>джурою</a:t>
            </a:r>
            <a:r>
              <a:rPr lang="ru-RU" smtClean="0"/>
              <a:t>.</a:t>
            </a:r>
          </a:p>
          <a:p>
            <a:r>
              <a:rPr lang="ru-RU" smtClean="0"/>
              <a:t>Петрика </a:t>
            </a:r>
            <a:r>
              <a:rPr lang="ru-RU" err="1" smtClean="0"/>
              <a:t>двічі</a:t>
            </a:r>
            <a:r>
              <a:rPr lang="ru-RU" smtClean="0"/>
              <a:t> </a:t>
            </a:r>
            <a:r>
              <a:rPr lang="ru-RU" err="1" smtClean="0"/>
              <a:t>просити</a:t>
            </a:r>
            <a:r>
              <a:rPr lang="ru-RU" smtClean="0"/>
              <a:t> не </a:t>
            </a:r>
            <a:r>
              <a:rPr lang="ru-RU" err="1" smtClean="0"/>
              <a:t>довелося</a:t>
            </a:r>
            <a:r>
              <a:rPr lang="ru-RU" smtClean="0"/>
              <a:t> — </a:t>
            </a:r>
            <a:r>
              <a:rPr lang="ru-RU" err="1" smtClean="0"/>
              <a:t>він</a:t>
            </a:r>
            <a:r>
              <a:rPr lang="ru-RU" smtClean="0"/>
              <a:t> </a:t>
            </a:r>
            <a:r>
              <a:rPr lang="ru-RU" err="1" smtClean="0"/>
              <a:t>відразу</a:t>
            </a:r>
            <a:r>
              <a:rPr lang="ru-RU" smtClean="0"/>
              <a:t> </a:t>
            </a:r>
            <a:r>
              <a:rPr lang="ru-RU" err="1" smtClean="0"/>
              <a:t>вихопився</a:t>
            </a:r>
            <a:r>
              <a:rPr lang="ru-RU" smtClean="0"/>
              <a:t> на коня.</a:t>
            </a:r>
          </a:p>
          <a:p>
            <a:r>
              <a:rPr lang="ru-RU" smtClean="0"/>
              <a:t>— А </a:t>
            </a:r>
            <a:r>
              <a:rPr lang="ru-RU" err="1" smtClean="0"/>
              <a:t>батько</a:t>
            </a:r>
            <a:r>
              <a:rPr lang="ru-RU" smtClean="0"/>
              <a:t> ж </a:t>
            </a:r>
            <a:r>
              <a:rPr lang="ru-RU" err="1" smtClean="0"/>
              <a:t>що</a:t>
            </a:r>
            <a:r>
              <a:rPr lang="ru-RU" smtClean="0"/>
              <a:t> </a:t>
            </a:r>
            <a:r>
              <a:rPr lang="ru-RU" err="1" smtClean="0"/>
              <a:t>скаже</a:t>
            </a:r>
            <a:r>
              <a:rPr lang="ru-RU" smtClean="0"/>
              <a:t>? — </a:t>
            </a:r>
            <a:r>
              <a:rPr lang="ru-RU" err="1" smtClean="0"/>
              <a:t>спитав</a:t>
            </a:r>
            <a:r>
              <a:rPr lang="ru-RU" smtClean="0"/>
              <a:t> сотник.</a:t>
            </a:r>
          </a:p>
          <a:p>
            <a:r>
              <a:rPr lang="ru-RU" smtClean="0"/>
              <a:t>— А нема в мене батька, — </a:t>
            </a:r>
            <a:r>
              <a:rPr lang="ru-RU" err="1" smtClean="0"/>
              <a:t>похнюпився</a:t>
            </a:r>
            <a:r>
              <a:rPr lang="ru-RU" smtClean="0"/>
              <a:t> Петрусь. — </a:t>
            </a:r>
            <a:r>
              <a:rPr lang="ru-RU" err="1" smtClean="0"/>
              <a:t>Загинув</a:t>
            </a:r>
            <a:r>
              <a:rPr lang="ru-RU" smtClean="0"/>
              <a:t>.</a:t>
            </a:r>
          </a:p>
          <a:p>
            <a:r>
              <a:rPr lang="ru-RU" smtClean="0"/>
              <a:t>— Ну то </a:t>
            </a:r>
            <a:r>
              <a:rPr lang="ru-RU" err="1" smtClean="0"/>
              <a:t>будеш</a:t>
            </a:r>
            <a:r>
              <a:rPr lang="ru-RU" smtClean="0"/>
              <a:t> </a:t>
            </a:r>
            <a:r>
              <a:rPr lang="ru-RU" err="1" smtClean="0"/>
              <a:t>мені</a:t>
            </a:r>
            <a:r>
              <a:rPr lang="ru-RU" smtClean="0"/>
              <a:t> й за </a:t>
            </a:r>
            <a:r>
              <a:rPr lang="ru-RU" err="1" smtClean="0"/>
              <a:t>сина</a:t>
            </a:r>
            <a:r>
              <a:rPr lang="ru-RU" smtClean="0"/>
              <a:t>.</a:t>
            </a:r>
          </a:p>
          <a:p>
            <a:r>
              <a:rPr lang="ru-RU" smtClean="0"/>
              <a:t>І </a:t>
            </a:r>
            <a:r>
              <a:rPr lang="ru-RU" err="1" smtClean="0"/>
              <a:t>подалися</a:t>
            </a:r>
            <a:r>
              <a:rPr lang="ru-RU" smtClean="0"/>
              <a:t> вони </a:t>
            </a:r>
            <a:r>
              <a:rPr lang="ru-RU" err="1" smtClean="0"/>
              <a:t>туди</a:t>
            </a:r>
            <a:r>
              <a:rPr lang="ru-RU" smtClean="0"/>
              <a:t>, де «луг — </a:t>
            </a:r>
            <a:r>
              <a:rPr lang="ru-RU" err="1" smtClean="0"/>
              <a:t>батько</a:t>
            </a:r>
            <a:r>
              <a:rPr lang="ru-RU" smtClean="0"/>
              <a:t>, а </a:t>
            </a:r>
            <a:r>
              <a:rPr lang="ru-RU" err="1" smtClean="0"/>
              <a:t>Січ</a:t>
            </a:r>
            <a:r>
              <a:rPr lang="ru-RU" smtClean="0"/>
              <a:t> — </a:t>
            </a:r>
            <a:r>
              <a:rPr lang="ru-RU" err="1" smtClean="0"/>
              <a:t>мати</a:t>
            </a:r>
            <a:r>
              <a:rPr lang="ru-RU" smtClean="0"/>
              <a:t>», і побрела череда в село сама, </a:t>
            </a:r>
            <a:r>
              <a:rPr lang="ru-RU" err="1" smtClean="0"/>
              <a:t>вже</a:t>
            </a:r>
            <a:r>
              <a:rPr lang="ru-RU" smtClean="0"/>
              <a:t> без пастуха.</a:t>
            </a:r>
          </a:p>
          <a:p>
            <a:r>
              <a:rPr lang="ru-RU" smtClean="0"/>
              <a:t>За </a:t>
            </a:r>
            <a:r>
              <a:rPr lang="ru-RU" err="1" smtClean="0"/>
              <a:t>життя</a:t>
            </a:r>
            <a:r>
              <a:rPr lang="ru-RU" smtClean="0"/>
              <a:t> у </a:t>
            </a:r>
            <a:r>
              <a:rPr lang="ru-RU" err="1" smtClean="0"/>
              <a:t>Січі</a:t>
            </a:r>
            <a:r>
              <a:rPr lang="ru-RU" smtClean="0"/>
              <a:t> Петро </a:t>
            </a:r>
            <a:r>
              <a:rPr lang="ru-RU" err="1" smtClean="0"/>
              <a:t>Калнишевський</a:t>
            </a:r>
            <a:r>
              <a:rPr lang="ru-RU" smtClean="0"/>
              <a:t> став </a:t>
            </a:r>
            <a:r>
              <a:rPr lang="ru-RU" err="1" smtClean="0"/>
              <a:t>багатим</a:t>
            </a:r>
            <a:r>
              <a:rPr lang="ru-RU" smtClean="0"/>
              <a:t> </a:t>
            </a:r>
            <a:r>
              <a:rPr lang="ru-RU" err="1" smtClean="0"/>
              <a:t>власником</a:t>
            </a:r>
            <a:r>
              <a:rPr lang="ru-RU" smtClean="0"/>
              <a:t>. При </a:t>
            </a:r>
            <a:r>
              <a:rPr lang="ru-RU" err="1" smtClean="0"/>
              <a:t>арешті</a:t>
            </a:r>
            <a:r>
              <a:rPr lang="ru-RU" smtClean="0"/>
              <a:t> у </a:t>
            </a:r>
            <a:r>
              <a:rPr lang="ru-RU" err="1" smtClean="0"/>
              <a:t>його</a:t>
            </a:r>
            <a:r>
              <a:rPr lang="ru-RU" smtClean="0"/>
              <a:t> </a:t>
            </a:r>
            <a:r>
              <a:rPr lang="ru-RU" err="1" smtClean="0"/>
              <a:t>зимівниках</a:t>
            </a:r>
            <a:r>
              <a:rPr lang="ru-RU" smtClean="0"/>
              <a:t> та хуторах </a:t>
            </a:r>
            <a:r>
              <a:rPr lang="ru-RU" err="1" smtClean="0"/>
              <a:t>було</a:t>
            </a:r>
            <a:r>
              <a:rPr lang="ru-RU" smtClean="0"/>
              <a:t> описано 639 коней, 1076 </a:t>
            </a:r>
            <a:r>
              <a:rPr lang="ru-RU" err="1" smtClean="0"/>
              <a:t>голів</a:t>
            </a:r>
            <a:r>
              <a:rPr lang="ru-RU" smtClean="0"/>
              <a:t> </a:t>
            </a:r>
            <a:r>
              <a:rPr lang="ru-RU" err="1" smtClean="0"/>
              <a:t>великої</a:t>
            </a:r>
            <a:r>
              <a:rPr lang="ru-RU" smtClean="0"/>
              <a:t> </a:t>
            </a:r>
            <a:r>
              <a:rPr lang="ru-RU" err="1" smtClean="0"/>
              <a:t>рогатої</a:t>
            </a:r>
            <a:r>
              <a:rPr lang="ru-RU" smtClean="0"/>
              <a:t> </a:t>
            </a:r>
            <a:r>
              <a:rPr lang="ru-RU" err="1" smtClean="0"/>
              <a:t>худоби</a:t>
            </a:r>
            <a:r>
              <a:rPr lang="ru-RU" smtClean="0"/>
              <a:t>, 14045 </a:t>
            </a:r>
            <a:r>
              <a:rPr lang="ru-RU" err="1" smtClean="0"/>
              <a:t>овець</a:t>
            </a:r>
            <a:r>
              <a:rPr lang="ru-RU" smtClean="0"/>
              <a:t>, 2175 </a:t>
            </a:r>
            <a:r>
              <a:rPr lang="ru-RU" err="1" smtClean="0"/>
              <a:t>пудів</a:t>
            </a:r>
            <a:r>
              <a:rPr lang="ru-RU" smtClean="0"/>
              <a:t> </a:t>
            </a:r>
            <a:r>
              <a:rPr lang="ru-RU" err="1" smtClean="0"/>
              <a:t>збіжжя</a:t>
            </a:r>
            <a:r>
              <a:rPr lang="ru-RU" smtClean="0"/>
              <a:t>. </a:t>
            </a:r>
            <a:r>
              <a:rPr lang="ru-RU" err="1" smtClean="0"/>
              <a:t>Його</a:t>
            </a:r>
            <a:r>
              <a:rPr lang="ru-RU" smtClean="0"/>
              <a:t> </a:t>
            </a:r>
            <a:r>
              <a:rPr lang="ru-RU" err="1" smtClean="0"/>
              <a:t>міцне</a:t>
            </a:r>
            <a:r>
              <a:rPr lang="ru-RU" smtClean="0"/>
              <a:t> </a:t>
            </a:r>
            <a:r>
              <a:rPr lang="ru-RU" err="1" smtClean="0"/>
              <a:t>економічне</a:t>
            </a:r>
            <a:r>
              <a:rPr lang="ru-RU" smtClean="0"/>
              <a:t> становище </a:t>
            </a:r>
            <a:r>
              <a:rPr lang="ru-RU" err="1" smtClean="0"/>
              <a:t>сприяло</a:t>
            </a:r>
            <a:r>
              <a:rPr lang="ru-RU" smtClean="0"/>
              <a:t> </a:t>
            </a:r>
            <a:r>
              <a:rPr lang="ru-RU" err="1" smtClean="0"/>
              <a:t>політичній</a:t>
            </a:r>
            <a:r>
              <a:rPr lang="ru-RU" smtClean="0"/>
              <a:t> </a:t>
            </a:r>
            <a:r>
              <a:rPr lang="ru-RU" err="1" smtClean="0"/>
              <a:t>кар’єрі</a:t>
            </a:r>
            <a:r>
              <a:rPr lang="ru-RU" smtClean="0"/>
              <a:t> у </a:t>
            </a:r>
            <a:r>
              <a:rPr lang="ru-RU" err="1" smtClean="0"/>
              <a:t>Січі</a:t>
            </a:r>
            <a:r>
              <a:rPr lang="ru-RU" smtClean="0"/>
              <a:t>. Уже</a:t>
            </a:r>
            <a:r>
              <a:rPr lang="ru-RU" baseline="0" smtClean="0"/>
              <a:t> у </a:t>
            </a:r>
            <a:r>
              <a:rPr lang="ru-RU" smtClean="0"/>
              <a:t>1755 р. </a:t>
            </a:r>
            <a:r>
              <a:rPr lang="ru-RU" err="1" smtClean="0"/>
              <a:t>Калнишевського</a:t>
            </a:r>
            <a:r>
              <a:rPr lang="ru-RU" smtClean="0"/>
              <a:t> </a:t>
            </a:r>
            <a:r>
              <a:rPr lang="ru-RU" err="1" smtClean="0"/>
              <a:t>було</a:t>
            </a:r>
            <a:r>
              <a:rPr lang="ru-RU" smtClean="0"/>
              <a:t> </a:t>
            </a:r>
            <a:r>
              <a:rPr lang="ru-RU" err="1" smtClean="0"/>
              <a:t>обрано</a:t>
            </a:r>
            <a:r>
              <a:rPr lang="ru-RU" smtClean="0"/>
              <a:t> одним </a:t>
            </a:r>
            <a:r>
              <a:rPr lang="ru-RU" err="1" smtClean="0"/>
              <a:t>із</a:t>
            </a:r>
            <a:r>
              <a:rPr lang="ru-RU" smtClean="0"/>
              <a:t> </a:t>
            </a:r>
            <a:r>
              <a:rPr lang="ru-RU" err="1" smtClean="0"/>
              <a:t>трьох</a:t>
            </a:r>
            <a:r>
              <a:rPr lang="ru-RU" smtClean="0"/>
              <a:t> </a:t>
            </a:r>
            <a:r>
              <a:rPr lang="ru-RU" err="1" smtClean="0"/>
              <a:t>запорозьких</a:t>
            </a:r>
            <a:r>
              <a:rPr lang="ru-RU" smtClean="0"/>
              <a:t> </a:t>
            </a:r>
            <a:r>
              <a:rPr lang="ru-RU" err="1" smtClean="0"/>
              <a:t>депутатів</a:t>
            </a:r>
            <a:r>
              <a:rPr lang="ru-RU" smtClean="0"/>
              <a:t> до Петербурга.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C005-62D2-43BE-8F2C-319D1A09BBD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32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err="1" smtClean="0"/>
              <a:t>Імператриця</a:t>
            </a:r>
            <a:r>
              <a:rPr lang="ru-RU" smtClean="0"/>
              <a:t> </a:t>
            </a:r>
            <a:r>
              <a:rPr lang="ru-RU" err="1" smtClean="0"/>
              <a:t>спочатку</a:t>
            </a:r>
            <a:r>
              <a:rPr lang="ru-RU" smtClean="0"/>
              <a:t> активно </a:t>
            </a:r>
            <a:r>
              <a:rPr lang="ru-RU" err="1" smtClean="0"/>
              <a:t>заперечувала</a:t>
            </a:r>
            <a:r>
              <a:rPr lang="ru-RU" smtClean="0"/>
              <a:t> </a:t>
            </a:r>
            <a:r>
              <a:rPr lang="ru-RU" err="1" smtClean="0"/>
              <a:t>цей</a:t>
            </a:r>
            <a:r>
              <a:rPr lang="ru-RU" smtClean="0"/>
              <a:t> </a:t>
            </a:r>
            <a:r>
              <a:rPr lang="ru-RU" err="1" smtClean="0"/>
              <a:t>вибір</a:t>
            </a:r>
            <a:r>
              <a:rPr lang="ru-RU" smtClean="0"/>
              <a:t>, але з </a:t>
            </a:r>
            <a:r>
              <a:rPr lang="ru-RU" err="1" smtClean="0"/>
              <a:t>огляду</a:t>
            </a:r>
            <a:r>
              <a:rPr lang="ru-RU" smtClean="0"/>
              <a:t> на </a:t>
            </a:r>
            <a:r>
              <a:rPr lang="ru-RU" err="1" smtClean="0"/>
              <a:t>підготовку</a:t>
            </a:r>
            <a:r>
              <a:rPr lang="ru-RU" smtClean="0"/>
              <a:t> </a:t>
            </a:r>
            <a:r>
              <a:rPr lang="ru-RU" err="1" smtClean="0"/>
              <a:t>війни</a:t>
            </a:r>
            <a:r>
              <a:rPr lang="ru-RU" smtClean="0"/>
              <a:t> з </a:t>
            </a:r>
            <a:r>
              <a:rPr lang="ru-RU" err="1" smtClean="0"/>
              <a:t>Туреччиною</a:t>
            </a:r>
            <a:r>
              <a:rPr lang="ru-RU" smtClean="0"/>
              <a:t> за </a:t>
            </a:r>
            <a:r>
              <a:rPr lang="ru-RU" err="1" smtClean="0"/>
              <a:t>вихід</a:t>
            </a:r>
            <a:r>
              <a:rPr lang="ru-RU" smtClean="0"/>
              <a:t> до </a:t>
            </a:r>
            <a:r>
              <a:rPr lang="ru-RU" err="1" smtClean="0"/>
              <a:t>Чорного</a:t>
            </a:r>
            <a:r>
              <a:rPr lang="ru-RU" smtClean="0"/>
              <a:t> моря на </a:t>
            </a:r>
            <a:r>
              <a:rPr lang="ru-RU" err="1" smtClean="0"/>
              <a:t>деякий</a:t>
            </a:r>
            <a:r>
              <a:rPr lang="ru-RU" smtClean="0"/>
              <a:t> час </a:t>
            </a:r>
            <a:r>
              <a:rPr lang="ru-RU" err="1" smtClean="0"/>
              <a:t>потамувала</a:t>
            </a:r>
            <a:r>
              <a:rPr lang="ru-RU" smtClean="0"/>
              <a:t> свою неприязнь до </a:t>
            </a:r>
            <a:r>
              <a:rPr lang="ru-RU" err="1" smtClean="0"/>
              <a:t>Калнишевського</a:t>
            </a:r>
            <a:r>
              <a:rPr lang="ru-RU" smtClean="0"/>
              <a:t>. </a:t>
            </a:r>
            <a:r>
              <a:rPr lang="ru-RU" err="1" smtClean="0"/>
              <a:t>Козацька</a:t>
            </a:r>
            <a:r>
              <a:rPr lang="ru-RU" smtClean="0"/>
              <a:t> </a:t>
            </a:r>
            <a:r>
              <a:rPr lang="ru-RU" err="1" smtClean="0"/>
              <a:t>звитяга</a:t>
            </a:r>
            <a:r>
              <a:rPr lang="ru-RU" smtClean="0"/>
              <a:t> й </a:t>
            </a:r>
            <a:r>
              <a:rPr lang="ru-RU" err="1" smtClean="0"/>
              <a:t>досвід</a:t>
            </a:r>
            <a:r>
              <a:rPr lang="ru-RU" smtClean="0"/>
              <a:t> </a:t>
            </a:r>
            <a:r>
              <a:rPr lang="ru-RU" err="1" smtClean="0"/>
              <a:t>були</a:t>
            </a:r>
            <a:r>
              <a:rPr lang="ru-RU" smtClean="0"/>
              <a:t> </a:t>
            </a:r>
            <a:r>
              <a:rPr lang="ru-RU" err="1" smtClean="0"/>
              <a:t>їй</a:t>
            </a:r>
            <a:r>
              <a:rPr lang="ru-RU" smtClean="0"/>
              <a:t> </a:t>
            </a:r>
            <a:r>
              <a:rPr lang="ru-RU" err="1" smtClean="0"/>
              <a:t>потрібні</a:t>
            </a:r>
            <a:r>
              <a:rPr lang="ru-RU" smtClean="0"/>
              <a:t> у </a:t>
            </a:r>
            <a:r>
              <a:rPr lang="ru-RU" err="1" smtClean="0"/>
              <a:t>запланованій</a:t>
            </a:r>
            <a:r>
              <a:rPr lang="ru-RU" smtClean="0"/>
              <a:t> </a:t>
            </a:r>
            <a:r>
              <a:rPr lang="ru-RU" err="1" smtClean="0"/>
              <a:t>війні</a:t>
            </a:r>
            <a:r>
              <a:rPr lang="ru-RU" smtClean="0"/>
              <a:t>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C005-62D2-43BE-8F2C-319D1A09BBD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954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err="1" smtClean="0"/>
              <a:t>Завдяки</a:t>
            </a:r>
            <a:r>
              <a:rPr lang="ru-RU" smtClean="0"/>
              <a:t> </a:t>
            </a:r>
            <a:r>
              <a:rPr lang="ru-RU" err="1" smtClean="0"/>
              <a:t>його</a:t>
            </a:r>
            <a:r>
              <a:rPr lang="ru-RU" smtClean="0"/>
              <a:t> </a:t>
            </a:r>
            <a:r>
              <a:rPr lang="ru-RU" err="1" smtClean="0"/>
              <a:t>турботам</a:t>
            </a:r>
            <a:r>
              <a:rPr lang="ru-RU" smtClean="0"/>
              <a:t> у дикому степу </a:t>
            </a:r>
            <a:r>
              <a:rPr lang="ru-RU" err="1" smtClean="0"/>
              <a:t>виростали</a:t>
            </a:r>
            <a:r>
              <a:rPr lang="ru-RU" smtClean="0"/>
              <a:t> села, </a:t>
            </a:r>
            <a:r>
              <a:rPr lang="ru-RU" err="1" smtClean="0"/>
              <a:t>хутори-зимівники</a:t>
            </a:r>
            <a:r>
              <a:rPr lang="ru-RU" smtClean="0"/>
              <a:t>, в </a:t>
            </a:r>
            <a:r>
              <a:rPr lang="ru-RU" err="1" smtClean="0"/>
              <a:t>яких</a:t>
            </a:r>
            <a:r>
              <a:rPr lang="ru-RU" smtClean="0"/>
              <a:t> </a:t>
            </a:r>
            <a:r>
              <a:rPr lang="ru-RU" err="1" smtClean="0"/>
              <a:t>селилися</a:t>
            </a:r>
            <a:r>
              <a:rPr lang="ru-RU" smtClean="0"/>
              <a:t> </a:t>
            </a:r>
            <a:r>
              <a:rPr lang="ru-RU" err="1" smtClean="0"/>
              <a:t>втікачі</a:t>
            </a:r>
            <a:r>
              <a:rPr lang="ru-RU" smtClean="0"/>
              <a:t> </a:t>
            </a:r>
            <a:r>
              <a:rPr lang="ru-RU" err="1" smtClean="0"/>
              <a:t>від</a:t>
            </a:r>
            <a:r>
              <a:rPr lang="ru-RU" smtClean="0"/>
              <a:t> </a:t>
            </a:r>
            <a:r>
              <a:rPr lang="ru-RU" err="1" smtClean="0"/>
              <a:t>кріпацької</a:t>
            </a:r>
            <a:r>
              <a:rPr lang="ru-RU" smtClean="0"/>
              <a:t> </a:t>
            </a:r>
            <a:r>
              <a:rPr lang="ru-RU" err="1" smtClean="0"/>
              <a:t>неволі</a:t>
            </a:r>
            <a:r>
              <a:rPr lang="ru-RU" smtClean="0"/>
              <a:t>, </a:t>
            </a:r>
            <a:r>
              <a:rPr lang="ru-RU" err="1" smtClean="0"/>
              <a:t>визволені</a:t>
            </a:r>
            <a:r>
              <a:rPr lang="ru-RU" smtClean="0"/>
              <a:t> </a:t>
            </a:r>
            <a:r>
              <a:rPr lang="ru-RU" err="1" smtClean="0"/>
              <a:t>козаками</a:t>
            </a:r>
            <a:r>
              <a:rPr lang="ru-RU" smtClean="0"/>
              <a:t> </a:t>
            </a:r>
            <a:r>
              <a:rPr lang="ru-RU" err="1" smtClean="0"/>
              <a:t>бранці</a:t>
            </a:r>
            <a:r>
              <a:rPr lang="ru-RU" smtClean="0"/>
              <a:t> з </a:t>
            </a:r>
            <a:r>
              <a:rPr lang="ru-RU" err="1" smtClean="0"/>
              <a:t>турецького</a:t>
            </a:r>
            <a:r>
              <a:rPr lang="ru-RU" smtClean="0"/>
              <a:t> та </a:t>
            </a:r>
            <a:r>
              <a:rPr lang="ru-RU" err="1" smtClean="0"/>
              <a:t>татарського</a:t>
            </a:r>
            <a:r>
              <a:rPr lang="ru-RU" smtClean="0"/>
              <a:t>, </a:t>
            </a:r>
            <a:r>
              <a:rPr lang="ru-RU" err="1" smtClean="0"/>
              <a:t>ногайського</a:t>
            </a:r>
            <a:r>
              <a:rPr lang="ru-RU" smtClean="0"/>
              <a:t> та </a:t>
            </a:r>
            <a:r>
              <a:rPr lang="ru-RU" err="1" smtClean="0"/>
              <a:t>буджацького</a:t>
            </a:r>
            <a:r>
              <a:rPr lang="ru-RU" smtClean="0"/>
              <a:t> полону. На </a:t>
            </a:r>
            <a:r>
              <a:rPr lang="ru-RU" err="1" smtClean="0"/>
              <a:t>запорозькі</a:t>
            </a:r>
            <a:r>
              <a:rPr lang="ru-RU" smtClean="0"/>
              <a:t> </a:t>
            </a:r>
            <a:r>
              <a:rPr lang="ru-RU" err="1" smtClean="0"/>
              <a:t>землі</a:t>
            </a:r>
            <a:r>
              <a:rPr lang="ru-RU" smtClean="0"/>
              <a:t> </a:t>
            </a:r>
            <a:r>
              <a:rPr lang="ru-RU" err="1" smtClean="0"/>
              <a:t>Калнишевський</a:t>
            </a:r>
            <a:r>
              <a:rPr lang="ru-RU" smtClean="0"/>
              <a:t> </a:t>
            </a:r>
            <a:r>
              <a:rPr lang="ru-RU" err="1" smtClean="0"/>
              <a:t>переманював</a:t>
            </a:r>
            <a:r>
              <a:rPr lang="ru-RU" smtClean="0"/>
              <a:t> </a:t>
            </a:r>
            <a:r>
              <a:rPr lang="ru-RU" err="1" smtClean="0"/>
              <a:t>також</a:t>
            </a:r>
            <a:r>
              <a:rPr lang="ru-RU" smtClean="0"/>
              <a:t> молдаван і болгар з </a:t>
            </a:r>
            <a:r>
              <a:rPr lang="ru-RU" err="1" smtClean="0"/>
              <a:t>Нової</a:t>
            </a:r>
            <a:r>
              <a:rPr lang="ru-RU" smtClean="0"/>
              <a:t> </a:t>
            </a:r>
            <a:r>
              <a:rPr lang="ru-RU" err="1" smtClean="0"/>
              <a:t>Сербії</a:t>
            </a:r>
            <a:r>
              <a:rPr lang="ru-RU" smtClean="0"/>
              <a:t>, </a:t>
            </a:r>
            <a:r>
              <a:rPr lang="ru-RU" err="1" smtClean="0"/>
              <a:t>Польщі</a:t>
            </a:r>
            <a:r>
              <a:rPr lang="ru-RU" smtClean="0"/>
              <a:t> й </a:t>
            </a:r>
            <a:r>
              <a:rPr lang="ru-RU" err="1" smtClean="0"/>
              <a:t>Буджаку</a:t>
            </a:r>
            <a:r>
              <a:rPr lang="ru-RU" smtClean="0"/>
              <a:t>. </a:t>
            </a:r>
            <a:r>
              <a:rPr lang="ru-RU" err="1" smtClean="0"/>
              <a:t>Наслідком</a:t>
            </a:r>
            <a:r>
              <a:rPr lang="ru-RU" smtClean="0"/>
              <a:t> </a:t>
            </a:r>
            <a:r>
              <a:rPr lang="ru-RU" err="1" smtClean="0"/>
              <a:t>його</a:t>
            </a:r>
            <a:r>
              <a:rPr lang="ru-RU" smtClean="0"/>
              <a:t> </a:t>
            </a:r>
            <a:r>
              <a:rPr lang="ru-RU" err="1" smtClean="0"/>
              <a:t>зусиль</a:t>
            </a:r>
            <a:r>
              <a:rPr lang="ru-RU" smtClean="0"/>
              <a:t> стало </a:t>
            </a:r>
            <a:r>
              <a:rPr lang="ru-RU" err="1" smtClean="0"/>
              <a:t>виникнення</a:t>
            </a:r>
            <a:r>
              <a:rPr lang="ru-RU" smtClean="0"/>
              <a:t> на </a:t>
            </a:r>
            <a:r>
              <a:rPr lang="ru-RU" err="1" smtClean="0"/>
              <a:t>Запорожжі</a:t>
            </a:r>
            <a:r>
              <a:rPr lang="ru-RU" smtClean="0"/>
              <a:t> 45 </a:t>
            </a:r>
            <a:r>
              <a:rPr lang="ru-RU" err="1" smtClean="0"/>
              <a:t>сіл</a:t>
            </a:r>
            <a:r>
              <a:rPr lang="ru-RU" smtClean="0"/>
              <a:t>, </a:t>
            </a:r>
            <a:r>
              <a:rPr lang="ru-RU" err="1" smtClean="0"/>
              <a:t>більше</a:t>
            </a:r>
            <a:r>
              <a:rPr lang="ru-RU" smtClean="0"/>
              <a:t> 4 </a:t>
            </a:r>
            <a:r>
              <a:rPr lang="ru-RU" err="1" smtClean="0"/>
              <a:t>тисяч</a:t>
            </a:r>
            <a:r>
              <a:rPr lang="ru-RU" smtClean="0"/>
              <a:t> </a:t>
            </a:r>
            <a:r>
              <a:rPr lang="ru-RU" err="1" smtClean="0"/>
              <a:t>хуторів-зимівників</a:t>
            </a:r>
            <a:r>
              <a:rPr lang="ru-RU" smtClean="0"/>
              <a:t>, у </a:t>
            </a:r>
            <a:r>
              <a:rPr lang="ru-RU" err="1" smtClean="0"/>
              <a:t>яких</a:t>
            </a:r>
            <a:r>
              <a:rPr lang="ru-RU" smtClean="0"/>
              <a:t> до 1775 р. </a:t>
            </a:r>
            <a:r>
              <a:rPr lang="ru-RU" err="1" smtClean="0"/>
              <a:t>було</a:t>
            </a:r>
            <a:r>
              <a:rPr lang="ru-RU" smtClean="0"/>
              <a:t> поселено </a:t>
            </a:r>
            <a:r>
              <a:rPr lang="ru-RU" err="1" smtClean="0"/>
              <a:t>близько</a:t>
            </a:r>
            <a:r>
              <a:rPr lang="ru-RU" smtClean="0"/>
              <a:t> 50 </a:t>
            </a:r>
            <a:r>
              <a:rPr lang="ru-RU" err="1" smtClean="0"/>
              <a:t>тисяч</a:t>
            </a:r>
            <a:r>
              <a:rPr lang="ru-RU" smtClean="0"/>
              <a:t> </a:t>
            </a:r>
            <a:r>
              <a:rPr lang="ru-RU" err="1" smtClean="0"/>
              <a:t>хліборобів</a:t>
            </a:r>
            <a:r>
              <a:rPr lang="ru-RU" smtClean="0"/>
              <a:t>…Як…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C005-62D2-43BE-8F2C-319D1A09BBD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899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C005-62D2-43BE-8F2C-319D1A09BBD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847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6C005-62D2-43BE-8F2C-319D1A09BBD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92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9A324B-74D0-47FC-A8E7-DAE853363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EAE0F-EEFA-42F4-B4E5-9C36AA320A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35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A3375-35AB-41B7-86BA-77B271405D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524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2CCA8-64D0-4440-92E3-5A279DF862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66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6743E-C171-496B-BBFF-3C5B8D8EDC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74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042E4-AA50-4A01-B078-E241EC3D7B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40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1AC02-D58B-489A-B547-ABA2CE6D0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0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43A78-7CA2-4A42-9F76-E36BDD2E1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06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6D203-E40B-416A-801F-04A82868B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8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1DFD5-A80C-4F3F-BACD-053ECC6559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5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A1EB5-377A-44CC-80BC-919D3D12CA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2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F1B11AB-5B4A-4268-87FD-508E2E55D0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5.jpeg"/><Relationship Id="rId10" Type="http://schemas.openxmlformats.org/officeDocument/2006/relationships/image" Target="../media/image16.jpeg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14480" y="4214818"/>
            <a:ext cx="5786478" cy="1643074"/>
          </a:xfrm>
          <a:prstGeom prst="round2DiagRect">
            <a:avLst/>
          </a:prstGeom>
          <a:solidFill>
            <a:srgbClr val="757029">
              <a:alpha val="40000"/>
            </a:srgbClr>
          </a:solidFill>
          <a:ln w="57150" cmpd="thinThick">
            <a:solidFill>
              <a:srgbClr val="D7A929">
                <a:alpha val="21000"/>
              </a:srgb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4248168"/>
            <a:ext cx="6400800" cy="1752600"/>
          </a:xfrm>
        </p:spPr>
        <p:txBody>
          <a:bodyPr/>
          <a:lstStyle/>
          <a:p>
            <a:r>
              <a:rPr lang="ru-RU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mpir Deco" pitchFamily="2" charset="0"/>
              </a:rPr>
              <a:t>Визволитель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mpir Deco" pitchFamily="2" charset="0"/>
              </a:rPr>
              <a:t> </a:t>
            </a:r>
            <a:r>
              <a:rPr lang="ru-RU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mpir Deco" pitchFamily="2" charset="0"/>
              </a:rPr>
              <a:t>іспанських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mpir Deco" pitchFamily="2" charset="0"/>
              </a:rPr>
              <a:t> </a:t>
            </a:r>
            <a:r>
              <a:rPr lang="ru-RU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mpir Deco" pitchFamily="2" charset="0"/>
              </a:rPr>
              <a:t>колоній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mpir Deco" pitchFamily="2" charset="0"/>
              </a:rPr>
              <a:t> у </a:t>
            </a:r>
            <a:r>
              <a:rPr lang="ru-RU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mpir Deco" pitchFamily="2" charset="0"/>
              </a:rPr>
              <a:t>Латинській</a:t>
            </a:r>
            <a:r>
              <a:rPr lang="ru-RU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mpir Deco" pitchFamily="2" charset="0"/>
              </a:rPr>
              <a:t> </a:t>
            </a:r>
            <a:r>
              <a:rPr lang="ru-RU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Ampir Deco" pitchFamily="2" charset="0"/>
              </a:rPr>
              <a:t>Америці</a:t>
            </a: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Ampir Deco" pitchFamily="2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43042" y="1357298"/>
            <a:ext cx="5857916" cy="2497480"/>
          </a:xfrm>
        </p:spPr>
        <p:txBody>
          <a:bodyPr/>
          <a:lstStyle/>
          <a:p>
            <a:r>
              <a:rPr lang="uk-UA" sz="9600" spc="-15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mpir Deco" pitchFamily="2" charset="0"/>
              </a:rPr>
              <a:t>Симон </a:t>
            </a:r>
            <a:r>
              <a:rPr lang="uk-UA" sz="9600" spc="-15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mpir Deco" pitchFamily="2" charset="0"/>
              </a:rPr>
              <a:t>Бол</a:t>
            </a:r>
            <a:r>
              <a:rPr lang="en-US" sz="9600" spc="-15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mpir Deco" pitchFamily="2" charset="0"/>
              </a:rPr>
              <a:t>i</a:t>
            </a:r>
            <a:r>
              <a:rPr lang="uk-UA" sz="9600" spc="-15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mpir Deco" pitchFamily="2" charset="0"/>
              </a:rPr>
              <a:t>вар</a:t>
            </a:r>
            <a:endParaRPr lang="ru-RU" sz="9600" spc="-15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mpir Deco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827584" y="5037155"/>
            <a:ext cx="7740000" cy="900000"/>
            <a:chOff x="827584" y="5037155"/>
            <a:chExt cx="7776864" cy="963613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5037155"/>
              <a:ext cx="7776864" cy="963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071538" y="5098333"/>
              <a:ext cx="714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mpir Deco" pitchFamily="2" charset="0"/>
                </a:rPr>
                <a:t>Боліваріана</a:t>
              </a:r>
              <a:endParaRPr lang="uk-UA" sz="4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234484" y="3501008"/>
            <a:ext cx="7480920" cy="963613"/>
            <a:chOff x="1123528" y="3501008"/>
            <a:chExt cx="7480920" cy="96361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528" y="3501008"/>
              <a:ext cx="7480920" cy="963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428728" y="3643313"/>
              <a:ext cx="710428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4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mpir Deco" pitchFamily="2" charset="0"/>
                </a:rPr>
                <a:t>Війна за незалежність</a:t>
              </a:r>
              <a:endParaRPr lang="uk-UA" sz="4400">
                <a:latin typeface="Ampir Deco" pitchFamily="2" charset="0"/>
              </a:endParaRP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928992" cy="1143000"/>
          </a:xfrm>
        </p:spPr>
        <p:txBody>
          <a:bodyPr/>
          <a:lstStyle/>
          <a:p>
            <a:r>
              <a:rPr lang="uk-UA" sz="8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mpir Deco" pitchFamily="2" charset="0"/>
              </a:rPr>
              <a:t>Зміст</a:t>
            </a:r>
            <a:endParaRPr lang="en-US" sz="8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mpir Deco" pitchFamily="2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-2772816" y="1392237"/>
            <a:ext cx="3888432" cy="5301208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0" cap="sq" cmpd="thickThin">
            <a:solidFill>
              <a:schemeClr val="accent3"/>
            </a:solidFill>
            <a:prstDash val="solid"/>
            <a:round/>
          </a:ln>
          <a:effectLst>
            <a:outerShdw blurRad="50800" dist="38100" dir="18900000" algn="bl" rotWithShape="0">
              <a:prstClr val="black">
                <a:alpha val="8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8180" y="2060848"/>
            <a:ext cx="7740000" cy="900000"/>
          </a:xfrm>
          <a:prstGeom prst="roundRect">
            <a:avLst/>
          </a:prstGeom>
          <a:solidFill>
            <a:srgbClr val="757029">
              <a:alpha val="61000"/>
            </a:srgbClr>
          </a:solidFill>
          <a:ln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mpir Deco" pitchFamily="2" charset="0"/>
              </a:rPr>
              <a:t>Історія юнацтва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mpir Deco" pitchFamily="2" charset="0"/>
            </a:endParaRPr>
          </a:p>
        </p:txBody>
      </p:sp>
      <p:sp>
        <p:nvSpPr>
          <p:cNvPr id="4" name="Овал 3">
            <a:hlinkClick r:id="" action="ppaction://hlinkshowjump?jump=nextslide"/>
          </p:cNvPr>
          <p:cNvSpPr/>
          <p:nvPr/>
        </p:nvSpPr>
        <p:spPr>
          <a:xfrm>
            <a:off x="107504" y="1988840"/>
            <a:ext cx="1080120" cy="1080120"/>
          </a:xfrm>
          <a:prstGeom prst="ellipse">
            <a:avLst/>
          </a:prstGeom>
          <a:blipFill dpi="0" rotWithShape="1">
            <a:blip r:embed="rId5">
              <a:lum contrast="10000"/>
            </a:blip>
            <a:srcRect/>
            <a:stretch>
              <a:fillRect/>
            </a:stretch>
          </a:blipFill>
          <a:ln w="34925" cmpd="sng">
            <a:solidFill>
              <a:srgbClr val="757029"/>
            </a:solidFill>
          </a:ln>
          <a:effectLst>
            <a:glow rad="4572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467544" y="3429000"/>
            <a:ext cx="1080120" cy="1080120"/>
          </a:xfrm>
          <a:prstGeom prst="ellipse">
            <a:avLst/>
          </a:prstGeom>
          <a:blipFill dpi="0" rotWithShape="1">
            <a:blip r:embed="rId6">
              <a:lum contrast="10000"/>
            </a:blip>
            <a:srcRect/>
            <a:stretch>
              <a:fillRect/>
            </a:stretch>
          </a:blipFill>
          <a:ln w="34925" cmpd="sng">
            <a:solidFill>
              <a:srgbClr val="757029"/>
            </a:solidFill>
          </a:ln>
          <a:effectLst>
            <a:glow rad="4572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07504" y="4941168"/>
            <a:ext cx="1080120" cy="1080120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34925" cmpd="sng">
            <a:solidFill>
              <a:srgbClr val="757029"/>
            </a:solidFill>
          </a:ln>
          <a:effectLst>
            <a:glow rad="4572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animBg="1"/>
      <p:bldP spid="6" grpId="0" animBg="1"/>
      <p:bldP spid="4" grpId="0" animBg="1"/>
      <p:bldP spid="20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meksika_na_karte_mira.jpg"/>
          <p:cNvPicPr>
            <a:picLocks noChangeAspect="1"/>
          </p:cNvPicPr>
          <p:nvPr/>
        </p:nvPicPr>
        <p:blipFill>
          <a:blip r:embed="rId3"/>
          <a:srcRect t="6603"/>
          <a:stretch>
            <a:fillRect/>
          </a:stretch>
        </p:blipFill>
        <p:spPr>
          <a:xfrm>
            <a:off x="2786050" y="2428868"/>
            <a:ext cx="521497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олилиния 23"/>
          <p:cNvSpPr/>
          <p:nvPr/>
        </p:nvSpPr>
        <p:spPr>
          <a:xfrm>
            <a:off x="354842" y="-300252"/>
            <a:ext cx="1160540" cy="7401659"/>
          </a:xfrm>
          <a:custGeom>
            <a:avLst/>
            <a:gdLst>
              <a:gd name="connsiteX0" fmla="*/ 177421 w 1160540"/>
              <a:gd name="connsiteY0" fmla="*/ 0 h 6892120"/>
              <a:gd name="connsiteX1" fmla="*/ 1160059 w 1160540"/>
              <a:gd name="connsiteY1" fmla="*/ 1187355 h 6892120"/>
              <a:gd name="connsiteX2" fmla="*/ 68239 w 1160540"/>
              <a:gd name="connsiteY2" fmla="*/ 3234520 h 6892120"/>
              <a:gd name="connsiteX3" fmla="*/ 1064525 w 1160540"/>
              <a:gd name="connsiteY3" fmla="*/ 5363570 h 6892120"/>
              <a:gd name="connsiteX4" fmla="*/ 0 w 1160540"/>
              <a:gd name="connsiteY4" fmla="*/ 6892120 h 689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540" h="6892120">
                <a:moveTo>
                  <a:pt x="177421" y="0"/>
                </a:moveTo>
                <a:cubicBezTo>
                  <a:pt x="677838" y="324134"/>
                  <a:pt x="1178256" y="648268"/>
                  <a:pt x="1160059" y="1187355"/>
                </a:cubicBezTo>
                <a:cubicBezTo>
                  <a:pt x="1141862" y="1726442"/>
                  <a:pt x="84161" y="2538484"/>
                  <a:pt x="68239" y="3234520"/>
                </a:cubicBezTo>
                <a:cubicBezTo>
                  <a:pt x="52317" y="3930556"/>
                  <a:pt x="1075898" y="4753970"/>
                  <a:pt x="1064525" y="5363570"/>
                </a:cubicBezTo>
                <a:cubicBezTo>
                  <a:pt x="1053152" y="5973170"/>
                  <a:pt x="170597" y="6494060"/>
                  <a:pt x="0" y="6892120"/>
                </a:cubicBezTo>
              </a:path>
            </a:pathLst>
          </a:custGeom>
          <a:ln w="63500" cmpd="thinThick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23528" y="512816"/>
            <a:ext cx="1260000" cy="1260000"/>
          </a:xfrm>
          <a:prstGeom prst="ellipse">
            <a:avLst/>
          </a:prstGeom>
          <a:blipFill dpi="0" rotWithShape="1">
            <a:blip r:embed="rId4">
              <a:lum contrast="10000"/>
            </a:blip>
            <a:srcRect/>
            <a:stretch>
              <a:fillRect/>
            </a:stretch>
          </a:blipFill>
          <a:ln w="34925" cmpd="sng">
            <a:solidFill>
              <a:srgbClr val="757029"/>
            </a:solidFill>
          </a:ln>
          <a:effectLst>
            <a:glow rad="6350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hlinkClick r:id="" action="ppaction://hlinkshowjump?jump=nextslide"/>
          </p:cNvPr>
          <p:cNvSpPr/>
          <p:nvPr/>
        </p:nvSpPr>
        <p:spPr>
          <a:xfrm>
            <a:off x="323528" y="2673056"/>
            <a:ext cx="1260000" cy="1260000"/>
          </a:xfrm>
          <a:prstGeom prst="ellipse">
            <a:avLst/>
          </a:prstGeom>
          <a:blipFill dpi="0" rotWithShape="1">
            <a:blip r:embed="rId5">
              <a:lum contrast="10000"/>
            </a:blip>
            <a:srcRect/>
            <a:stretch>
              <a:fillRect/>
            </a:stretch>
          </a:blipFill>
          <a:ln w="34925" cmpd="sng">
            <a:solidFill>
              <a:srgbClr val="757029"/>
            </a:solidFill>
          </a:ln>
          <a:effectLst>
            <a:glow rad="4572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71736" y="1214422"/>
            <a:ext cx="5643602" cy="1214446"/>
          </a:xfrm>
          <a:prstGeom prst="roundRect">
            <a:avLst/>
          </a:prstGeom>
          <a:solidFill>
            <a:srgbClr val="719A4C">
              <a:alpha val="37000"/>
            </a:srgbClr>
          </a:solidFill>
          <a:ln w="38100">
            <a:solidFill>
              <a:srgbClr val="757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smtClean="0">
                <a:latin typeface="Gabriola" pitchFamily="82" charset="0"/>
              </a:rPr>
              <a:t>Симон Болівар народився у 1783 р. </a:t>
            </a:r>
          </a:p>
          <a:p>
            <a:pPr algn="ctr"/>
            <a:r>
              <a:rPr lang="uk-UA" sz="3600" smtClean="0">
                <a:latin typeface="Gabriola" pitchFamily="82" charset="0"/>
              </a:rPr>
              <a:t>у Каракасі в аристократичній сім</a:t>
            </a:r>
            <a:r>
              <a:rPr lang="en-US" sz="3600" smtClean="0">
                <a:latin typeface="Gabriola" pitchFamily="82" charset="0"/>
              </a:rPr>
              <a:t>’</a:t>
            </a:r>
            <a:r>
              <a:rPr lang="uk-UA" sz="3600" smtClean="0">
                <a:latin typeface="Gabriola" pitchFamily="82" charset="0"/>
              </a:rPr>
              <a:t>ї.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3528" y="4833296"/>
            <a:ext cx="1260000" cy="1260000"/>
          </a:xfrm>
          <a:prstGeom prst="ellipse">
            <a:avLst/>
          </a:prstGeom>
          <a:blipFill dpi="0" rotWithShape="1">
            <a:blip r:embed="rId6">
              <a:lum contrast="10000"/>
            </a:blip>
            <a:srcRect/>
            <a:stretch>
              <a:fillRect/>
            </a:stretch>
          </a:blipFill>
          <a:ln w="34925" cmpd="sng">
            <a:solidFill>
              <a:srgbClr val="757029"/>
            </a:solidFill>
          </a:ln>
          <a:effectLst>
            <a:glow rad="4572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071670" y="14821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mpir Deco" pitchFamily="2" charset="0"/>
              </a:rPr>
              <a:t>Історія юнацтва</a:t>
            </a:r>
            <a:endParaRPr lang="uk-UA" sz="5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mpir Deco" pitchFamily="2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00298" y="5500702"/>
            <a:ext cx="5643602" cy="1214446"/>
          </a:xfrm>
          <a:prstGeom prst="roundRect">
            <a:avLst/>
          </a:prstGeom>
          <a:solidFill>
            <a:srgbClr val="719A4C">
              <a:alpha val="37000"/>
            </a:srgbClr>
          </a:solidFill>
          <a:ln w="38100">
            <a:solidFill>
              <a:srgbClr val="757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smtClean="0">
                <a:latin typeface="Gabriola" pitchFamily="82" charset="0"/>
              </a:rPr>
              <a:t>Був креолом, тобто іспанцем, який народився  на колоніальній землі.</a:t>
            </a:r>
          </a:p>
        </p:txBody>
      </p:sp>
    </p:spTree>
    <p:extLst>
      <p:ext uri="{BB962C8B-B14F-4D97-AF65-F5344CB8AC3E}">
        <p14:creationId xmlns:p14="http://schemas.microsoft.com/office/powerpoint/2010/main" xmlns="" val="332504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uiExpand="1" build="p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354842" y="-300252"/>
            <a:ext cx="1160540" cy="7401659"/>
          </a:xfrm>
          <a:custGeom>
            <a:avLst/>
            <a:gdLst>
              <a:gd name="connsiteX0" fmla="*/ 177421 w 1160540"/>
              <a:gd name="connsiteY0" fmla="*/ 0 h 6892120"/>
              <a:gd name="connsiteX1" fmla="*/ 1160059 w 1160540"/>
              <a:gd name="connsiteY1" fmla="*/ 1187355 h 6892120"/>
              <a:gd name="connsiteX2" fmla="*/ 68239 w 1160540"/>
              <a:gd name="connsiteY2" fmla="*/ 3234520 h 6892120"/>
              <a:gd name="connsiteX3" fmla="*/ 1064525 w 1160540"/>
              <a:gd name="connsiteY3" fmla="*/ 5363570 h 6892120"/>
              <a:gd name="connsiteX4" fmla="*/ 0 w 1160540"/>
              <a:gd name="connsiteY4" fmla="*/ 6892120 h 689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540" h="6892120">
                <a:moveTo>
                  <a:pt x="177421" y="0"/>
                </a:moveTo>
                <a:cubicBezTo>
                  <a:pt x="677838" y="324134"/>
                  <a:pt x="1178256" y="648268"/>
                  <a:pt x="1160059" y="1187355"/>
                </a:cubicBezTo>
                <a:cubicBezTo>
                  <a:pt x="1141862" y="1726442"/>
                  <a:pt x="84161" y="2538484"/>
                  <a:pt x="68239" y="3234520"/>
                </a:cubicBezTo>
                <a:cubicBezTo>
                  <a:pt x="52317" y="3930556"/>
                  <a:pt x="1075898" y="4753970"/>
                  <a:pt x="1064525" y="5363570"/>
                </a:cubicBezTo>
                <a:cubicBezTo>
                  <a:pt x="1053152" y="5973170"/>
                  <a:pt x="170597" y="6494060"/>
                  <a:pt x="0" y="6892120"/>
                </a:cubicBezTo>
              </a:path>
            </a:pathLst>
          </a:custGeom>
          <a:ln w="63500" cmpd="thinThick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hlinkClick r:id="" action="ppaction://hlinkshowjump?jump=nextslide"/>
          </p:cNvPr>
          <p:cNvSpPr/>
          <p:nvPr/>
        </p:nvSpPr>
        <p:spPr>
          <a:xfrm>
            <a:off x="323528" y="2673056"/>
            <a:ext cx="1260000" cy="1260000"/>
          </a:xfrm>
          <a:prstGeom prst="ellipse">
            <a:avLst/>
          </a:prstGeom>
          <a:blipFill dpi="0" rotWithShape="1">
            <a:blip r:embed="rId3">
              <a:lum contrast="10000"/>
            </a:blip>
            <a:srcRect/>
            <a:stretch>
              <a:fillRect/>
            </a:stretch>
          </a:blipFill>
          <a:ln w="34925" cmpd="sng">
            <a:solidFill>
              <a:srgbClr val="757029"/>
            </a:solidFill>
          </a:ln>
          <a:effectLst>
            <a:glow rad="6350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3528" y="4833296"/>
            <a:ext cx="1260000" cy="1260000"/>
          </a:xfrm>
          <a:prstGeom prst="ellipse">
            <a:avLst/>
          </a:prstGeom>
          <a:blipFill dpi="0" rotWithShape="1">
            <a:blip r:embed="rId4">
              <a:lum contrast="10000"/>
            </a:blip>
            <a:srcRect/>
            <a:stretch>
              <a:fillRect/>
            </a:stretch>
          </a:blipFill>
          <a:ln w="34925" cmpd="sng">
            <a:solidFill>
              <a:srgbClr val="757029"/>
            </a:solidFill>
          </a:ln>
          <a:effectLst>
            <a:glow rad="4572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" action="ppaction://hlinkshowjump?jump=nextslide"/>
          </p:cNvPr>
          <p:cNvSpPr/>
          <p:nvPr/>
        </p:nvSpPr>
        <p:spPr>
          <a:xfrm>
            <a:off x="323528" y="512816"/>
            <a:ext cx="1260000" cy="1260000"/>
          </a:xfrm>
          <a:prstGeom prst="ellipse">
            <a:avLst/>
          </a:prstGeom>
          <a:blipFill dpi="0" rotWithShape="1">
            <a:blip r:embed="rId5">
              <a:lum contrast="10000"/>
            </a:blip>
            <a:srcRect/>
            <a:stretch>
              <a:fillRect/>
            </a:stretch>
          </a:blipFill>
          <a:ln w="34925" cmpd="sng">
            <a:solidFill>
              <a:srgbClr val="757029"/>
            </a:solidFill>
          </a:ln>
          <a:effectLst>
            <a:glow rad="4572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14546" y="1714488"/>
            <a:ext cx="6715172" cy="1643074"/>
          </a:xfrm>
          <a:prstGeom prst="roundRect">
            <a:avLst/>
          </a:prstGeom>
          <a:solidFill>
            <a:srgbClr val="719A4C">
              <a:alpha val="37000"/>
            </a:srgbClr>
          </a:solidFill>
          <a:ln w="38100">
            <a:solidFill>
              <a:srgbClr val="757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smtClean="0">
                <a:latin typeface="Gabriola" pitchFamily="82" charset="0"/>
              </a:rPr>
              <a:t>У 1810 р. у Південно-Американських колоніях  вибухнуло повстання. 27-літній Симон Болівар очолив один із загонів.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7356" y="71414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mpir Deco" pitchFamily="2" charset="0"/>
              </a:rPr>
              <a:t>Війна за </a:t>
            </a:r>
          </a:p>
          <a:p>
            <a:pPr algn="ctr"/>
            <a:r>
              <a:rPr lang="uk-UA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mpir Deco" pitchFamily="2" charset="0"/>
              </a:rPr>
              <a:t>незалежність</a:t>
            </a:r>
            <a:endParaRPr lang="uk-UA" sz="54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mpir Deco" pitchFamily="2" charset="0"/>
            </a:endParaRPr>
          </a:p>
        </p:txBody>
      </p:sp>
      <p:pic>
        <p:nvPicPr>
          <p:cNvPr id="14" name="Рисунок 13" descr="bioart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3346336"/>
            <a:ext cx="4857784" cy="3511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38999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7663794" y="-171400"/>
            <a:ext cx="1160540" cy="7401659"/>
          </a:xfrm>
          <a:custGeom>
            <a:avLst/>
            <a:gdLst>
              <a:gd name="connsiteX0" fmla="*/ 177421 w 1160540"/>
              <a:gd name="connsiteY0" fmla="*/ 0 h 6892120"/>
              <a:gd name="connsiteX1" fmla="*/ 1160059 w 1160540"/>
              <a:gd name="connsiteY1" fmla="*/ 1187355 h 6892120"/>
              <a:gd name="connsiteX2" fmla="*/ 68239 w 1160540"/>
              <a:gd name="connsiteY2" fmla="*/ 3234520 h 6892120"/>
              <a:gd name="connsiteX3" fmla="*/ 1064525 w 1160540"/>
              <a:gd name="connsiteY3" fmla="*/ 5363570 h 6892120"/>
              <a:gd name="connsiteX4" fmla="*/ 0 w 1160540"/>
              <a:gd name="connsiteY4" fmla="*/ 6892120 h 689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540" h="6892120">
                <a:moveTo>
                  <a:pt x="177421" y="0"/>
                </a:moveTo>
                <a:cubicBezTo>
                  <a:pt x="677838" y="324134"/>
                  <a:pt x="1178256" y="648268"/>
                  <a:pt x="1160059" y="1187355"/>
                </a:cubicBezTo>
                <a:cubicBezTo>
                  <a:pt x="1141862" y="1726442"/>
                  <a:pt x="84161" y="2538484"/>
                  <a:pt x="68239" y="3234520"/>
                </a:cubicBezTo>
                <a:cubicBezTo>
                  <a:pt x="52317" y="3930556"/>
                  <a:pt x="1075898" y="4753970"/>
                  <a:pt x="1064525" y="5363570"/>
                </a:cubicBezTo>
                <a:cubicBezTo>
                  <a:pt x="1053152" y="5973170"/>
                  <a:pt x="170597" y="6494060"/>
                  <a:pt x="0" y="6892120"/>
                </a:cubicBezTo>
              </a:path>
            </a:pathLst>
          </a:custGeom>
          <a:ln w="63500" cmpd="thinThick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" action="ppaction://hlinkshowjump?jump=nextslide"/>
          </p:cNvPr>
          <p:cNvSpPr/>
          <p:nvPr/>
        </p:nvSpPr>
        <p:spPr>
          <a:xfrm>
            <a:off x="7632480" y="2801908"/>
            <a:ext cx="1260000" cy="1260000"/>
          </a:xfrm>
          <a:prstGeom prst="ellipse">
            <a:avLst/>
          </a:prstGeom>
          <a:blipFill dpi="0" rotWithShape="1">
            <a:blip r:embed="rId3">
              <a:lum contrast="10000"/>
            </a:blip>
            <a:srcRect/>
            <a:stretch>
              <a:fillRect/>
            </a:stretch>
          </a:blipFill>
          <a:ln w="34925" cmpd="sng">
            <a:solidFill>
              <a:srgbClr val="757029"/>
            </a:solidFill>
          </a:ln>
          <a:effectLst>
            <a:glow rad="6350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7632480" y="4962148"/>
            <a:ext cx="1260000" cy="1260000"/>
          </a:xfrm>
          <a:prstGeom prst="ellipse">
            <a:avLst/>
          </a:prstGeom>
          <a:blipFill dpi="0" rotWithShape="1">
            <a:blip r:embed="rId4">
              <a:lum contrast="10000"/>
            </a:blip>
            <a:srcRect/>
            <a:stretch>
              <a:fillRect/>
            </a:stretch>
          </a:blipFill>
          <a:ln w="34925" cmpd="sng">
            <a:solidFill>
              <a:srgbClr val="757029"/>
            </a:solidFill>
          </a:ln>
          <a:effectLst>
            <a:glow rad="4572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" action="ppaction://hlinkshowjump?jump=nextslide"/>
          </p:cNvPr>
          <p:cNvSpPr/>
          <p:nvPr/>
        </p:nvSpPr>
        <p:spPr>
          <a:xfrm>
            <a:off x="7632480" y="713676"/>
            <a:ext cx="1260000" cy="1260000"/>
          </a:xfrm>
          <a:prstGeom prst="ellipse">
            <a:avLst/>
          </a:prstGeom>
          <a:blipFill dpi="0" rotWithShape="1">
            <a:blip r:embed="rId5">
              <a:lum contrast="10000"/>
            </a:blip>
            <a:srcRect/>
            <a:stretch>
              <a:fillRect/>
            </a:stretch>
          </a:blipFill>
          <a:ln w="34925" cmpd="sng">
            <a:solidFill>
              <a:srgbClr val="757029"/>
            </a:solidFill>
          </a:ln>
          <a:effectLst>
            <a:glow rad="4572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214290"/>
            <a:ext cx="7286676" cy="2000264"/>
          </a:xfrm>
          <a:prstGeom prst="roundRect">
            <a:avLst/>
          </a:prstGeom>
          <a:solidFill>
            <a:srgbClr val="719A4C">
              <a:alpha val="37000"/>
            </a:srgbClr>
          </a:solidFill>
          <a:ln w="38100">
            <a:solidFill>
              <a:srgbClr val="757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smtClean="0">
                <a:latin typeface="Gabriola" pitchFamily="82" charset="0"/>
              </a:rPr>
              <a:t>Популярний в народному середовищі і в кругах креольської аристократії, Симон Болівар отримав звання Визволителя </a:t>
            </a:r>
            <a:r>
              <a:rPr lang="uk-UA" sz="3200" smtClean="0">
                <a:latin typeface="Gabriola" pitchFamily="82" charset="0"/>
              </a:rPr>
              <a:t>Венесуели </a:t>
            </a:r>
            <a:r>
              <a:rPr lang="uk-UA" sz="3200" smtClean="0">
                <a:latin typeface="Gabriola" pitchFamily="82" charset="0"/>
              </a:rPr>
              <a:t>і очолив </a:t>
            </a:r>
          </a:p>
          <a:p>
            <a:pPr algn="ctr"/>
            <a:r>
              <a:rPr lang="uk-UA" sz="3200" smtClean="0">
                <a:latin typeface="Gabriola" pitchFamily="82" charset="0"/>
              </a:rPr>
              <a:t>2 </a:t>
            </a:r>
            <a:r>
              <a:rPr lang="uk-UA" sz="3200" smtClean="0">
                <a:latin typeface="Gabriola" pitchFamily="82" charset="0"/>
              </a:rPr>
              <a:t>Венесуельську республіку.</a:t>
            </a:r>
            <a:endParaRPr lang="uk-UA" sz="3200" smtClean="0">
              <a:latin typeface="Gabriola" pitchFamily="82" charset="0"/>
            </a:endParaRPr>
          </a:p>
        </p:txBody>
      </p:sp>
      <p:pic>
        <p:nvPicPr>
          <p:cNvPr id="9" name="Рисунок 8" descr="images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" y="2143116"/>
            <a:ext cx="2286016" cy="3143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Simon-Bolivar.jpg"/>
          <p:cNvPicPr>
            <a:picLocks noChangeAspect="1"/>
          </p:cNvPicPr>
          <p:nvPr/>
        </p:nvPicPr>
        <p:blipFill>
          <a:blip r:embed="rId7"/>
          <a:srcRect r="20000"/>
          <a:stretch>
            <a:fillRect/>
          </a:stretch>
        </p:blipFill>
        <p:spPr>
          <a:xfrm>
            <a:off x="2071670" y="2143116"/>
            <a:ext cx="240367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14282" y="5214950"/>
            <a:ext cx="7286676" cy="1500198"/>
          </a:xfrm>
          <a:prstGeom prst="roundRect">
            <a:avLst/>
          </a:prstGeom>
          <a:solidFill>
            <a:srgbClr val="719A4C">
              <a:alpha val="37000"/>
            </a:srgbClr>
          </a:solidFill>
          <a:ln w="38100">
            <a:solidFill>
              <a:srgbClr val="757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smtClean="0">
                <a:latin typeface="Gabriola" pitchFamily="82" charset="0"/>
              </a:rPr>
              <a:t>На початку 1830 він пішов у відставку </a:t>
            </a:r>
            <a:r>
              <a:rPr lang="ru-RU" sz="3300" smtClean="0">
                <a:latin typeface="Gabriola" pitchFamily="82" charset="0"/>
              </a:rPr>
              <a:t>і </a:t>
            </a:r>
            <a:r>
              <a:rPr lang="ru-RU" sz="3300" smtClean="0">
                <a:latin typeface="Gabriola" pitchFamily="82" charset="0"/>
              </a:rPr>
              <a:t>незабаром 17 грудня того ж року помер </a:t>
            </a:r>
          </a:p>
          <a:p>
            <a:pPr algn="ctr"/>
            <a:r>
              <a:rPr lang="ru-RU" sz="3300" smtClean="0">
                <a:latin typeface="Gabriola" pitchFamily="82" charset="0"/>
              </a:rPr>
              <a:t>від </a:t>
            </a:r>
            <a:r>
              <a:rPr lang="ru-RU" sz="3300" smtClean="0">
                <a:latin typeface="Gabriola" pitchFamily="82" charset="0"/>
              </a:rPr>
              <a:t>туберкульозу.</a:t>
            </a:r>
            <a:endParaRPr lang="uk-UA" sz="3300" smtClean="0">
              <a:latin typeface="Gabriola" pitchFamily="8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429124" y="2214554"/>
            <a:ext cx="3071834" cy="3000396"/>
          </a:xfrm>
          <a:prstGeom prst="roundRect">
            <a:avLst/>
          </a:prstGeom>
          <a:solidFill>
            <a:srgbClr val="719A4C">
              <a:alpha val="37000"/>
            </a:srgbClr>
          </a:solidFill>
          <a:ln w="38100">
            <a:solidFill>
              <a:srgbClr val="757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smtClean="0">
                <a:latin typeface="Gabriola" pitchFamily="82" charset="0"/>
              </a:rPr>
              <a:t>Був </a:t>
            </a:r>
            <a:r>
              <a:rPr lang="uk-UA" sz="3200" smtClean="0">
                <a:latin typeface="Gabriola" pitchFamily="82" charset="0"/>
              </a:rPr>
              <a:t>вибраний президентом об</a:t>
            </a:r>
            <a:r>
              <a:rPr lang="ru-RU" sz="3200" smtClean="0">
                <a:latin typeface="Gabriola" pitchFamily="82" charset="0"/>
              </a:rPr>
              <a:t>’єднаної держави, куди ввійшли Венесуела, Еквадор і Нова Гранада.</a:t>
            </a:r>
            <a:r>
              <a:rPr lang="ru-RU" smtClean="0"/>
              <a:t> </a:t>
            </a:r>
            <a:endParaRPr lang="ru-RU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513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7663794" y="-171400"/>
            <a:ext cx="1160540" cy="7401659"/>
          </a:xfrm>
          <a:custGeom>
            <a:avLst/>
            <a:gdLst>
              <a:gd name="connsiteX0" fmla="*/ 177421 w 1160540"/>
              <a:gd name="connsiteY0" fmla="*/ 0 h 6892120"/>
              <a:gd name="connsiteX1" fmla="*/ 1160059 w 1160540"/>
              <a:gd name="connsiteY1" fmla="*/ 1187355 h 6892120"/>
              <a:gd name="connsiteX2" fmla="*/ 68239 w 1160540"/>
              <a:gd name="connsiteY2" fmla="*/ 3234520 h 6892120"/>
              <a:gd name="connsiteX3" fmla="*/ 1064525 w 1160540"/>
              <a:gd name="connsiteY3" fmla="*/ 5363570 h 6892120"/>
              <a:gd name="connsiteX4" fmla="*/ 0 w 1160540"/>
              <a:gd name="connsiteY4" fmla="*/ 6892120 h 689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0540" h="6892120">
                <a:moveTo>
                  <a:pt x="177421" y="0"/>
                </a:moveTo>
                <a:cubicBezTo>
                  <a:pt x="677838" y="324134"/>
                  <a:pt x="1178256" y="648268"/>
                  <a:pt x="1160059" y="1187355"/>
                </a:cubicBezTo>
                <a:cubicBezTo>
                  <a:pt x="1141862" y="1726442"/>
                  <a:pt x="84161" y="2538484"/>
                  <a:pt x="68239" y="3234520"/>
                </a:cubicBezTo>
                <a:cubicBezTo>
                  <a:pt x="52317" y="3930556"/>
                  <a:pt x="1075898" y="4753970"/>
                  <a:pt x="1064525" y="5363570"/>
                </a:cubicBezTo>
                <a:cubicBezTo>
                  <a:pt x="1053152" y="5973170"/>
                  <a:pt x="170597" y="6494060"/>
                  <a:pt x="0" y="6892120"/>
                </a:cubicBezTo>
              </a:path>
            </a:pathLst>
          </a:custGeom>
          <a:ln w="63500" cmpd="thinThick">
            <a:solidFill>
              <a:schemeClr val="bg1">
                <a:alpha val="8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" action="ppaction://hlinkshowjump?jump=nextslide"/>
          </p:cNvPr>
          <p:cNvSpPr/>
          <p:nvPr/>
        </p:nvSpPr>
        <p:spPr>
          <a:xfrm>
            <a:off x="7632480" y="2801908"/>
            <a:ext cx="1260000" cy="1260000"/>
          </a:xfrm>
          <a:prstGeom prst="ellipse">
            <a:avLst/>
          </a:prstGeom>
          <a:blipFill dpi="0" rotWithShape="1">
            <a:blip r:embed="rId3">
              <a:lum contrast="10000"/>
            </a:blip>
            <a:srcRect/>
            <a:stretch>
              <a:fillRect/>
            </a:stretch>
          </a:blipFill>
          <a:ln w="34925" cmpd="sng">
            <a:solidFill>
              <a:srgbClr val="7570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7632480" y="4962148"/>
            <a:ext cx="1260000" cy="1260000"/>
          </a:xfrm>
          <a:prstGeom prst="ellipse">
            <a:avLst/>
          </a:prstGeom>
          <a:blipFill dpi="0" rotWithShape="1">
            <a:blip r:embed="rId4">
              <a:lum contrast="10000"/>
            </a:blip>
            <a:srcRect/>
            <a:stretch>
              <a:fillRect/>
            </a:stretch>
          </a:blipFill>
          <a:ln w="34925" cmpd="sng">
            <a:solidFill>
              <a:srgbClr val="757029"/>
            </a:solidFill>
          </a:ln>
          <a:effectLst>
            <a:glow rad="635000">
              <a:srgbClr val="C00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hlinkshowjump?jump=nextslide"/>
          </p:cNvPr>
          <p:cNvSpPr/>
          <p:nvPr/>
        </p:nvSpPr>
        <p:spPr>
          <a:xfrm>
            <a:off x="7632480" y="713676"/>
            <a:ext cx="1260000" cy="1260000"/>
          </a:xfrm>
          <a:prstGeom prst="ellipse">
            <a:avLst/>
          </a:prstGeom>
          <a:blipFill dpi="0" rotWithShape="1">
            <a:blip r:embed="rId5">
              <a:lum contrast="10000"/>
            </a:blip>
            <a:srcRect/>
            <a:stretch>
              <a:fillRect/>
            </a:stretch>
          </a:blipFill>
          <a:ln w="34925" cmpd="sng">
            <a:solidFill>
              <a:srgbClr val="757029"/>
            </a:solidFill>
          </a:ln>
          <a:effectLst>
            <a:glow rad="4572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12262" y="71414"/>
            <a:ext cx="517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mpir Deco" pitchFamily="2" charset="0"/>
              </a:rPr>
              <a:t>Боліваріана</a:t>
            </a:r>
            <a:endParaRPr lang="uk-UA" sz="60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mpir Dec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90" y="714356"/>
            <a:ext cx="7429520" cy="110799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uk-UA" sz="6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Gabriola" pitchFamily="82" charset="0"/>
              </a:rPr>
              <a:t>В честь Симона Болівара:</a:t>
            </a:r>
            <a:endParaRPr lang="uk-UA" sz="660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Gabriola" pitchFamily="82" charset="0"/>
            </a:endParaRPr>
          </a:p>
        </p:txBody>
      </p:sp>
      <p:pic>
        <p:nvPicPr>
          <p:cNvPr id="16" name="Рисунок 15" descr="img_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08354">
            <a:off x="1018227" y="2101297"/>
            <a:ext cx="5929545" cy="4051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BoliviaP128a-1Boliviano-L1928-SigVar_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88545">
            <a:off x="1109032" y="2603369"/>
            <a:ext cx="5897182" cy="3043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BoliviaP130-10Bolivianos-L1928_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29311">
            <a:off x="1175497" y="2462155"/>
            <a:ext cx="5988438" cy="2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VenezuelaP55s1-100Bolivares-21111972-donatedrc_f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46311">
            <a:off x="1064176" y="2638560"/>
            <a:ext cx="6130497" cy="278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Болівія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66046">
            <a:off x="1793749" y="1908201"/>
            <a:ext cx="4532065" cy="4586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1000064796.jpg"/>
          <p:cNvPicPr>
            <a:picLocks noChangeAspect="1"/>
          </p:cNvPicPr>
          <p:nvPr/>
        </p:nvPicPr>
        <p:blipFill>
          <a:blip r:embed="rId11"/>
          <a:srcRect l="16990" t="-6669" r="16941" b="-7360"/>
          <a:stretch>
            <a:fillRect/>
          </a:stretch>
        </p:blipFill>
        <p:spPr>
          <a:xfrm rot="20962509">
            <a:off x="2903212" y="1717838"/>
            <a:ext cx="2830517" cy="488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r_p_2b2df3d60376efad6126352344cd3228.jpg"/>
          <p:cNvPicPr>
            <a:picLocks noChangeAspect="1"/>
          </p:cNvPicPr>
          <p:nvPr/>
        </p:nvPicPr>
        <p:blipFill>
          <a:blip r:embed="rId12"/>
          <a:srcRect l="6250" t="8804" r="9375"/>
          <a:stretch>
            <a:fillRect/>
          </a:stretch>
        </p:blipFill>
        <p:spPr>
          <a:xfrm rot="21435511">
            <a:off x="817792" y="1784449"/>
            <a:ext cx="6543424" cy="486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6984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00808"/>
            <a:ext cx="775813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mpir Deco" pitchFamily="2" charset="0"/>
              </a:rPr>
              <a:t>Дякуємо </a:t>
            </a:r>
            <a:r>
              <a:rPr lang="ru-RU" sz="9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mpir Deco" pitchFamily="2" charset="0"/>
              </a:rPr>
              <a:t>за </a:t>
            </a:r>
            <a:r>
              <a:rPr lang="ru-RU" sz="9600" b="0" cap="none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mpir Deco" pitchFamily="2" charset="0"/>
              </a:rPr>
              <a:t>увагу</a:t>
            </a:r>
            <a:r>
              <a:rPr lang="ru-RU" sz="96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Ampir Deco" pitchFamily="2" charset="0"/>
              </a:rPr>
              <a:t>!</a:t>
            </a:r>
            <a:endParaRPr lang="ru-RU" sz="96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Ampir Deco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029400"/>
            <a:ext cx="79825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Презентацію</a:t>
            </a:r>
            <a:r>
              <a:rPr lang="ru-RU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400" b="0" cap="none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підготували </a:t>
            </a:r>
            <a:endParaRPr lang="ru-RU" sz="5400" b="0" cap="none" spc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uk-UA" sz="540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Павлишин</a:t>
            </a:r>
            <a:r>
              <a:rPr lang="uk-UA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5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 та Дакус А.</a:t>
            </a:r>
            <a:endParaRPr lang="ru-RU" sz="5400" b="0" cap="none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2858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7835E-6 L -0.0007 -1.34459 " pathEditMode="relative" rAng="0" ptsTypes="AA">
                                      <p:cBhvr>
                                        <p:cTn id="6" dur="1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67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7A9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7A9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/>
    </p:bldLst>
  </p:timing>
</p:sld>
</file>

<file path=ppt/theme/theme1.xml><?xml version="1.0" encoding="utf-8"?>
<a:theme xmlns:a="http://schemas.openxmlformats.org/drawingml/2006/main" name="study_tim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study_time</Template>
  <TotalTime>1036</TotalTime>
  <Words>544</Words>
  <Application>Microsoft Office PowerPoint</Application>
  <PresentationFormat>Экран (4:3)</PresentationFormat>
  <Paragraphs>43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study_time</vt:lpstr>
      <vt:lpstr>Симон Болiвар</vt:lpstr>
      <vt:lpstr>Зміст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Time</dc:title>
  <dc:creator>User</dc:creator>
  <cp:lastModifiedBy>User</cp:lastModifiedBy>
  <cp:revision>112</cp:revision>
  <dcterms:created xsi:type="dcterms:W3CDTF">2012-04-10T17:12:22Z</dcterms:created>
  <dcterms:modified xsi:type="dcterms:W3CDTF">2012-12-05T22:13:04Z</dcterms:modified>
</cp:coreProperties>
</file>