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4700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Модернізація освіти України</a:t>
            </a:r>
            <a:br>
              <a:rPr lang="uk-UA" dirty="0" smtClean="0"/>
            </a:br>
            <a:r>
              <a:rPr lang="uk-UA" dirty="0" smtClean="0"/>
              <a:t>(на основі освіти в Італії)</a:t>
            </a:r>
            <a:endParaRPr lang="ru-RU" dirty="0"/>
          </a:p>
        </p:txBody>
      </p:sp>
      <p:pic>
        <p:nvPicPr>
          <p:cNvPr id="4" name="Рисунок 3" descr="a5d74046f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4365104"/>
            <a:ext cx="2699792" cy="213141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Рисунок 5" descr="161_250110_tatja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3212976"/>
            <a:ext cx="3034441" cy="227149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Рисунок 6" descr="1350875175099586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2780928"/>
            <a:ext cx="2625080" cy="379324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Висновки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\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маленьких </a:t>
            </a:r>
            <a:r>
              <a:rPr lang="ru-RU" dirty="0" err="1" smtClean="0"/>
              <a:t>італійців</a:t>
            </a:r>
            <a:r>
              <a:rPr lang="ru-RU" dirty="0" smtClean="0"/>
              <a:t> </a:t>
            </a:r>
            <a:r>
              <a:rPr lang="ru-RU" dirty="0" err="1" smtClean="0"/>
              <a:t>віддають</a:t>
            </a:r>
            <a:r>
              <a:rPr lang="ru-RU" dirty="0" smtClean="0"/>
              <a:t> в </a:t>
            </a:r>
            <a:r>
              <a:rPr lang="ru-RU" dirty="0" err="1" smtClean="0"/>
              <a:t>дитячі</a:t>
            </a:r>
            <a:r>
              <a:rPr lang="ru-RU" dirty="0" smtClean="0"/>
              <a:t> садки</a:t>
            </a:r>
            <a:r>
              <a:rPr lang="en-US" dirty="0" smtClean="0"/>
              <a:t>, </a:t>
            </a:r>
            <a:r>
              <a:rPr lang="ru-RU" dirty="0" smtClean="0"/>
              <a:t>де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готують</a:t>
            </a:r>
            <a:r>
              <a:rPr lang="ru-RU" dirty="0" smtClean="0"/>
              <a:t> до </a:t>
            </a:r>
            <a:r>
              <a:rPr lang="ru-RU" dirty="0" err="1" smtClean="0"/>
              <a:t>школи</a:t>
            </a:r>
            <a:r>
              <a:rPr lang="ru-RU" dirty="0" smtClean="0"/>
              <a:t>.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вчаться</a:t>
            </a:r>
            <a:r>
              <a:rPr lang="ru-RU" dirty="0" smtClean="0"/>
              <a:t> </a:t>
            </a:r>
            <a:r>
              <a:rPr lang="ru-RU" b="1" i="1" dirty="0" smtClean="0"/>
              <a:t>в </a:t>
            </a:r>
            <a:r>
              <a:rPr lang="ru-RU" b="1" i="1" dirty="0" err="1" smtClean="0"/>
              <a:t>групах</a:t>
            </a:r>
            <a:r>
              <a:rPr lang="ru-RU" b="1" i="1" dirty="0" smtClean="0"/>
              <a:t> по 15-30 </a:t>
            </a:r>
            <a:r>
              <a:rPr lang="ru-RU" b="1" i="1" dirty="0" err="1" smtClean="0"/>
              <a:t>чоловік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дитячого</a:t>
            </a:r>
            <a:r>
              <a:rPr lang="ru-RU" dirty="0" smtClean="0"/>
              <a:t> саду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віддають</a:t>
            </a:r>
            <a:r>
              <a:rPr lang="ru-RU" dirty="0" smtClean="0"/>
              <a:t> в </a:t>
            </a:r>
            <a:r>
              <a:rPr lang="ru-RU" dirty="0" err="1" smtClean="0"/>
              <a:t>початкову</a:t>
            </a:r>
            <a:r>
              <a:rPr lang="ru-RU" dirty="0" smtClean="0"/>
              <a:t> школу.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548680"/>
            <a:ext cx="6122958" cy="92333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Дошкільна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освіта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4338" name="Picture 2" descr="http://placevisor.com/uploads/images/business/000009874/detskijj-sad-238-kharkov13493376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365104"/>
            <a:ext cx="3048339" cy="2286254"/>
          </a:xfrm>
          <a:prstGeom prst="rect">
            <a:avLst/>
          </a:prstGeom>
          <a:noFill/>
        </p:spPr>
      </p:pic>
      <p:pic>
        <p:nvPicPr>
          <p:cNvPr id="14342" name="Picture 6" descr="http://go4.imgsmail.ru/imgpreview?key=29c9baf232e86075&amp;mb=imgdb_preview_14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149080"/>
            <a:ext cx="3495952" cy="2492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Початкова</a:t>
            </a:r>
            <a:r>
              <a:rPr lang="ru-RU" dirty="0" smtClean="0"/>
              <a:t> школа </a:t>
            </a:r>
            <a:r>
              <a:rPr lang="ru-RU" dirty="0" err="1" smtClean="0"/>
              <a:t>з</a:t>
            </a:r>
            <a:r>
              <a:rPr lang="ru-RU" dirty="0" smtClean="0"/>
              <a:t> 6 до 11 </a:t>
            </a:r>
            <a:r>
              <a:rPr lang="ru-RU" dirty="0" err="1" smtClean="0"/>
              <a:t>років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Початкова</a:t>
            </a:r>
            <a:r>
              <a:rPr lang="ru-RU" dirty="0" smtClean="0"/>
              <a:t> школа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2 </a:t>
            </a:r>
            <a:r>
              <a:rPr lang="ru-RU" dirty="0" err="1" smtClean="0"/>
              <a:t>ступені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ступені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безкоштовними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початкової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</a:t>
            </a:r>
            <a:r>
              <a:rPr lang="ru-RU" dirty="0" err="1" smtClean="0"/>
              <a:t>учні</a:t>
            </a:r>
            <a:r>
              <a:rPr lang="ru-RU" dirty="0" smtClean="0"/>
              <a:t> </a:t>
            </a:r>
            <a:r>
              <a:rPr lang="ru-RU" dirty="0" err="1" smtClean="0"/>
              <a:t>здають</a:t>
            </a:r>
            <a:r>
              <a:rPr lang="ru-RU" dirty="0" smtClean="0"/>
              <a:t> </a:t>
            </a:r>
            <a:r>
              <a:rPr lang="ru-RU" b="1" dirty="0" err="1" smtClean="0"/>
              <a:t>письмовий</a:t>
            </a:r>
            <a:r>
              <a:rPr lang="ru-RU" b="1" dirty="0" smtClean="0"/>
              <a:t> та </a:t>
            </a:r>
            <a:r>
              <a:rPr lang="ru-RU" b="1" dirty="0" err="1" smtClean="0"/>
              <a:t>усний</a:t>
            </a:r>
            <a:r>
              <a:rPr lang="ru-RU" b="1" dirty="0" smtClean="0"/>
              <a:t> </a:t>
            </a:r>
            <a:r>
              <a:rPr lang="ru-RU" b="1" dirty="0" err="1" smtClean="0"/>
              <a:t>іспити</a:t>
            </a:r>
            <a:r>
              <a:rPr lang="ru-RU" dirty="0" smtClean="0"/>
              <a:t>. За </a:t>
            </a:r>
            <a:r>
              <a:rPr lang="ru-RU" dirty="0" err="1" smtClean="0"/>
              <a:t>їх</a:t>
            </a:r>
            <a:r>
              <a:rPr lang="ru-RU" dirty="0" smtClean="0"/>
              <a:t> результатами </a:t>
            </a:r>
            <a:r>
              <a:rPr lang="ru-RU" dirty="0" err="1" smtClean="0"/>
              <a:t>видається</a:t>
            </a:r>
            <a:r>
              <a:rPr lang="ru-RU" dirty="0" smtClean="0"/>
              <a:t> </a:t>
            </a:r>
            <a:r>
              <a:rPr lang="ru-RU" b="1" dirty="0" err="1" smtClean="0"/>
              <a:t>атестат</a:t>
            </a:r>
            <a:r>
              <a:rPr lang="ru-RU" b="1" dirty="0" smtClean="0"/>
              <a:t> про </a:t>
            </a:r>
            <a:r>
              <a:rPr lang="ru-RU" b="1" dirty="0" err="1" smtClean="0"/>
              <a:t>закінчення</a:t>
            </a:r>
            <a:r>
              <a:rPr lang="ru-RU" b="1" dirty="0" smtClean="0"/>
              <a:t> </a:t>
            </a:r>
            <a:r>
              <a:rPr lang="ru-RU" b="1" dirty="0" err="1" smtClean="0"/>
              <a:t>початкової</a:t>
            </a:r>
            <a:r>
              <a:rPr lang="ru-RU" b="1" dirty="0" smtClean="0"/>
              <a:t> </a:t>
            </a:r>
            <a:r>
              <a:rPr lang="ru-RU" b="1" dirty="0" err="1" smtClean="0"/>
              <a:t>школи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diploma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licenza</a:t>
            </a:r>
            <a:r>
              <a:rPr lang="en-US" dirty="0" smtClean="0"/>
              <a:t> </a:t>
            </a:r>
            <a:r>
              <a:rPr lang="en-US" dirty="0" err="1" smtClean="0"/>
              <a:t>elementare</a:t>
            </a:r>
            <a:r>
              <a:rPr lang="en-US" dirty="0" smtClean="0"/>
              <a:t>). </a:t>
            </a:r>
            <a:r>
              <a:rPr lang="ru-RU" dirty="0" smtClean="0"/>
              <a:t>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вивчають</a:t>
            </a:r>
            <a:r>
              <a:rPr lang="ru-RU" dirty="0" smtClean="0"/>
              <a:t> </a:t>
            </a:r>
            <a:r>
              <a:rPr lang="ru-RU" dirty="0" err="1" smtClean="0"/>
              <a:t>читання</a:t>
            </a:r>
            <a:r>
              <a:rPr lang="ru-RU" dirty="0" smtClean="0"/>
              <a:t>, письмо, </a:t>
            </a:r>
            <a:r>
              <a:rPr lang="ru-RU" dirty="0" err="1" smtClean="0"/>
              <a:t>малювання</a:t>
            </a:r>
            <a:r>
              <a:rPr lang="ru-RU" dirty="0" smtClean="0"/>
              <a:t>, арифметику, </a:t>
            </a:r>
            <a:r>
              <a:rPr lang="ru-RU" dirty="0" err="1" smtClean="0"/>
              <a:t>музику</a:t>
            </a:r>
            <a:r>
              <a:rPr lang="ru-RU" dirty="0" smtClean="0"/>
              <a:t> -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предмети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b="1" i="1" dirty="0" err="1" smtClean="0"/>
              <a:t>обов'язковими</a:t>
            </a:r>
            <a:r>
              <a:rPr lang="ru-RU" dirty="0" smtClean="0"/>
              <a:t>, </a:t>
            </a:r>
            <a:r>
              <a:rPr lang="ru-RU" b="1" i="1" dirty="0" smtClean="0"/>
              <a:t>за </a:t>
            </a:r>
            <a:r>
              <a:rPr lang="ru-RU" b="1" i="1" dirty="0" err="1" smtClean="0"/>
              <a:t>бажанням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вивчається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лише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релігія</a:t>
            </a:r>
            <a:r>
              <a:rPr lang="ru-RU" i="1" dirty="0" smtClean="0"/>
              <a:t>. </a:t>
            </a:r>
            <a:r>
              <a:rPr lang="ru-RU" dirty="0" err="1" smtClean="0"/>
              <a:t>Навчальні</a:t>
            </a:r>
            <a:r>
              <a:rPr lang="ru-RU" dirty="0" smtClean="0"/>
              <a:t> </a:t>
            </a:r>
            <a:r>
              <a:rPr lang="ru-RU" dirty="0" err="1" smtClean="0"/>
              <a:t>плани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іноземної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76672"/>
            <a:ext cx="8518615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Система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середньої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освіти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молодша</a:t>
            </a:r>
            <a:r>
              <a:rPr lang="ru-RU" dirty="0" smtClean="0"/>
              <a:t> школа </a:t>
            </a:r>
            <a:r>
              <a:rPr lang="ru-RU" dirty="0" err="1" smtClean="0"/>
              <a:t>з</a:t>
            </a:r>
            <a:r>
              <a:rPr lang="ru-RU" dirty="0" smtClean="0"/>
              <a:t> 11 до 15 </a:t>
            </a:r>
            <a:r>
              <a:rPr lang="ru-RU" dirty="0" err="1" smtClean="0"/>
              <a:t>років</a:t>
            </a:r>
            <a:r>
              <a:rPr lang="ru-RU" dirty="0" smtClean="0"/>
              <a:t>. 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школярі</a:t>
            </a:r>
            <a:r>
              <a:rPr lang="ru-RU" dirty="0" smtClean="0"/>
              <a:t> </a:t>
            </a:r>
            <a:r>
              <a:rPr lang="ru-RU" dirty="0" err="1" smtClean="0"/>
              <a:t>вивчають</a:t>
            </a:r>
            <a:r>
              <a:rPr lang="ru-RU" dirty="0" smtClean="0"/>
              <a:t> </a:t>
            </a:r>
            <a:r>
              <a:rPr lang="ru-RU" dirty="0" err="1" smtClean="0"/>
              <a:t>італійську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історію</a:t>
            </a:r>
            <a:r>
              <a:rPr lang="ru-RU" dirty="0" smtClean="0"/>
              <a:t>, </a:t>
            </a:r>
            <a:r>
              <a:rPr lang="ru-RU" dirty="0" err="1" smtClean="0"/>
              <a:t>географію</a:t>
            </a:r>
            <a:r>
              <a:rPr lang="ru-RU" dirty="0" smtClean="0"/>
              <a:t>, математику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природні</a:t>
            </a:r>
            <a:r>
              <a:rPr lang="ru-RU" dirty="0" smtClean="0"/>
              <a:t> науки, </a:t>
            </a:r>
            <a:r>
              <a:rPr lang="ru-RU" dirty="0" err="1" smtClean="0"/>
              <a:t>іноземна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,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старша</a:t>
            </a:r>
            <a:r>
              <a:rPr lang="ru-RU" dirty="0" smtClean="0"/>
              <a:t> школа </a:t>
            </a:r>
            <a:r>
              <a:rPr lang="ru-RU" dirty="0" err="1" smtClean="0"/>
              <a:t>з</a:t>
            </a:r>
            <a:r>
              <a:rPr lang="ru-RU" dirty="0" smtClean="0"/>
              <a:t> 15 до 18-19 </a:t>
            </a:r>
            <a:r>
              <a:rPr lang="ru-RU" dirty="0" err="1" smtClean="0"/>
              <a:t>років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На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учні</a:t>
            </a:r>
            <a:r>
              <a:rPr lang="ru-RU" dirty="0" smtClean="0"/>
              <a:t> </a:t>
            </a:r>
            <a:r>
              <a:rPr lang="ru-RU" b="1" i="1" dirty="0" err="1" smtClean="0"/>
              <a:t>вирішують</a:t>
            </a:r>
            <a:r>
              <a:rPr lang="ru-RU" b="1" i="1" dirty="0" smtClean="0"/>
              <a:t>, </a:t>
            </a:r>
            <a:r>
              <a:rPr lang="ru-RU" b="1" i="1" dirty="0" err="1" smtClean="0"/>
              <a:t>вчитися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їм</a:t>
            </a:r>
            <a:r>
              <a:rPr lang="ru-RU" b="1" i="1" dirty="0" smtClean="0"/>
              <a:t> за </a:t>
            </a:r>
            <a:r>
              <a:rPr lang="ru-RU" b="1" i="1" dirty="0" err="1" smtClean="0"/>
              <a:t>звичайною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програмою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готуватися</a:t>
            </a:r>
            <a:r>
              <a:rPr lang="ru-RU" b="1" i="1" dirty="0" smtClean="0"/>
              <a:t> до </a:t>
            </a:r>
            <a:r>
              <a:rPr lang="ru-RU" b="1" i="1" dirty="0" err="1" smtClean="0"/>
              <a:t>вступу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</a:t>
            </a:r>
            <a:r>
              <a:rPr lang="ru-RU" b="1" i="1" dirty="0" smtClean="0"/>
              <a:t> ВНЗ, </a:t>
            </a:r>
            <a:r>
              <a:rPr lang="ru-RU" b="1" i="1" dirty="0" err="1" smtClean="0"/>
              <a:t>або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поєднувати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своє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навчання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з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професійною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підготовкою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068960"/>
            <a:ext cx="7797552" cy="494928"/>
          </a:xfr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Ліцеї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діляться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 </a:t>
            </a:r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профілем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645024"/>
            <a:ext cx="8363272" cy="284117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err="1" smtClean="0"/>
              <a:t>класичні</a:t>
            </a:r>
            <a:r>
              <a:rPr lang="ru-RU" dirty="0" smtClean="0"/>
              <a:t> </a:t>
            </a:r>
            <a:r>
              <a:rPr lang="ru-RU" dirty="0" err="1" smtClean="0"/>
              <a:t>ліцеї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технічні</a:t>
            </a:r>
            <a:r>
              <a:rPr lang="ru-RU" dirty="0" smtClean="0"/>
              <a:t> </a:t>
            </a:r>
            <a:r>
              <a:rPr lang="ru-RU" dirty="0" err="1" smtClean="0"/>
              <a:t>ліцеї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гуманітарні</a:t>
            </a:r>
            <a:r>
              <a:rPr lang="ru-RU" dirty="0" smtClean="0"/>
              <a:t> </a:t>
            </a:r>
            <a:r>
              <a:rPr lang="ru-RU" dirty="0" err="1" smtClean="0"/>
              <a:t>ліцеї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лінгвістичні</a:t>
            </a:r>
            <a:r>
              <a:rPr lang="ru-RU" dirty="0" smtClean="0"/>
              <a:t> </a:t>
            </a:r>
            <a:r>
              <a:rPr lang="ru-RU" dirty="0" err="1" smtClean="0"/>
              <a:t>ліцеї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ліцеї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Вибираючи</a:t>
            </a:r>
            <a:r>
              <a:rPr lang="ru-RU" dirty="0" smtClean="0"/>
              <a:t> той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профіль</a:t>
            </a:r>
            <a:r>
              <a:rPr lang="ru-RU" dirty="0" smtClean="0"/>
              <a:t>, </a:t>
            </a:r>
            <a:r>
              <a:rPr lang="ru-RU" dirty="0" err="1" smtClean="0"/>
              <a:t>учень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b="1" dirty="0" err="1" smtClean="0"/>
              <a:t>визначається</a:t>
            </a:r>
            <a:r>
              <a:rPr lang="ru-RU" b="1" dirty="0" smtClean="0"/>
              <a:t> </a:t>
            </a:r>
            <a:r>
              <a:rPr lang="ru-RU" b="1" dirty="0" err="1" smtClean="0"/>
              <a:t>зі</a:t>
            </a:r>
            <a:r>
              <a:rPr lang="ru-RU" b="1" dirty="0" smtClean="0"/>
              <a:t> </a:t>
            </a:r>
            <a:r>
              <a:rPr lang="ru-RU" b="1" dirty="0" err="1" smtClean="0"/>
              <a:t>своєю</a:t>
            </a:r>
            <a:r>
              <a:rPr lang="ru-RU" b="1" dirty="0" smtClean="0"/>
              <a:t> </a:t>
            </a:r>
            <a:r>
              <a:rPr lang="ru-RU" b="1" dirty="0" err="1" smtClean="0"/>
              <a:t>майбутньою</a:t>
            </a:r>
            <a:r>
              <a:rPr lang="ru-RU" b="1" dirty="0" smtClean="0"/>
              <a:t> </a:t>
            </a:r>
            <a:r>
              <a:rPr lang="ru-RU" b="1" dirty="0" err="1" smtClean="0"/>
              <a:t>професією</a:t>
            </a:r>
            <a:r>
              <a:rPr lang="ru-RU" dirty="0" smtClean="0"/>
              <a:t>. Як правило,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випускників</a:t>
            </a:r>
            <a:r>
              <a:rPr lang="ru-RU" dirty="0" smtClean="0"/>
              <a:t> </a:t>
            </a:r>
            <a:r>
              <a:rPr lang="ru-RU" dirty="0" err="1" smtClean="0"/>
              <a:t>ліцеїв</a:t>
            </a:r>
            <a:r>
              <a:rPr lang="ru-RU" dirty="0" smtClean="0"/>
              <a:t> </a:t>
            </a:r>
            <a:r>
              <a:rPr lang="ru-RU" dirty="0" err="1" smtClean="0"/>
              <a:t>надходять</a:t>
            </a:r>
            <a:r>
              <a:rPr lang="ru-RU" dirty="0" smtClean="0"/>
              <a:t> до ВУЗу.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340768"/>
            <a:ext cx="8064896" cy="14465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dirty="0" err="1" smtClean="0"/>
              <a:t>Учень</a:t>
            </a:r>
            <a:r>
              <a:rPr lang="ru-RU" sz="2200" dirty="0" smtClean="0"/>
              <a:t> </a:t>
            </a:r>
            <a:r>
              <a:rPr lang="ru-RU" sz="2200" dirty="0" err="1" smtClean="0"/>
              <a:t>вирішує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продовжити</a:t>
            </a:r>
            <a:r>
              <a:rPr lang="ru-RU" sz="2200" dirty="0" smtClean="0"/>
              <a:t> </a:t>
            </a:r>
            <a:r>
              <a:rPr lang="ru-RU" sz="2200" dirty="0" err="1" smtClean="0"/>
              <a:t>своє</a:t>
            </a:r>
            <a:r>
              <a:rPr lang="ru-RU" sz="2200" dirty="0" smtClean="0"/>
              <a:t> </a:t>
            </a:r>
            <a:r>
              <a:rPr lang="ru-RU" sz="2200" dirty="0" err="1" smtClean="0"/>
              <a:t>навчання</a:t>
            </a:r>
            <a:r>
              <a:rPr lang="ru-RU" sz="2200" dirty="0" smtClean="0"/>
              <a:t> за </a:t>
            </a:r>
            <a:r>
              <a:rPr lang="ru-RU" sz="2200" b="1" dirty="0" err="1" smtClean="0"/>
              <a:t>звичайною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програмою</a:t>
            </a:r>
            <a:r>
              <a:rPr lang="ru-RU" sz="2200" dirty="0" smtClean="0"/>
              <a:t>. У </a:t>
            </a:r>
            <a:r>
              <a:rPr lang="ru-RU" sz="2200" dirty="0" err="1" smtClean="0"/>
              <a:t>цьому</a:t>
            </a:r>
            <a:r>
              <a:rPr lang="ru-RU" sz="2200" dirty="0" smtClean="0"/>
              <a:t> </a:t>
            </a:r>
            <a:r>
              <a:rPr lang="ru-RU" sz="2200" dirty="0" err="1" smtClean="0"/>
              <a:t>випадку</a:t>
            </a:r>
            <a:r>
              <a:rPr lang="ru-RU" sz="2200" dirty="0" smtClean="0"/>
              <a:t> </a:t>
            </a:r>
            <a:r>
              <a:rPr lang="ru-RU" sz="2200" dirty="0" err="1" smtClean="0"/>
              <a:t>учні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продовжують</a:t>
            </a:r>
            <a:r>
              <a:rPr lang="ru-RU" sz="2200" dirty="0" smtClean="0"/>
              <a:t> </a:t>
            </a:r>
            <a:r>
              <a:rPr lang="ru-RU" sz="2200" dirty="0" err="1" smtClean="0"/>
              <a:t>своє</a:t>
            </a:r>
            <a:r>
              <a:rPr lang="ru-RU" sz="2200" dirty="0" smtClean="0"/>
              <a:t> </a:t>
            </a:r>
            <a:r>
              <a:rPr lang="ru-RU" sz="2200" b="1" dirty="0" err="1" smtClean="0"/>
              <a:t>навчання</a:t>
            </a:r>
            <a:r>
              <a:rPr lang="ru-RU" sz="2200" b="1" dirty="0" smtClean="0"/>
              <a:t> в </a:t>
            </a:r>
            <a:r>
              <a:rPr lang="ru-RU" sz="2200" b="1" dirty="0" err="1" smtClean="0"/>
              <a:t>ліцеях</a:t>
            </a:r>
            <a:r>
              <a:rPr lang="ru-RU" sz="2200" dirty="0" smtClean="0"/>
              <a:t>, </a:t>
            </a:r>
            <a:r>
              <a:rPr lang="ru-RU" sz="2200" dirty="0" err="1" smtClean="0"/>
              <a:t>головним</a:t>
            </a:r>
            <a:r>
              <a:rPr lang="ru-RU" sz="2200" dirty="0" smtClean="0"/>
              <a:t> </a:t>
            </a:r>
            <a:r>
              <a:rPr lang="ru-RU" sz="2200" dirty="0" err="1" smtClean="0"/>
              <a:t>завданням</a:t>
            </a:r>
            <a:r>
              <a:rPr lang="ru-RU" sz="2200" dirty="0" smtClean="0"/>
              <a:t> </a:t>
            </a:r>
            <a:r>
              <a:rPr lang="ru-RU" sz="2200" dirty="0" err="1" smtClean="0"/>
              <a:t>яких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 </a:t>
            </a:r>
            <a:r>
              <a:rPr lang="ru-RU" sz="2200" dirty="0" err="1" smtClean="0"/>
              <a:t>підготовка</a:t>
            </a:r>
            <a:r>
              <a:rPr lang="ru-RU" sz="2200" dirty="0" smtClean="0"/>
              <a:t> </a:t>
            </a:r>
            <a:r>
              <a:rPr lang="ru-RU" sz="2200" dirty="0" err="1" smtClean="0"/>
              <a:t>учня</a:t>
            </a:r>
            <a:r>
              <a:rPr lang="ru-RU" sz="2200" dirty="0" smtClean="0"/>
              <a:t> до </a:t>
            </a:r>
            <a:r>
              <a:rPr lang="ru-RU" sz="2200" dirty="0" err="1" smtClean="0"/>
              <a:t>вступу</a:t>
            </a:r>
            <a:r>
              <a:rPr lang="ru-RU" sz="2200" dirty="0" smtClean="0"/>
              <a:t> в </a:t>
            </a:r>
            <a:r>
              <a:rPr lang="ru-RU" sz="2200" dirty="0" err="1" smtClean="0"/>
              <a:t>Університет</a:t>
            </a:r>
            <a:endParaRPr lang="ru-RU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32656"/>
            <a:ext cx="3300904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Варіант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1: 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Варіант</a:t>
            </a:r>
            <a:r>
              <a:rPr lang="ru-RU" dirty="0" smtClean="0"/>
              <a:t> 2: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Учні</a:t>
            </a:r>
            <a:r>
              <a:rPr lang="ru-RU" dirty="0" smtClean="0"/>
              <a:t>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шкільної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якусь</a:t>
            </a:r>
            <a:r>
              <a:rPr lang="ru-RU" dirty="0" smtClean="0"/>
              <a:t> </a:t>
            </a:r>
            <a:r>
              <a:rPr lang="ru-RU" dirty="0" err="1" smtClean="0"/>
              <a:t>професію</a:t>
            </a:r>
            <a:r>
              <a:rPr lang="ru-RU" dirty="0" smtClean="0"/>
              <a:t>.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вид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в так </a:t>
            </a:r>
            <a:r>
              <a:rPr lang="ru-RU" dirty="0" err="1" smtClean="0"/>
              <a:t>званих</a:t>
            </a:r>
            <a:r>
              <a:rPr lang="ru-RU" dirty="0" smtClean="0"/>
              <a:t> "</a:t>
            </a:r>
            <a:r>
              <a:rPr lang="ru-RU" dirty="0" err="1" smtClean="0"/>
              <a:t>інститутах</a:t>
            </a:r>
            <a:r>
              <a:rPr lang="ru-RU" dirty="0" smtClean="0"/>
              <a:t>"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коледжах</a:t>
            </a:r>
            <a:r>
              <a:rPr lang="ru-RU" dirty="0" smtClean="0"/>
              <a:t>. </a:t>
            </a:r>
            <a:r>
              <a:rPr lang="ru-RU" b="1" dirty="0" err="1" smtClean="0"/>
              <a:t>Після</a:t>
            </a:r>
            <a:r>
              <a:rPr lang="ru-RU" b="1" dirty="0" smtClean="0"/>
              <a:t> </a:t>
            </a:r>
            <a:r>
              <a:rPr lang="ru-RU" b="1" dirty="0" err="1" smtClean="0"/>
              <a:t>закінчення</a:t>
            </a:r>
            <a:r>
              <a:rPr lang="ru-RU" b="1" dirty="0" smtClean="0"/>
              <a:t> </a:t>
            </a:r>
            <a:r>
              <a:rPr lang="ru-RU" b="1" dirty="0" err="1" smtClean="0"/>
              <a:t>учні</a:t>
            </a:r>
            <a:r>
              <a:rPr lang="ru-RU" b="1" dirty="0" smtClean="0"/>
              <a:t> </a:t>
            </a:r>
            <a:r>
              <a:rPr lang="ru-RU" b="1" dirty="0" err="1" smtClean="0"/>
              <a:t>отримують</a:t>
            </a:r>
            <a:r>
              <a:rPr lang="ru-RU" b="1" dirty="0" smtClean="0"/>
              <a:t> </a:t>
            </a:r>
            <a:r>
              <a:rPr lang="ru-RU" b="1" dirty="0" err="1" smtClean="0"/>
              <a:t>атестат</a:t>
            </a:r>
            <a:r>
              <a:rPr lang="ru-RU" b="1" dirty="0" smtClean="0"/>
              <a:t> про </a:t>
            </a:r>
            <a:r>
              <a:rPr lang="ru-RU" b="1" dirty="0" err="1" smtClean="0"/>
              <a:t>середню</a:t>
            </a:r>
            <a:r>
              <a:rPr lang="ru-RU" b="1" dirty="0" smtClean="0"/>
              <a:t> </a:t>
            </a:r>
            <a:r>
              <a:rPr lang="ru-RU" b="1" dirty="0" err="1" smtClean="0"/>
              <a:t>освіту</a:t>
            </a:r>
            <a:r>
              <a:rPr lang="ru-RU" b="1" dirty="0" smtClean="0"/>
              <a:t> (</a:t>
            </a:r>
            <a:r>
              <a:rPr lang="en-US" b="1" dirty="0" smtClean="0"/>
              <a:t>diploma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maturita</a:t>
            </a:r>
            <a:r>
              <a:rPr lang="en-US" b="1" dirty="0" smtClean="0"/>
              <a:t>) </a:t>
            </a:r>
            <a:r>
              <a:rPr lang="ru-RU" b="1" dirty="0" smtClean="0"/>
              <a:t>та </a:t>
            </a:r>
            <a:r>
              <a:rPr lang="ru-RU" b="1" dirty="0" err="1" smtClean="0"/>
              <a:t>свідоцтво</a:t>
            </a:r>
            <a:r>
              <a:rPr lang="ru-RU" b="1" dirty="0" smtClean="0"/>
              <a:t> про </a:t>
            </a:r>
            <a:r>
              <a:rPr lang="ru-RU" b="1" dirty="0" err="1" smtClean="0"/>
              <a:t>професійну</a:t>
            </a:r>
            <a:r>
              <a:rPr lang="ru-RU" b="1" dirty="0" smtClean="0"/>
              <a:t> </a:t>
            </a:r>
            <a:r>
              <a:rPr lang="ru-RU" b="1" dirty="0" err="1" smtClean="0"/>
              <a:t>кваліфікацію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400" dirty="0" smtClean="0"/>
              <a:t>З 18-19 </a:t>
            </a:r>
            <a:r>
              <a:rPr lang="ru-RU" sz="4400" dirty="0" err="1" smtClean="0"/>
              <a:t>років</a:t>
            </a:r>
            <a:r>
              <a:rPr lang="ru-RU" sz="4400" dirty="0" smtClean="0"/>
              <a:t>.</a:t>
            </a:r>
          </a:p>
          <a:p>
            <a:pPr>
              <a:buNone/>
            </a:pPr>
            <a:r>
              <a:rPr lang="ru-RU" sz="4400" dirty="0" smtClean="0"/>
              <a:t> Система </a:t>
            </a:r>
            <a:r>
              <a:rPr lang="ru-RU" sz="4400" dirty="0" err="1" smtClean="0"/>
              <a:t>вищої</a:t>
            </a:r>
            <a:r>
              <a:rPr lang="ru-RU" sz="4400" dirty="0" smtClean="0"/>
              <a:t> </a:t>
            </a:r>
            <a:r>
              <a:rPr lang="ru-RU" sz="4400" dirty="0" err="1" smtClean="0"/>
              <a:t>освіти</a:t>
            </a:r>
            <a:r>
              <a:rPr lang="ru-RU" sz="4400" dirty="0" smtClean="0"/>
              <a:t> </a:t>
            </a:r>
            <a:r>
              <a:rPr lang="ru-RU" sz="4400" dirty="0" err="1" smtClean="0"/>
              <a:t>Італії</a:t>
            </a:r>
            <a:r>
              <a:rPr lang="ru-RU" sz="4400" dirty="0" smtClean="0"/>
              <a:t> представлена </a:t>
            </a:r>
            <a:r>
              <a:rPr lang="ru-RU" sz="4400" dirty="0" err="1" smtClean="0"/>
              <a:t>університетами</a:t>
            </a:r>
            <a:r>
              <a:rPr lang="ru-RU" sz="4400" dirty="0" smtClean="0"/>
              <a:t>, </a:t>
            </a:r>
            <a:r>
              <a:rPr lang="ru-RU" sz="4400" dirty="0" err="1" smtClean="0"/>
              <a:t>технічними</a:t>
            </a:r>
            <a:r>
              <a:rPr lang="ru-RU" sz="4400" dirty="0" smtClean="0"/>
              <a:t> </a:t>
            </a:r>
            <a:r>
              <a:rPr lang="ru-RU" sz="4400" dirty="0" err="1" smtClean="0"/>
              <a:t>університетами</a:t>
            </a:r>
            <a:r>
              <a:rPr lang="ru-RU" sz="4400" dirty="0" smtClean="0"/>
              <a:t>, </a:t>
            </a:r>
            <a:r>
              <a:rPr lang="ru-RU" sz="4400" dirty="0" err="1" smtClean="0"/>
              <a:t>університетськими</a:t>
            </a:r>
            <a:r>
              <a:rPr lang="ru-RU" sz="4400" dirty="0" smtClean="0"/>
              <a:t> </a:t>
            </a:r>
            <a:r>
              <a:rPr lang="ru-RU" sz="4400" dirty="0" err="1" smtClean="0"/>
              <a:t>коледжами</a:t>
            </a:r>
            <a:r>
              <a:rPr lang="ru-RU" sz="4400" dirty="0" smtClean="0"/>
              <a:t> та </a:t>
            </a:r>
            <a:r>
              <a:rPr lang="ru-RU" sz="4400" dirty="0" err="1" smtClean="0"/>
              <a:t>академіями</a:t>
            </a:r>
            <a:r>
              <a:rPr lang="ru-RU" sz="4400" dirty="0" smtClean="0"/>
              <a:t>.</a:t>
            </a:r>
          </a:p>
          <a:p>
            <a:pPr>
              <a:buNone/>
            </a:pPr>
            <a:r>
              <a:rPr lang="ru-RU" sz="4400" dirty="0" smtClean="0"/>
              <a:t>Перша </a:t>
            </a:r>
            <a:r>
              <a:rPr lang="ru-RU" sz="4400" dirty="0" err="1" smtClean="0"/>
              <a:t>ступінь</a:t>
            </a:r>
            <a:r>
              <a:rPr lang="ru-RU" sz="4400" dirty="0" smtClean="0"/>
              <a:t> </a:t>
            </a:r>
            <a:r>
              <a:rPr lang="ru-RU" sz="4400" dirty="0" err="1" smtClean="0"/>
              <a:t>вищої</a:t>
            </a:r>
            <a:r>
              <a:rPr lang="ru-RU" sz="4400" dirty="0" smtClean="0"/>
              <a:t> </a:t>
            </a:r>
            <a:r>
              <a:rPr lang="ru-RU" sz="4400" dirty="0" err="1" smtClean="0"/>
              <a:t>освіти</a:t>
            </a:r>
            <a:r>
              <a:rPr lang="ru-RU" sz="4400" dirty="0" smtClean="0"/>
              <a:t> - </a:t>
            </a:r>
            <a:r>
              <a:rPr lang="en-US" sz="4400" dirty="0" smtClean="0"/>
              <a:t>CDU (</a:t>
            </a:r>
            <a:r>
              <a:rPr lang="en-US" sz="4400" dirty="0" err="1" smtClean="0"/>
              <a:t>Corsi</a:t>
            </a:r>
            <a:r>
              <a:rPr lang="en-US" sz="4400" dirty="0" smtClean="0"/>
              <a:t> </a:t>
            </a:r>
            <a:r>
              <a:rPr lang="en-US" sz="4400" dirty="0" err="1" smtClean="0"/>
              <a:t>di</a:t>
            </a:r>
            <a:r>
              <a:rPr lang="en-US" sz="4400" dirty="0" smtClean="0"/>
              <a:t> Diploma </a:t>
            </a:r>
            <a:r>
              <a:rPr lang="en-US" sz="4400" dirty="0" err="1" smtClean="0"/>
              <a:t>Universitario</a:t>
            </a:r>
            <a:r>
              <a:rPr lang="en-US" sz="4400" dirty="0" smtClean="0"/>
              <a:t>) - </a:t>
            </a:r>
            <a:r>
              <a:rPr lang="ru-RU" sz="4400" dirty="0" smtClean="0"/>
              <a:t>аналог </a:t>
            </a:r>
            <a:r>
              <a:rPr lang="ru-RU" sz="4400" dirty="0" err="1" smtClean="0"/>
              <a:t>ступеня</a:t>
            </a:r>
            <a:r>
              <a:rPr lang="ru-RU" sz="4400" dirty="0" smtClean="0"/>
              <a:t> бакалавра. </a:t>
            </a:r>
            <a:r>
              <a:rPr lang="ru-RU" sz="4400" dirty="0" err="1" smtClean="0"/>
              <a:t>Навчання</a:t>
            </a:r>
            <a:r>
              <a:rPr lang="ru-RU" sz="4400" dirty="0" smtClean="0"/>
              <a:t> </a:t>
            </a:r>
            <a:r>
              <a:rPr lang="ru-RU" sz="4400" dirty="0" err="1" smtClean="0"/>
              <a:t>триває</a:t>
            </a:r>
            <a:r>
              <a:rPr lang="ru-RU" sz="4400" dirty="0" smtClean="0"/>
              <a:t> 3 роки </a:t>
            </a:r>
            <a:r>
              <a:rPr lang="ru-RU" sz="4400" dirty="0" err="1" smtClean="0"/>
              <a:t>і</a:t>
            </a:r>
            <a:r>
              <a:rPr lang="ru-RU" sz="4400" dirty="0" smtClean="0"/>
              <a:t> </a:t>
            </a:r>
            <a:r>
              <a:rPr lang="ru-RU" sz="4400" dirty="0" err="1" smtClean="0"/>
              <a:t>складається</a:t>
            </a:r>
            <a:r>
              <a:rPr lang="ru-RU" sz="4400" dirty="0" smtClean="0"/>
              <a:t> </a:t>
            </a:r>
            <a:r>
              <a:rPr lang="ru-RU" sz="4400" dirty="0" err="1" smtClean="0"/>
              <a:t>з</a:t>
            </a:r>
            <a:r>
              <a:rPr lang="ru-RU" sz="4400" dirty="0" smtClean="0"/>
              <a:t> </a:t>
            </a:r>
            <a:r>
              <a:rPr lang="ru-RU" sz="4400" dirty="0" err="1" smtClean="0"/>
              <a:t>обов'язкових</a:t>
            </a:r>
            <a:r>
              <a:rPr lang="ru-RU" sz="4400" dirty="0" smtClean="0"/>
              <a:t>, </a:t>
            </a:r>
            <a:r>
              <a:rPr lang="ru-RU" sz="4400" dirty="0" err="1" smtClean="0"/>
              <a:t>додаткових</a:t>
            </a:r>
            <a:r>
              <a:rPr lang="ru-RU" sz="4400" dirty="0" smtClean="0"/>
              <a:t> </a:t>
            </a:r>
            <a:r>
              <a:rPr lang="ru-RU" sz="4400" dirty="0" err="1" smtClean="0"/>
              <a:t>предметів</a:t>
            </a:r>
            <a:r>
              <a:rPr lang="ru-RU" sz="4400" dirty="0" smtClean="0"/>
              <a:t> </a:t>
            </a:r>
            <a:r>
              <a:rPr lang="ru-RU" sz="4400" dirty="0" err="1" smtClean="0"/>
              <a:t>і</a:t>
            </a:r>
            <a:r>
              <a:rPr lang="ru-RU" sz="4400" dirty="0" smtClean="0"/>
              <a:t> практики.</a:t>
            </a:r>
          </a:p>
          <a:p>
            <a:pPr>
              <a:buNone/>
            </a:pPr>
            <a:r>
              <a:rPr lang="ru-RU" sz="4400" dirty="0" err="1" smtClean="0"/>
              <a:t>Другий</a:t>
            </a:r>
            <a:r>
              <a:rPr lang="ru-RU" sz="4400" dirty="0" smtClean="0"/>
              <a:t> </a:t>
            </a:r>
            <a:r>
              <a:rPr lang="ru-RU" sz="4400" dirty="0" err="1" smtClean="0"/>
              <a:t>ступінь</a:t>
            </a:r>
            <a:r>
              <a:rPr lang="ru-RU" sz="4400" dirty="0" smtClean="0"/>
              <a:t> </a:t>
            </a:r>
            <a:r>
              <a:rPr lang="ru-RU" sz="4400" dirty="0" err="1" smtClean="0"/>
              <a:t>вищої</a:t>
            </a:r>
            <a:r>
              <a:rPr lang="ru-RU" sz="4400" dirty="0" smtClean="0"/>
              <a:t> </a:t>
            </a:r>
            <a:r>
              <a:rPr lang="ru-RU" sz="4400" dirty="0" err="1" smtClean="0"/>
              <a:t>освіти</a:t>
            </a:r>
            <a:r>
              <a:rPr lang="ru-RU" sz="4400" dirty="0" smtClean="0"/>
              <a:t> - </a:t>
            </a:r>
            <a:r>
              <a:rPr lang="en-US" sz="4400" dirty="0" smtClean="0"/>
              <a:t>CL (</a:t>
            </a:r>
            <a:r>
              <a:rPr lang="en-US" sz="4400" dirty="0" err="1" smtClean="0"/>
              <a:t>Corsi</a:t>
            </a:r>
            <a:r>
              <a:rPr lang="en-US" sz="4400" dirty="0" smtClean="0"/>
              <a:t> </a:t>
            </a:r>
            <a:r>
              <a:rPr lang="en-US" sz="4400" dirty="0" err="1" smtClean="0"/>
              <a:t>di</a:t>
            </a:r>
            <a:r>
              <a:rPr lang="en-US" sz="4400" dirty="0" smtClean="0"/>
              <a:t> </a:t>
            </a:r>
            <a:r>
              <a:rPr lang="en-US" sz="4400" dirty="0" err="1" smtClean="0"/>
              <a:t>Laurea</a:t>
            </a:r>
            <a:r>
              <a:rPr lang="en-US" sz="4400" dirty="0" smtClean="0"/>
              <a:t>). </a:t>
            </a:r>
            <a:r>
              <a:rPr lang="ru-RU" sz="4400" dirty="0" err="1" smtClean="0"/>
              <a:t>Триває</a:t>
            </a:r>
            <a:r>
              <a:rPr lang="ru-RU" sz="4400" dirty="0" smtClean="0"/>
              <a:t> </a:t>
            </a:r>
            <a:r>
              <a:rPr lang="ru-RU" sz="4400" dirty="0" err="1" smtClean="0"/>
              <a:t>від</a:t>
            </a:r>
            <a:r>
              <a:rPr lang="ru-RU" sz="4400" dirty="0" smtClean="0"/>
              <a:t> 4 до 5 </a:t>
            </a:r>
            <a:r>
              <a:rPr lang="ru-RU" sz="4400" dirty="0" err="1" smtClean="0"/>
              <a:t>років</a:t>
            </a:r>
            <a:r>
              <a:rPr lang="ru-RU" sz="4400" dirty="0" smtClean="0"/>
              <a:t>, </a:t>
            </a:r>
            <a:r>
              <a:rPr lang="ru-RU" sz="4400" dirty="0" err="1" smtClean="0"/>
              <a:t>залежно</a:t>
            </a:r>
            <a:r>
              <a:rPr lang="ru-RU" sz="4400" dirty="0" smtClean="0"/>
              <a:t> </a:t>
            </a:r>
            <a:r>
              <a:rPr lang="ru-RU" sz="4400" dirty="0" err="1" smtClean="0"/>
              <a:t>від</a:t>
            </a:r>
            <a:r>
              <a:rPr lang="ru-RU" sz="4400" dirty="0" smtClean="0"/>
              <a:t> </a:t>
            </a:r>
            <a:r>
              <a:rPr lang="ru-RU" sz="4400" dirty="0" err="1" smtClean="0"/>
              <a:t>спеціальності</a:t>
            </a:r>
            <a:r>
              <a:rPr lang="ru-RU" sz="4400" dirty="0" smtClean="0"/>
              <a:t>. Медицину </a:t>
            </a:r>
            <a:r>
              <a:rPr lang="ru-RU" sz="4400" dirty="0" err="1" smtClean="0"/>
              <a:t>і</a:t>
            </a:r>
            <a:r>
              <a:rPr lang="ru-RU" sz="4400" dirty="0" smtClean="0"/>
              <a:t> фармацевтику </a:t>
            </a:r>
            <a:r>
              <a:rPr lang="ru-RU" sz="4400" dirty="0" err="1" smtClean="0"/>
              <a:t>вивчають</a:t>
            </a:r>
            <a:r>
              <a:rPr lang="ru-RU" sz="4400" dirty="0" smtClean="0"/>
              <a:t> 6 </a:t>
            </a:r>
            <a:r>
              <a:rPr lang="ru-RU" sz="4400" dirty="0" err="1" smtClean="0"/>
              <a:t>років</a:t>
            </a:r>
            <a:r>
              <a:rPr lang="ru-RU" sz="4400" dirty="0" smtClean="0"/>
              <a:t>.</a:t>
            </a:r>
          </a:p>
          <a:p>
            <a:pPr>
              <a:buNone/>
            </a:pPr>
            <a:r>
              <a:rPr lang="ru-RU" sz="4400" dirty="0" err="1" smtClean="0"/>
              <a:t>Третя</a:t>
            </a:r>
            <a:r>
              <a:rPr lang="ru-RU" sz="4400" dirty="0" smtClean="0"/>
              <a:t> </a:t>
            </a:r>
            <a:r>
              <a:rPr lang="ru-RU" sz="4400" dirty="0" err="1" smtClean="0"/>
              <a:t>ступінь</a:t>
            </a:r>
            <a:r>
              <a:rPr lang="ru-RU" sz="4400" dirty="0" smtClean="0"/>
              <a:t> </a:t>
            </a:r>
            <a:r>
              <a:rPr lang="ru-RU" sz="4400" dirty="0" err="1" smtClean="0"/>
              <a:t>вищої</a:t>
            </a:r>
            <a:r>
              <a:rPr lang="ru-RU" sz="4400" dirty="0" smtClean="0"/>
              <a:t> </a:t>
            </a:r>
            <a:r>
              <a:rPr lang="ru-RU" sz="4400" dirty="0" err="1" smtClean="0"/>
              <a:t>освіти</a:t>
            </a:r>
            <a:r>
              <a:rPr lang="ru-RU" sz="4400" dirty="0" smtClean="0"/>
              <a:t> - </a:t>
            </a:r>
            <a:r>
              <a:rPr lang="en-US" sz="4400" dirty="0" err="1" smtClean="0"/>
              <a:t>Corsi</a:t>
            </a:r>
            <a:r>
              <a:rPr lang="en-US" sz="4400" dirty="0" smtClean="0"/>
              <a:t> </a:t>
            </a:r>
            <a:r>
              <a:rPr lang="en-US" sz="4400" dirty="0" err="1" smtClean="0"/>
              <a:t>di</a:t>
            </a:r>
            <a:r>
              <a:rPr lang="en-US" sz="4400" dirty="0" smtClean="0"/>
              <a:t> </a:t>
            </a:r>
            <a:r>
              <a:rPr lang="en-US" sz="4400" dirty="0" err="1" smtClean="0"/>
              <a:t>Dottorato</a:t>
            </a:r>
            <a:r>
              <a:rPr lang="en-US" sz="4400" dirty="0" smtClean="0"/>
              <a:t> </a:t>
            </a:r>
            <a:r>
              <a:rPr lang="en-US" sz="4400" dirty="0" err="1" smtClean="0"/>
              <a:t>di</a:t>
            </a:r>
            <a:r>
              <a:rPr lang="en-US" sz="4400" dirty="0" smtClean="0"/>
              <a:t> </a:t>
            </a:r>
            <a:r>
              <a:rPr lang="en-US" sz="4400" dirty="0" err="1" smtClean="0"/>
              <a:t>Ricerca</a:t>
            </a:r>
            <a:r>
              <a:rPr lang="en-US" sz="4400" dirty="0" smtClean="0"/>
              <a:t>, DR </a:t>
            </a:r>
            <a:r>
              <a:rPr lang="ru-RU" sz="4400" dirty="0" err="1" smtClean="0"/>
              <a:t>і</a:t>
            </a:r>
            <a:r>
              <a:rPr lang="ru-RU" sz="4400" dirty="0" smtClean="0"/>
              <a:t> </a:t>
            </a:r>
            <a:r>
              <a:rPr lang="en-US" sz="4400" dirty="0" err="1" smtClean="0"/>
              <a:t>Corsi</a:t>
            </a:r>
            <a:r>
              <a:rPr lang="en-US" sz="4400" dirty="0" smtClean="0"/>
              <a:t> </a:t>
            </a:r>
            <a:r>
              <a:rPr lang="en-US" sz="4400" dirty="0" err="1" smtClean="0"/>
              <a:t>di</a:t>
            </a:r>
            <a:r>
              <a:rPr lang="en-US" sz="4400" dirty="0" smtClean="0"/>
              <a:t> </a:t>
            </a:r>
            <a:r>
              <a:rPr lang="en-US" sz="4400" dirty="0" err="1" smtClean="0"/>
              <a:t>Perfezionamento</a:t>
            </a:r>
            <a:r>
              <a:rPr lang="en-US" sz="4400" dirty="0" smtClean="0"/>
              <a:t> - </a:t>
            </a:r>
            <a:r>
              <a:rPr lang="ru-RU" sz="4400" dirty="0" err="1" smtClean="0"/>
              <a:t>дослідницькі</a:t>
            </a:r>
            <a:r>
              <a:rPr lang="ru-RU" sz="4400" dirty="0" smtClean="0"/>
              <a:t> </a:t>
            </a:r>
            <a:r>
              <a:rPr lang="ru-RU" sz="4400" dirty="0" err="1" smtClean="0"/>
              <a:t>докторські</a:t>
            </a:r>
            <a:r>
              <a:rPr lang="ru-RU" sz="4400" dirty="0" smtClean="0"/>
              <a:t> </a:t>
            </a:r>
            <a:r>
              <a:rPr lang="ru-RU" sz="4400" dirty="0" err="1" smtClean="0"/>
              <a:t>програми</a:t>
            </a:r>
            <a:r>
              <a:rPr lang="ru-RU" sz="4400" dirty="0" smtClean="0"/>
              <a:t> та </a:t>
            </a:r>
            <a:r>
              <a:rPr lang="ru-RU" sz="4400" dirty="0" err="1" smtClean="0"/>
              <a:t>курси</a:t>
            </a:r>
            <a:r>
              <a:rPr lang="ru-RU" sz="4400" dirty="0" smtClean="0"/>
              <a:t> </a:t>
            </a:r>
            <a:r>
              <a:rPr lang="ru-RU" sz="4400" dirty="0" err="1" smtClean="0"/>
              <a:t>післядипломної</a:t>
            </a:r>
            <a:r>
              <a:rPr lang="ru-RU" sz="4400" dirty="0" smtClean="0"/>
              <a:t> </a:t>
            </a:r>
            <a:r>
              <a:rPr lang="ru-RU" sz="4400" dirty="0" err="1" smtClean="0"/>
              <a:t>спеціалізації</a:t>
            </a:r>
            <a:r>
              <a:rPr lang="ru-RU" sz="4400" dirty="0" smtClean="0"/>
              <a:t>, </a:t>
            </a:r>
            <a:r>
              <a:rPr lang="ru-RU" sz="4400" dirty="0" err="1" smtClean="0"/>
              <a:t>або</a:t>
            </a:r>
            <a:r>
              <a:rPr lang="ru-RU" sz="4400" dirty="0" smtClean="0"/>
              <a:t> </a:t>
            </a:r>
            <a:r>
              <a:rPr lang="ru-RU" sz="4400" dirty="0" err="1" smtClean="0"/>
              <a:t>професійної</a:t>
            </a:r>
            <a:r>
              <a:rPr lang="ru-RU" sz="4400" dirty="0" smtClean="0"/>
              <a:t> </a:t>
            </a:r>
            <a:r>
              <a:rPr lang="ru-RU" sz="4400" dirty="0" err="1" smtClean="0"/>
              <a:t>майстерності</a:t>
            </a:r>
            <a:r>
              <a:rPr lang="ru-RU" sz="4400" dirty="0" smtClean="0"/>
              <a:t>. </a:t>
            </a:r>
            <a:r>
              <a:rPr lang="ru-RU" sz="4400" dirty="0" err="1" smtClean="0"/>
              <a:t>Її</a:t>
            </a:r>
            <a:r>
              <a:rPr lang="ru-RU" sz="4400" dirty="0" smtClean="0"/>
              <a:t> </a:t>
            </a:r>
            <a:r>
              <a:rPr lang="ru-RU" sz="4400" dirty="0" err="1" smtClean="0"/>
              <a:t>можна</a:t>
            </a:r>
            <a:r>
              <a:rPr lang="ru-RU" sz="4400" dirty="0" smtClean="0"/>
              <a:t> пройти як в </a:t>
            </a:r>
            <a:r>
              <a:rPr lang="ru-RU" sz="4400" dirty="0" err="1" smtClean="0"/>
              <a:t>Університетах</a:t>
            </a:r>
            <a:r>
              <a:rPr lang="ru-RU" sz="4400" dirty="0" smtClean="0"/>
              <a:t>, так </a:t>
            </a:r>
            <a:r>
              <a:rPr lang="ru-RU" sz="4400" dirty="0" err="1" smtClean="0"/>
              <a:t>і</a:t>
            </a:r>
            <a:r>
              <a:rPr lang="ru-RU" sz="4400" dirty="0" smtClean="0"/>
              <a:t> в </a:t>
            </a:r>
            <a:r>
              <a:rPr lang="ru-RU" sz="4400" dirty="0" err="1" smtClean="0"/>
              <a:t>спеціалізованих</a:t>
            </a:r>
            <a:r>
              <a:rPr lang="ru-RU" sz="4400" dirty="0" smtClean="0"/>
              <a:t> </a:t>
            </a:r>
            <a:r>
              <a:rPr lang="ru-RU" sz="4400" dirty="0" err="1" smtClean="0"/>
              <a:t>навчальних</a:t>
            </a:r>
            <a:r>
              <a:rPr lang="ru-RU" sz="4400" dirty="0" smtClean="0"/>
              <a:t> закладах - </a:t>
            </a:r>
            <a:r>
              <a:rPr lang="en-US" sz="4400" dirty="0" err="1" smtClean="0"/>
              <a:t>Scuole</a:t>
            </a:r>
            <a:r>
              <a:rPr lang="en-US" sz="4400" dirty="0" smtClean="0"/>
              <a:t> </a:t>
            </a:r>
            <a:r>
              <a:rPr lang="en-US" sz="4400" dirty="0" err="1" smtClean="0"/>
              <a:t>di</a:t>
            </a:r>
            <a:r>
              <a:rPr lang="en-US" sz="4400" dirty="0" smtClean="0"/>
              <a:t> </a:t>
            </a:r>
            <a:r>
              <a:rPr lang="en-US" sz="4400" dirty="0" err="1" smtClean="0"/>
              <a:t>Specializzazione</a:t>
            </a:r>
            <a:r>
              <a:rPr lang="en-US" sz="4400" dirty="0" smtClean="0"/>
              <a:t>. </a:t>
            </a:r>
            <a:r>
              <a:rPr lang="ru-RU" sz="4400" dirty="0" err="1" smtClean="0"/>
              <a:t>Після</a:t>
            </a:r>
            <a:r>
              <a:rPr lang="ru-RU" sz="4400" dirty="0" smtClean="0"/>
              <a:t> </a:t>
            </a:r>
            <a:r>
              <a:rPr lang="ru-RU" sz="4400" dirty="0" err="1" smtClean="0"/>
              <a:t>закінчення</a:t>
            </a:r>
            <a:r>
              <a:rPr lang="ru-RU" sz="4400" dirty="0" smtClean="0"/>
              <a:t> </a:t>
            </a:r>
            <a:r>
              <a:rPr lang="ru-RU" sz="4400" dirty="0" err="1" smtClean="0"/>
              <a:t>видається</a:t>
            </a:r>
            <a:r>
              <a:rPr lang="ru-RU" sz="4400" dirty="0" smtClean="0"/>
              <a:t> диплом </a:t>
            </a:r>
            <a:r>
              <a:rPr lang="ru-RU" sz="4400" dirty="0" err="1" smtClean="0"/>
              <a:t>спеціаліста</a:t>
            </a:r>
            <a:r>
              <a:rPr lang="ru-RU" sz="4400" dirty="0" smtClean="0"/>
              <a:t> </a:t>
            </a:r>
            <a:r>
              <a:rPr lang="ru-RU" sz="4400" dirty="0" err="1" smtClean="0"/>
              <a:t>або</a:t>
            </a:r>
            <a:r>
              <a:rPr lang="ru-RU" sz="4400" dirty="0" smtClean="0"/>
              <a:t> </a:t>
            </a:r>
            <a:r>
              <a:rPr lang="ru-RU" sz="4400" dirty="0" err="1" smtClean="0"/>
              <a:t>ступінь</a:t>
            </a:r>
            <a:r>
              <a:rPr lang="ru-RU" sz="4400" dirty="0" smtClean="0"/>
              <a:t> доктора.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548680"/>
            <a:ext cx="626469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Вища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освіта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Як </a:t>
            </a:r>
            <a:r>
              <a:rPr lang="ru-RU" dirty="0" err="1" smtClean="0"/>
              <a:t>вступити</a:t>
            </a:r>
            <a:r>
              <a:rPr lang="ru-RU" dirty="0" smtClean="0"/>
              <a:t> до </a:t>
            </a:r>
            <a:r>
              <a:rPr lang="ru-RU" dirty="0" err="1" smtClean="0"/>
              <a:t>італійського</a:t>
            </a:r>
            <a:r>
              <a:rPr lang="ru-RU" dirty="0" smtClean="0"/>
              <a:t> ВНЗ </a:t>
            </a:r>
            <a:r>
              <a:rPr lang="ru-RU" dirty="0" err="1" smtClean="0"/>
              <a:t>іноземному</a:t>
            </a:r>
            <a:r>
              <a:rPr lang="ru-RU" dirty="0" smtClean="0"/>
              <a:t> студенту?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70912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err="1" smtClean="0"/>
              <a:t>Вимоги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закінчену</a:t>
            </a:r>
            <a:r>
              <a:rPr lang="ru-RU" dirty="0" smtClean="0"/>
              <a:t> </a:t>
            </a:r>
            <a:r>
              <a:rPr lang="ru-RU" dirty="0" err="1" smtClean="0"/>
              <a:t>середню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endParaRPr lang="ru-RU" dirty="0" smtClean="0"/>
          </a:p>
          <a:p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Іноземним</a:t>
            </a:r>
            <a:r>
              <a:rPr lang="ru-RU" dirty="0" smtClean="0"/>
              <a:t> </a:t>
            </a:r>
            <a:r>
              <a:rPr lang="ru-RU" dirty="0" err="1" smtClean="0"/>
              <a:t>абітурієнтам</a:t>
            </a:r>
            <a:r>
              <a:rPr lang="ru-RU" dirty="0" smtClean="0"/>
              <a:t> не треба</a:t>
            </a:r>
          </a:p>
          <a:p>
            <a:pPr>
              <a:buNone/>
            </a:pPr>
            <a:r>
              <a:rPr lang="ru-RU" dirty="0" err="1" smtClean="0"/>
              <a:t>здавати</a:t>
            </a:r>
            <a:r>
              <a:rPr lang="ru-RU" dirty="0" smtClean="0"/>
              <a:t> </a:t>
            </a:r>
            <a:r>
              <a:rPr lang="ru-RU" dirty="0" err="1" smtClean="0"/>
              <a:t>іспитів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, як правило, </a:t>
            </a:r>
          </a:p>
          <a:p>
            <a:pPr>
              <a:buNone/>
            </a:pP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недостатньо</a:t>
            </a:r>
            <a:r>
              <a:rPr lang="ru-RU" dirty="0" smtClean="0"/>
              <a:t> для </a:t>
            </a:r>
            <a:r>
              <a:rPr lang="ru-RU" dirty="0" err="1" smtClean="0"/>
              <a:t>вступу</a:t>
            </a:r>
            <a:r>
              <a:rPr lang="ru-RU" dirty="0" smtClean="0"/>
              <a:t> до </a:t>
            </a:r>
            <a:r>
              <a:rPr lang="ru-RU" dirty="0" err="1" smtClean="0"/>
              <a:t>італійського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університет</a:t>
            </a:r>
            <a:r>
              <a:rPr lang="ru-RU" dirty="0" smtClean="0"/>
              <a:t>, треба </a:t>
            </a:r>
            <a:r>
              <a:rPr lang="ru-RU" dirty="0" err="1" smtClean="0"/>
              <a:t>закінчити</a:t>
            </a:r>
            <a:r>
              <a:rPr lang="ru-RU" dirty="0" smtClean="0"/>
              <a:t> </a:t>
            </a:r>
            <a:r>
              <a:rPr lang="ru-RU" dirty="0" err="1" smtClean="0"/>
              <a:t>мінімум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один курс в </a:t>
            </a:r>
            <a:r>
              <a:rPr lang="ru-RU" dirty="0" err="1" smtClean="0"/>
              <a:t>російському</a:t>
            </a:r>
            <a:r>
              <a:rPr lang="ru-RU" dirty="0" smtClean="0"/>
              <a:t> </a:t>
            </a:r>
            <a:r>
              <a:rPr lang="ru-RU" dirty="0" err="1" smtClean="0"/>
              <a:t>вузі</a:t>
            </a:r>
            <a:r>
              <a:rPr lang="ru-RU" dirty="0" smtClean="0"/>
              <a:t>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італійський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систему </a:t>
            </a:r>
            <a:r>
              <a:rPr lang="ru-RU" dirty="0" err="1" smtClean="0"/>
              <a:t>тестування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приймаються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офіційного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іспиту</a:t>
            </a:r>
            <a:r>
              <a:rPr lang="ru-RU" dirty="0" smtClean="0"/>
              <a:t> </a:t>
            </a:r>
            <a:r>
              <a:rPr lang="en-US" dirty="0" smtClean="0"/>
              <a:t>CILS.</a:t>
            </a:r>
          </a:p>
          <a:p>
            <a:endParaRPr lang="ru-RU" dirty="0"/>
          </a:p>
        </p:txBody>
      </p:sp>
      <p:pic>
        <p:nvPicPr>
          <p:cNvPr id="15362" name="Picture 2" descr="http://confine.eu5.org/blog/wp-content/uploads/2010/05/stu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060848"/>
            <a:ext cx="3456384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16833"/>
            <a:ext cx="8157592" cy="273630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err="1" smtClean="0"/>
              <a:t>Стипендії</a:t>
            </a:r>
            <a:r>
              <a:rPr lang="ru-RU" dirty="0" smtClean="0"/>
              <a:t> </a:t>
            </a:r>
            <a:r>
              <a:rPr lang="ru-RU" dirty="0" err="1" smtClean="0"/>
              <a:t>присуджуються</a:t>
            </a:r>
            <a:r>
              <a:rPr lang="ru-RU" dirty="0" smtClean="0"/>
              <a:t> в </a:t>
            </a:r>
            <a:r>
              <a:rPr lang="ru-RU" dirty="0" err="1" smtClean="0"/>
              <a:t>наступних</a:t>
            </a:r>
            <a:r>
              <a:rPr lang="ru-RU" dirty="0" smtClean="0"/>
              <a:t> областях: </a:t>
            </a:r>
            <a:r>
              <a:rPr lang="ru-RU" dirty="0" err="1" smtClean="0"/>
              <a:t>лінгвістика</a:t>
            </a:r>
            <a:r>
              <a:rPr lang="ru-RU" dirty="0" smtClean="0"/>
              <a:t>, </a:t>
            </a:r>
            <a:r>
              <a:rPr lang="ru-RU" dirty="0" err="1" smtClean="0"/>
              <a:t>література</a:t>
            </a:r>
            <a:r>
              <a:rPr lang="ru-RU" dirty="0" smtClean="0"/>
              <a:t>, </a:t>
            </a:r>
            <a:r>
              <a:rPr lang="ru-RU" dirty="0" err="1" smtClean="0"/>
              <a:t>витончені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err="1" smtClean="0"/>
              <a:t>природничі</a:t>
            </a:r>
            <a:r>
              <a:rPr lang="ru-RU" dirty="0" smtClean="0"/>
              <a:t> науки, </a:t>
            </a:r>
            <a:r>
              <a:rPr lang="ru-RU" dirty="0" err="1" smtClean="0"/>
              <a:t>реставрація</a:t>
            </a:r>
            <a:r>
              <a:rPr lang="ru-RU" dirty="0" smtClean="0"/>
              <a:t>. </a:t>
            </a:r>
            <a:r>
              <a:rPr lang="ru-RU" dirty="0" err="1" smtClean="0"/>
              <a:t>Студенти</a:t>
            </a:r>
            <a:r>
              <a:rPr lang="ru-RU" dirty="0" smtClean="0"/>
              <a:t> та </a:t>
            </a:r>
            <a:r>
              <a:rPr lang="ru-RU" dirty="0" err="1" smtClean="0"/>
              <a:t>аспіранти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стипендії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навчатися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освітніх</a:t>
            </a:r>
            <a:r>
              <a:rPr lang="ru-RU" dirty="0" smtClean="0"/>
              <a:t> </a:t>
            </a:r>
            <a:r>
              <a:rPr lang="ru-RU" dirty="0" err="1" smtClean="0"/>
              <a:t>установах</a:t>
            </a:r>
            <a:r>
              <a:rPr lang="ru-RU" dirty="0" smtClean="0"/>
              <a:t>: </a:t>
            </a:r>
            <a:r>
              <a:rPr lang="ru-RU" dirty="0" err="1" smtClean="0"/>
              <a:t>університетах</a:t>
            </a:r>
            <a:r>
              <a:rPr lang="ru-RU" dirty="0" smtClean="0"/>
              <a:t>, </a:t>
            </a:r>
            <a:r>
              <a:rPr lang="ru-RU" dirty="0" err="1" smtClean="0"/>
              <a:t>академіях</a:t>
            </a:r>
            <a:r>
              <a:rPr lang="ru-RU" dirty="0" smtClean="0"/>
              <a:t>, </a:t>
            </a:r>
            <a:r>
              <a:rPr lang="ru-RU" dirty="0" err="1" smtClean="0"/>
              <a:t>консерваторіях</a:t>
            </a:r>
            <a:r>
              <a:rPr lang="ru-RU" dirty="0" smtClean="0"/>
              <a:t>, </a:t>
            </a:r>
            <a:r>
              <a:rPr lang="ru-RU" dirty="0" err="1" smtClean="0"/>
              <a:t>реставраційних</a:t>
            </a:r>
            <a:r>
              <a:rPr lang="ru-RU" dirty="0" smtClean="0"/>
              <a:t> </a:t>
            </a:r>
            <a:r>
              <a:rPr lang="ru-RU" dirty="0" err="1" smtClean="0"/>
              <a:t>інститутах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Національній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 smtClean="0"/>
              <a:t>кінематографії</a:t>
            </a:r>
            <a:r>
              <a:rPr lang="ru-RU" dirty="0" smtClean="0"/>
              <a:t>, </a:t>
            </a:r>
            <a:r>
              <a:rPr lang="ru-RU" dirty="0" err="1" smtClean="0"/>
              <a:t>бібліотеках</a:t>
            </a:r>
            <a:r>
              <a:rPr lang="ru-RU" dirty="0" smtClean="0"/>
              <a:t>, </a:t>
            </a:r>
            <a:r>
              <a:rPr lang="ru-RU" dirty="0" err="1" smtClean="0"/>
              <a:t>архівах</a:t>
            </a:r>
            <a:r>
              <a:rPr lang="ru-RU" dirty="0" smtClean="0"/>
              <a:t>, музеях.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студентів</a:t>
            </a:r>
            <a:r>
              <a:rPr lang="ru-RU" dirty="0" smtClean="0"/>
              <a:t> </a:t>
            </a:r>
            <a:r>
              <a:rPr lang="ru-RU" dirty="0" err="1" smtClean="0"/>
              <a:t>стипендії</a:t>
            </a:r>
            <a:r>
              <a:rPr lang="ru-RU" dirty="0" smtClean="0"/>
              <a:t>, в першу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видаються</a:t>
            </a:r>
            <a:r>
              <a:rPr lang="ru-RU" dirty="0" smtClean="0"/>
              <a:t> </a:t>
            </a:r>
            <a:r>
              <a:rPr lang="ru-RU" dirty="0" err="1" smtClean="0"/>
              <a:t>Італійським</a:t>
            </a:r>
            <a:r>
              <a:rPr lang="ru-RU" dirty="0" smtClean="0"/>
              <a:t> </a:t>
            </a:r>
            <a:r>
              <a:rPr lang="ru-RU" dirty="0" err="1" smtClean="0"/>
              <a:t>інститутом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в </a:t>
            </a:r>
            <a:r>
              <a:rPr lang="ru-RU" dirty="0" err="1" smtClean="0"/>
              <a:t>Москві</a:t>
            </a:r>
            <a:r>
              <a:rPr lang="ru-RU" dirty="0" smtClean="0"/>
              <a:t> та </a:t>
            </a:r>
            <a:r>
              <a:rPr lang="ru-RU" dirty="0" err="1" smtClean="0"/>
              <a:t>Санкт-Петербурзі</a:t>
            </a:r>
            <a:r>
              <a:rPr lang="ru-RU" dirty="0" smtClean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0"/>
            <a:ext cx="8208912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Стипендії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іноземних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студентів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1506" name="Picture 2" descr="http://www.mukachevo.net/Content/img/news/p_59966_1_gallery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509120"/>
            <a:ext cx="3205764" cy="2060848"/>
          </a:xfrm>
          <a:prstGeom prst="rect">
            <a:avLst/>
          </a:prstGeom>
          <a:noFill/>
        </p:spPr>
      </p:pic>
      <p:pic>
        <p:nvPicPr>
          <p:cNvPr id="21508" name="Picture 4" descr="http://www.city.kharkov.ua/images/gallery/1437/194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603159"/>
            <a:ext cx="3384376" cy="22548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307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Модернізація освіти України (на основі освіти в Італії)</vt:lpstr>
      <vt:lpstr>Слайд 2</vt:lpstr>
      <vt:lpstr>Слайд 3</vt:lpstr>
      <vt:lpstr>Слайд 4</vt:lpstr>
      <vt:lpstr> Ліцеї діляться за профілем: </vt:lpstr>
      <vt:lpstr>Варіант 2: </vt:lpstr>
      <vt:lpstr>Слайд 7</vt:lpstr>
      <vt:lpstr>Як вступити до італійського ВНЗ іноземному студенту?</vt:lpstr>
      <vt:lpstr>Слайд 9</vt:lpstr>
      <vt:lpstr>Висновки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Модернізація освіти України (на основі освіти в Італії)</dc:title>
  <cp:lastModifiedBy>0</cp:lastModifiedBy>
  <cp:revision>8</cp:revision>
  <dcterms:modified xsi:type="dcterms:W3CDTF">2014-05-14T18:50:58Z</dcterms:modified>
</cp:coreProperties>
</file>