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3" r:id="rId3"/>
    <p:sldId id="279" r:id="rId4"/>
    <p:sldId id="284" r:id="rId5"/>
    <p:sldId id="281" r:id="rId6"/>
    <p:sldId id="282" r:id="rId7"/>
    <p:sldId id="283" r:id="rId8"/>
    <p:sldId id="277" r:id="rId9"/>
    <p:sldId id="276" r:id="rId10"/>
    <p:sldId id="275" r:id="rId11"/>
    <p:sldId id="285" r:id="rId12"/>
    <p:sldId id="286" r:id="rId13"/>
    <p:sldId id="287" r:id="rId14"/>
    <p:sldId id="267" r:id="rId15"/>
    <p:sldId id="290" r:id="rId16"/>
    <p:sldId id="288" r:id="rId17"/>
    <p:sldId id="289" r:id="rId18"/>
    <p:sldId id="268" r:id="rId19"/>
    <p:sldId id="256" r:id="rId20"/>
    <p:sldId id="257" r:id="rId21"/>
    <p:sldId id="258" r:id="rId22"/>
    <p:sldId id="259" r:id="rId23"/>
    <p:sldId id="260" r:id="rId24"/>
    <p:sldId id="261" r:id="rId25"/>
    <p:sldId id="262" r:id="rId26"/>
    <p:sldId id="291"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4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4D8FA11-4274-4AFD-B9F8-E940F8DC6237}" type="datetimeFigureOut">
              <a:rPr lang="ru-RU"/>
              <a:pPr>
                <a:defRPr/>
              </a:pPr>
              <a:t>29.01.2014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066675-3706-461C-BDC5-07944FEF814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960ADB7-D415-4472-9C8B-9B4F1EB08C53}" type="datetimeFigureOut">
              <a:rPr lang="ru-RU"/>
              <a:pPr>
                <a:defRPr/>
              </a:pPr>
              <a:t>29.01.2014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354D7B2-487A-45DF-BACE-AC701D3C83B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E81501-3271-491F-AAB2-EFF3FDD66DD6}" type="datetimeFigureOut">
              <a:rPr lang="ru-RU"/>
              <a:pPr>
                <a:defRPr/>
              </a:pPr>
              <a:t>29.01.2014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B02DE9E-1268-4CD5-9830-3FBA3FAEA79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8C7F0F-5E2E-48EC-A51B-094EE1779205}" type="datetimeFigureOut">
              <a:rPr lang="ru-RU"/>
              <a:pPr>
                <a:defRPr/>
              </a:pPr>
              <a:t>29.01.2014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EF3550E-74D6-4D07-8D9D-5267735CCF2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138DEE8-FDD3-4955-BA95-B3FEA7BAA519}" type="datetimeFigureOut">
              <a:rPr lang="ru-RU"/>
              <a:pPr>
                <a:defRPr/>
              </a:pPr>
              <a:t>29.01.2014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6AB155-3CA8-442C-9656-8F14D442FEB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499D832-3B3A-4834-9EAA-600E98EB9173}" type="datetimeFigureOut">
              <a:rPr lang="ru-RU"/>
              <a:pPr>
                <a:defRPr/>
              </a:pPr>
              <a:t>29.01.2014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AC58C5C-1103-4BA3-B154-78022C4E3EF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8074532-D044-43B8-B10B-6F7D193E5C6E}" type="datetimeFigureOut">
              <a:rPr lang="ru-RU"/>
              <a:pPr>
                <a:defRPr/>
              </a:pPr>
              <a:t>29.01.2014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1C12F91-4FD3-49B7-BC63-2654E4BC354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7758286-9C44-498D-A5DF-8522C4F9A2E9}" type="datetimeFigureOut">
              <a:rPr lang="ru-RU"/>
              <a:pPr>
                <a:defRPr/>
              </a:pPr>
              <a:t>29.01.2014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8026BDD-DCB3-4C0E-85C8-16C3518BE6E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C67640E-B154-4A43-918B-C552CEA215D4}" type="datetimeFigureOut">
              <a:rPr lang="ru-RU"/>
              <a:pPr>
                <a:defRPr/>
              </a:pPr>
              <a:t>29.01.2014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8581426-9784-410A-8B99-634F97C8000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CC14790-B718-493A-A622-4E7C0B673BC7}" type="datetimeFigureOut">
              <a:rPr lang="ru-RU"/>
              <a:pPr>
                <a:defRPr/>
              </a:pPr>
              <a:t>29.01.2014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4B68413-DCB6-4F2F-A5BF-81FF8CCE549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47A97D-8FB7-44A9-9ABC-1026BA244DE4}" type="datetimeFigureOut">
              <a:rPr lang="ru-RU"/>
              <a:pPr>
                <a:defRPr/>
              </a:pPr>
              <a:t>29.01.2014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F23D1AB-FE62-49EB-B47E-13936546DB9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0">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6C0D1B2-0D09-4D7E-9D34-4688AE558922}" type="datetimeFigureOut">
              <a:rPr lang="ru-RU"/>
              <a:pPr>
                <a:defRPr/>
              </a:pPr>
              <a:t>29.01.2014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89B332D-60F0-436B-8E76-0E23FC95172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pics.livejournal.com/orientceram/pic/0004zpx8/" TargetMode="External"/><Relationship Id="rId7" Type="http://schemas.openxmlformats.org/officeDocument/2006/relationships/hyperlink" Target="http://pics.livejournal.com/orientceram/pic/00056658/"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pics.livejournal.com/orientceram/pic/00057y9r/"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pics.livejournal.com/orientceram/pic/000544px/"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pics.livejournal.com/orientceram/pic/0007e5e4/"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pics.livejournal.com/orientceram/pic/0005083h/"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pics.livejournal.com/orientceram/pic/00053y7c/"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kukla.osinka.ru/2005.05.25/051.jpg"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crafterscrib.com/wp-content/uploads/2010/11/Brocade-Satin-Fabric.jpg"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artchive.com/web_gallery/reproductions/200001-200500/200352/size1.jpg" TargetMode="External"/><Relationship Id="rId7" Type="http://schemas.openxmlformats.org/officeDocument/2006/relationships/hyperlink" Target="http://www.persiancarpets.ru/images/Rasolian-rug-(1).jpg"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s41.radikal.ru/i094/0908/09/0ebb02fca1ac.jpg"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anampcr.ru/imgm/9415.jpg"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hyperlink" Target="http://biz-market.ru/s_images/11683111635627.jpg"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www.ansygallery.ru/assets/gallery/_thumbnails/6463/6465/6904/22772_600x600.jpg" TargetMode="Externa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1001carpet.com/module-cover-getsmall.php?p=img/1193857618.jpg&amp;x=540&amp;y=540&amp;ox=1000&amp;oy=663&amp;t=2"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freemarket.kiev.ua/images_message/588/92260/522488/511761.jpg" TargetMode="Externa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rabstyle.ru/wp-content/uploads/2010/10/miniature.jpg"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836712"/>
            <a:ext cx="7344816" cy="1938337"/>
          </a:xfrm>
          <a:prstGeom prst="rect">
            <a:avLst/>
          </a:prstGeom>
        </p:spPr>
        <p:txBody>
          <a:bodyPr wrap="square">
            <a:spAutoFit/>
          </a:bodyPr>
          <a:lstStyle/>
          <a:p>
            <a:pPr algn="ctr" fontAlgn="auto">
              <a:spcBef>
                <a:spcPts val="0"/>
              </a:spcBef>
              <a:spcAft>
                <a:spcPts val="0"/>
              </a:spcAft>
              <a:defRPr/>
            </a:pPr>
            <a:r>
              <a:rPr lang="uk-UA" sz="4000" b="1" dirty="0">
                <a:solidFill>
                  <a:srgbClr val="C00000"/>
                </a:solidFill>
                <a:effectLst>
                  <a:outerShdw blurRad="38100" dist="38100" dir="2700000" algn="tl">
                    <a:srgbClr val="000000">
                      <a:alpha val="43137"/>
                    </a:srgbClr>
                  </a:outerShdw>
                </a:effectLst>
                <a:latin typeface="+mn-lt"/>
              </a:rPr>
              <a:t>Декоративно-прикладне мистецтво </a:t>
            </a:r>
            <a:r>
              <a:rPr lang="en-US" sz="4000" b="1" dirty="0">
                <a:solidFill>
                  <a:srgbClr val="C00000"/>
                </a:solidFill>
                <a:effectLst>
                  <a:outerShdw blurRad="38100" dist="38100" dir="2700000" algn="tl">
                    <a:srgbClr val="000000">
                      <a:alpha val="43137"/>
                    </a:srgbClr>
                  </a:outerShdw>
                </a:effectLst>
                <a:latin typeface="+mn-lt"/>
              </a:rPr>
              <a:t/>
            </a:r>
            <a:br>
              <a:rPr lang="en-US" sz="4000" b="1" dirty="0">
                <a:solidFill>
                  <a:srgbClr val="C00000"/>
                </a:solidFill>
                <a:effectLst>
                  <a:outerShdw blurRad="38100" dist="38100" dir="2700000" algn="tl">
                    <a:srgbClr val="000000">
                      <a:alpha val="43137"/>
                    </a:srgbClr>
                  </a:outerShdw>
                </a:effectLst>
                <a:latin typeface="+mn-lt"/>
              </a:rPr>
            </a:br>
            <a:r>
              <a:rPr lang="uk-UA" sz="4000" b="1" dirty="0">
                <a:solidFill>
                  <a:srgbClr val="C00000"/>
                </a:solidFill>
                <a:effectLst>
                  <a:outerShdw blurRad="38100" dist="38100" dir="2700000" algn="tl">
                    <a:srgbClr val="000000">
                      <a:alpha val="43137"/>
                    </a:srgbClr>
                  </a:outerShdw>
                </a:effectLst>
                <a:latin typeface="+mn-lt"/>
              </a:rPr>
              <a:t>Близького Сходу </a:t>
            </a:r>
            <a:endParaRPr lang="ru-RU" sz="4000" dirty="0">
              <a:solidFill>
                <a:srgbClr val="C00000"/>
              </a:solidFill>
              <a:effectLst>
                <a:outerShdw blurRad="38100" dist="38100" dir="2700000" algn="tl">
                  <a:srgbClr val="000000">
                    <a:alpha val="43137"/>
                  </a:srgbClr>
                </a:outerShdw>
              </a:effectLst>
              <a:latin typeface="+mn-lt"/>
            </a:endParaRPr>
          </a:p>
        </p:txBody>
      </p:sp>
      <p:sp>
        <p:nvSpPr>
          <p:cNvPr id="2051" name="Rectangle 2"/>
          <p:cNvSpPr>
            <a:spLocks noChangeArrowheads="1"/>
          </p:cNvSpPr>
          <p:nvPr/>
        </p:nvSpPr>
        <p:spPr bwMode="auto">
          <a:xfrm>
            <a:off x="1569636" y="3861048"/>
            <a:ext cx="7322844" cy="2062103"/>
          </a:xfrm>
          <a:prstGeom prst="rect">
            <a:avLst/>
          </a:prstGeom>
          <a:noFill/>
          <a:ln w="9525">
            <a:noFill/>
            <a:miter lim="800000"/>
            <a:headEnd/>
            <a:tailEnd/>
          </a:ln>
        </p:spPr>
        <p:txBody>
          <a:bodyPr wrap="square" anchor="ctr">
            <a:spAutoFit/>
          </a:bodyPr>
          <a:lstStyle/>
          <a:p>
            <a:pPr algn="ctr"/>
            <a:r>
              <a:rPr lang="uk-UA" sz="3200" b="1">
                <a:solidFill>
                  <a:srgbClr val="00B050"/>
                </a:solidFill>
                <a:latin typeface="Palatino Linotype" pitchFamily="18" charset="0"/>
                <a:ea typeface="Calibri" pitchFamily="34" charset="0"/>
                <a:cs typeface="Times New Roman" pitchFamily="18" charset="0"/>
              </a:rPr>
              <a:t>Багдадська книжкова мініатюра. </a:t>
            </a:r>
          </a:p>
          <a:p>
            <a:pPr algn="ctr"/>
            <a:r>
              <a:rPr lang="uk-UA" sz="3200" b="1">
                <a:solidFill>
                  <a:srgbClr val="00B050"/>
                </a:solidFill>
                <a:latin typeface="Palatino Linotype" pitchFamily="18" charset="0"/>
                <a:ea typeface="Calibri" pitchFamily="34" charset="0"/>
                <a:cs typeface="Times New Roman" pitchFamily="18" charset="0"/>
              </a:rPr>
              <a:t>Турецьке гончарне мистецтво. </a:t>
            </a:r>
          </a:p>
          <a:p>
            <a:pPr algn="ctr"/>
            <a:r>
              <a:rPr lang="uk-UA" sz="3200" b="1">
                <a:solidFill>
                  <a:srgbClr val="00B050"/>
                </a:solidFill>
                <a:latin typeface="Palatino Linotype" pitchFamily="18" charset="0"/>
                <a:ea typeface="Calibri" pitchFamily="34" charset="0"/>
                <a:cs typeface="Times New Roman" pitchFamily="18" charset="0"/>
              </a:rPr>
              <a:t>Дамаські тканини. </a:t>
            </a:r>
          </a:p>
          <a:p>
            <a:pPr algn="ctr"/>
            <a:r>
              <a:rPr lang="uk-UA" sz="3200" b="1">
                <a:solidFill>
                  <a:srgbClr val="00B050"/>
                </a:solidFill>
                <a:latin typeface="Palatino Linotype" pitchFamily="18" charset="0"/>
                <a:ea typeface="Calibri" pitchFamily="34" charset="0"/>
                <a:cs typeface="Times New Roman" pitchFamily="18" charset="0"/>
              </a:rPr>
              <a:t>Іранське </a:t>
            </a:r>
            <a:r>
              <a:rPr lang="uk-UA" sz="3200" b="1" smtClean="0">
                <a:solidFill>
                  <a:srgbClr val="00B050"/>
                </a:solidFill>
                <a:latin typeface="Palatino Linotype" pitchFamily="18" charset="0"/>
                <a:ea typeface="Calibri" pitchFamily="34" charset="0"/>
                <a:cs typeface="Times New Roman" pitchFamily="18" charset="0"/>
              </a:rPr>
              <a:t>килимарство.</a:t>
            </a:r>
            <a:endParaRPr lang="uk-UA" sz="4400" b="1">
              <a:solidFill>
                <a:srgbClr val="00B050"/>
              </a:solidFill>
              <a:latin typeface="Palatino Linotype" pitchFamily="18" charset="0"/>
              <a:ea typeface="Calibri" pitchFamily="34" charset="0"/>
              <a:cs typeface="Times New Roman" pitchFamily="18" charset="0"/>
            </a:endParaRPr>
          </a:p>
        </p:txBody>
      </p:sp>
      <p:grpSp>
        <p:nvGrpSpPr>
          <p:cNvPr id="2052" name="Группа 9"/>
          <p:cNvGrpSpPr>
            <a:grpSpLocks/>
          </p:cNvGrpSpPr>
          <p:nvPr/>
        </p:nvGrpSpPr>
        <p:grpSpPr bwMode="auto">
          <a:xfrm>
            <a:off x="0" y="0"/>
            <a:ext cx="1143000" cy="6858000"/>
            <a:chOff x="0" y="0"/>
            <a:chExt cx="1143000" cy="6858000"/>
          </a:xfrm>
        </p:grpSpPr>
        <p:pic>
          <p:nvPicPr>
            <p:cNvPr id="2053" name="Picture 4" descr="E:\Мои документы\Мои рисунки\right-bg.jpg"/>
            <p:cNvPicPr>
              <a:picLocks noChangeAspect="1" noChangeArrowheads="1"/>
            </p:cNvPicPr>
            <p:nvPr/>
          </p:nvPicPr>
          <p:blipFill>
            <a:blip r:embed="rId2" cstate="print"/>
            <a:srcRect/>
            <a:stretch>
              <a:fillRect/>
            </a:stretch>
          </p:blipFill>
          <p:spPr bwMode="auto">
            <a:xfrm>
              <a:off x="0" y="4829175"/>
              <a:ext cx="1143000" cy="2028825"/>
            </a:xfrm>
            <a:prstGeom prst="rect">
              <a:avLst/>
            </a:prstGeom>
            <a:noFill/>
            <a:ln w="9525">
              <a:noFill/>
              <a:miter lim="800000"/>
              <a:headEnd/>
              <a:tailEnd/>
            </a:ln>
          </p:spPr>
        </p:pic>
        <p:pic>
          <p:nvPicPr>
            <p:cNvPr id="2054" name="Picture 5" descr="E:\Мои документы\Мои рисунки\right-bg.jpg"/>
            <p:cNvPicPr>
              <a:picLocks noChangeAspect="1" noChangeArrowheads="1"/>
            </p:cNvPicPr>
            <p:nvPr/>
          </p:nvPicPr>
          <p:blipFill>
            <a:blip r:embed="rId2" cstate="print"/>
            <a:srcRect/>
            <a:stretch>
              <a:fillRect/>
            </a:stretch>
          </p:blipFill>
          <p:spPr bwMode="auto">
            <a:xfrm>
              <a:off x="0" y="2857496"/>
              <a:ext cx="1143000" cy="2028825"/>
            </a:xfrm>
            <a:prstGeom prst="rect">
              <a:avLst/>
            </a:prstGeom>
            <a:noFill/>
            <a:ln w="9525">
              <a:noFill/>
              <a:miter lim="800000"/>
              <a:headEnd/>
              <a:tailEnd/>
            </a:ln>
          </p:spPr>
        </p:pic>
        <p:pic>
          <p:nvPicPr>
            <p:cNvPr id="2055" name="Picture 6" descr="E:\Мои документы\Мои рисунки\right-bg.jpg"/>
            <p:cNvPicPr>
              <a:picLocks noChangeAspect="1" noChangeArrowheads="1"/>
            </p:cNvPicPr>
            <p:nvPr/>
          </p:nvPicPr>
          <p:blipFill>
            <a:blip r:embed="rId2" cstate="print"/>
            <a:srcRect/>
            <a:stretch>
              <a:fillRect/>
            </a:stretch>
          </p:blipFill>
          <p:spPr bwMode="auto">
            <a:xfrm>
              <a:off x="0" y="857232"/>
              <a:ext cx="1143000" cy="2028825"/>
            </a:xfrm>
            <a:prstGeom prst="rect">
              <a:avLst/>
            </a:prstGeom>
            <a:noFill/>
            <a:ln w="9525">
              <a:noFill/>
              <a:miter lim="800000"/>
              <a:headEnd/>
              <a:tailEnd/>
            </a:ln>
          </p:spPr>
        </p:pic>
        <p:pic>
          <p:nvPicPr>
            <p:cNvPr id="2056" name="Picture 7" descr="E:\Мои документы\Мои рисунки\right-bg.jpg"/>
            <p:cNvPicPr>
              <a:picLocks noChangeAspect="1" noChangeArrowheads="1"/>
            </p:cNvPicPr>
            <p:nvPr/>
          </p:nvPicPr>
          <p:blipFill>
            <a:blip r:embed="rId2" cstate="print"/>
            <a:srcRect/>
            <a:stretch>
              <a:fillRect/>
            </a:stretch>
          </p:blipFill>
          <p:spPr bwMode="auto">
            <a:xfrm>
              <a:off x="0" y="0"/>
              <a:ext cx="1143000" cy="2028825"/>
            </a:xfrm>
            <a:prstGeom prst="rect">
              <a:avLst/>
            </a:prstGeom>
            <a:noFill/>
            <a:ln w="9525">
              <a:noFill/>
              <a:miter lim="800000"/>
              <a:headEnd/>
              <a:tailEnd/>
            </a:ln>
          </p:spPr>
        </p:pic>
      </p:gr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611560" y="4653136"/>
            <a:ext cx="7920880" cy="2246769"/>
          </a:xfrm>
          <a:prstGeom prst="rect">
            <a:avLst/>
          </a:prstGeom>
          <a:noFill/>
          <a:ln>
            <a:noFill/>
          </a:ln>
          <a:extLst/>
        </p:spPr>
        <p:txBody>
          <a:bodyPr wrap="square">
            <a:spAutoFit/>
          </a:bodyPr>
          <a:lstStyle/>
          <a:p>
            <a:pPr algn="ctr">
              <a:defRPr/>
            </a:pPr>
            <a:r>
              <a:rPr lang="uk-UA" sz="2800" dirty="0">
                <a:latin typeface="+mn-lt"/>
              </a:rPr>
              <a:t>Виробництво художньої кераміки на території Малої Азії сягає своїм коріннями давньої давнини. </a:t>
            </a:r>
            <a:r>
              <a:rPr lang="ru-RU" sz="2800" dirty="0" err="1">
                <a:latin typeface="+mn-lt"/>
              </a:rPr>
              <a:t>Зростання</a:t>
            </a:r>
            <a:r>
              <a:rPr lang="ru-RU" sz="2800" dirty="0">
                <a:latin typeface="+mn-lt"/>
              </a:rPr>
              <a:t>  </a:t>
            </a:r>
            <a:r>
              <a:rPr lang="ru-RU" sz="2800" dirty="0" err="1">
                <a:latin typeface="+mn-lt"/>
              </a:rPr>
              <a:t>міст</a:t>
            </a:r>
            <a:r>
              <a:rPr lang="ru-RU" sz="2800" dirty="0">
                <a:latin typeface="+mn-lt"/>
              </a:rPr>
              <a:t>, </a:t>
            </a:r>
            <a:r>
              <a:rPr lang="ru-RU" sz="2800" dirty="0" err="1">
                <a:latin typeface="+mn-lt"/>
              </a:rPr>
              <a:t>розвиток</a:t>
            </a:r>
            <a:r>
              <a:rPr lang="ru-RU" sz="2800" dirty="0">
                <a:latin typeface="+mn-lt"/>
              </a:rPr>
              <a:t> зодчества </a:t>
            </a:r>
            <a:r>
              <a:rPr lang="ru-RU" sz="2800" dirty="0" err="1">
                <a:latin typeface="+mn-lt"/>
              </a:rPr>
              <a:t>збільшили</a:t>
            </a:r>
            <a:r>
              <a:rPr lang="ru-RU" sz="2800" dirty="0">
                <a:latin typeface="+mn-lt"/>
              </a:rPr>
              <a:t> потреби в такому </a:t>
            </a:r>
            <a:r>
              <a:rPr lang="ru-RU" sz="2800" dirty="0" err="1">
                <a:latin typeface="+mn-lt"/>
              </a:rPr>
              <a:t>ідеальному</a:t>
            </a:r>
            <a:r>
              <a:rPr lang="ru-RU" sz="2800" dirty="0">
                <a:latin typeface="+mn-lt"/>
              </a:rPr>
              <a:t> </a:t>
            </a:r>
            <a:r>
              <a:rPr lang="ru-RU" sz="2800" dirty="0" err="1">
                <a:latin typeface="+mn-lt"/>
              </a:rPr>
              <a:t>будівельному</a:t>
            </a:r>
            <a:r>
              <a:rPr lang="ru-RU" sz="2800" dirty="0">
                <a:latin typeface="+mn-lt"/>
              </a:rPr>
              <a:t> </a:t>
            </a:r>
            <a:r>
              <a:rPr lang="ru-RU" sz="2800" dirty="0" err="1">
                <a:latin typeface="+mn-lt"/>
              </a:rPr>
              <a:t>матеріалі</a:t>
            </a:r>
            <a:r>
              <a:rPr lang="ru-RU" sz="2800" dirty="0">
                <a:latin typeface="+mn-lt"/>
              </a:rPr>
              <a:t>, як </a:t>
            </a:r>
            <a:r>
              <a:rPr lang="ru-RU" sz="2800" dirty="0" err="1">
                <a:latin typeface="+mn-lt"/>
              </a:rPr>
              <a:t>кераміка</a:t>
            </a:r>
            <a:r>
              <a:rPr lang="ru-RU" sz="2800" dirty="0">
                <a:latin typeface="+mn-lt"/>
              </a:rPr>
              <a:t>. </a:t>
            </a:r>
          </a:p>
        </p:txBody>
      </p:sp>
      <p:pic>
        <p:nvPicPr>
          <p:cNvPr id="4" name="Рисунок 3" descr="http://pics.livejournal.com/orientceram/pic/0004zpx8/s320x240">
            <a:hlinkClick r:id="rId3"/>
          </p:cNvPr>
          <p:cNvPicPr/>
          <p:nvPr/>
        </p:nvPicPr>
        <p:blipFill>
          <a:blip r:embed="rId4" cstate="print"/>
          <a:srcRect l="5263" r="7895"/>
          <a:stretch>
            <a:fillRect/>
          </a:stretch>
        </p:blipFill>
        <p:spPr bwMode="auto">
          <a:xfrm>
            <a:off x="6156176" y="404664"/>
            <a:ext cx="2592288" cy="2592288"/>
          </a:xfrm>
          <a:prstGeom prst="rect">
            <a:avLst/>
          </a:prstGeom>
          <a:ln>
            <a:noFill/>
          </a:ln>
          <a:effectLst>
            <a:outerShdw blurRad="292100" dist="139700" dir="2700000" algn="tl" rotWithShape="0">
              <a:srgbClr val="333333">
                <a:alpha val="65000"/>
              </a:srgbClr>
            </a:outerShdw>
          </a:effectLst>
        </p:spPr>
      </p:pic>
      <p:pic>
        <p:nvPicPr>
          <p:cNvPr id="5" name="Рисунок 4" descr="http://pics.livejournal.com/orientceram/pic/00057y9r/s320x240">
            <a:hlinkClick r:id="rId5"/>
          </p:cNvPr>
          <p:cNvPicPr/>
          <p:nvPr/>
        </p:nvPicPr>
        <p:blipFill>
          <a:blip r:embed="rId6" cstate="print"/>
          <a:srcRect/>
          <a:stretch>
            <a:fillRect/>
          </a:stretch>
        </p:blipFill>
        <p:spPr bwMode="auto">
          <a:xfrm>
            <a:off x="378992" y="393254"/>
            <a:ext cx="2608832" cy="2603698"/>
          </a:xfrm>
          <a:prstGeom prst="rect">
            <a:avLst/>
          </a:prstGeom>
          <a:ln>
            <a:noFill/>
          </a:ln>
          <a:effectLst>
            <a:outerShdw blurRad="292100" dist="139700" dir="2700000" algn="tl" rotWithShape="0">
              <a:srgbClr val="333333">
                <a:alpha val="65000"/>
              </a:srgbClr>
            </a:outerShdw>
          </a:effectLst>
        </p:spPr>
      </p:pic>
      <p:pic>
        <p:nvPicPr>
          <p:cNvPr id="6" name="Рисунок 5" descr="http://pics.livejournal.com/orientceram/pic/00056658/s320x240">
            <a:hlinkClick r:id="rId7"/>
          </p:cNvPr>
          <p:cNvPicPr/>
          <p:nvPr/>
        </p:nvPicPr>
        <p:blipFill>
          <a:blip r:embed="rId8" cstate="print"/>
          <a:srcRect/>
          <a:stretch>
            <a:fillRect/>
          </a:stretch>
        </p:blipFill>
        <p:spPr bwMode="auto">
          <a:xfrm>
            <a:off x="3275856" y="1556792"/>
            <a:ext cx="2592288" cy="25922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357188" y="3929063"/>
            <a:ext cx="7786687" cy="2554545"/>
          </a:xfrm>
          <a:prstGeom prst="rect">
            <a:avLst/>
          </a:prstGeom>
          <a:noFill/>
          <a:ln>
            <a:noFill/>
          </a:ln>
          <a:extLst/>
        </p:spPr>
        <p:txBody>
          <a:bodyPr>
            <a:spAutoFit/>
          </a:bodyPr>
          <a:lstStyle/>
          <a:p>
            <a:pPr algn="ctr">
              <a:defRPr/>
            </a:pPr>
            <a:r>
              <a:rPr lang="uk-UA" sz="2000" dirty="0">
                <a:latin typeface="+mn-lt"/>
              </a:rPr>
              <a:t>Керамічні вироби виготовлялися зі світлої глини, що давала при випалюванні тендітний і пористий черепок рожевого або кремового тону. Підготовлений виріб покривали ангобом – розчином білої глини. Розпис виконували рідкими фарбами. Щоб чіткіше виділити малюнок, його обводили чорним, рідше – темно-зеленим або синім контуром. Аби закріпити фарби та додати виробу міцності, водонепроникності й гарного зовнішнього вигляду, після нанесення малюнка його покривали глазур’ю.</a:t>
            </a:r>
            <a:endParaRPr lang="ru-RU" sz="2000" dirty="0">
              <a:latin typeface="+mn-lt"/>
            </a:endParaRPr>
          </a:p>
        </p:txBody>
      </p:sp>
      <p:sp>
        <p:nvSpPr>
          <p:cNvPr id="13315" name="Прямоугольник 2"/>
          <p:cNvSpPr>
            <a:spLocks noChangeArrowheads="1"/>
          </p:cNvSpPr>
          <p:nvPr/>
        </p:nvSpPr>
        <p:spPr bwMode="auto">
          <a:xfrm>
            <a:off x="395536" y="620688"/>
            <a:ext cx="4572000" cy="2862322"/>
          </a:xfrm>
          <a:prstGeom prst="rect">
            <a:avLst/>
          </a:prstGeom>
          <a:noFill/>
          <a:ln>
            <a:noFill/>
          </a:ln>
          <a:extLst/>
        </p:spPr>
        <p:txBody>
          <a:bodyPr>
            <a:spAutoFit/>
          </a:bodyPr>
          <a:lstStyle/>
          <a:p>
            <a:pPr algn="ctr">
              <a:defRPr/>
            </a:pPr>
            <a:r>
              <a:rPr lang="uk-UA" sz="2000" dirty="0" err="1">
                <a:latin typeface="+mn-lt"/>
              </a:rPr>
              <a:t>Ізнікським</a:t>
            </a:r>
            <a:r>
              <a:rPr lang="uk-UA" sz="2000" dirty="0">
                <a:latin typeface="+mn-lt"/>
              </a:rPr>
              <a:t> виробам раннього часу властивий чудовий за майстерністю </a:t>
            </a:r>
            <a:br>
              <a:rPr lang="uk-UA" sz="2000" dirty="0">
                <a:latin typeface="+mn-lt"/>
              </a:rPr>
            </a:br>
            <a:r>
              <a:rPr lang="uk-UA" sz="2000" dirty="0">
                <a:latin typeface="+mn-lt"/>
              </a:rPr>
              <a:t>й вишуканістю розпис. Орнаментика складається з дуже тонко виконаних рослинних мотивів, серед яких основне місце займають квіти із закругленими пелюстками, стебла </a:t>
            </a:r>
            <a:br>
              <a:rPr lang="uk-UA" sz="2000" dirty="0">
                <a:latin typeface="+mn-lt"/>
              </a:rPr>
            </a:br>
            <a:r>
              <a:rPr lang="uk-UA" sz="2000" dirty="0">
                <a:latin typeface="+mn-lt"/>
              </a:rPr>
              <a:t>з дрібним листям і </a:t>
            </a:r>
            <a:r>
              <a:rPr lang="uk-UA" sz="2000" dirty="0" err="1">
                <a:latin typeface="+mn-lt"/>
              </a:rPr>
              <a:t>плетючими</a:t>
            </a:r>
            <a:r>
              <a:rPr lang="uk-UA" sz="2000" dirty="0">
                <a:latin typeface="+mn-lt"/>
              </a:rPr>
              <a:t> завитками, а також традиційні арабески. </a:t>
            </a:r>
            <a:endParaRPr lang="ru-RU" sz="2000" dirty="0">
              <a:latin typeface="+mn-lt"/>
            </a:endParaRPr>
          </a:p>
        </p:txBody>
      </p:sp>
      <p:pic>
        <p:nvPicPr>
          <p:cNvPr id="4" name="Рисунок 3" descr="http://pics.livejournal.com/orientceram/pic/000544px/s320x240">
            <a:hlinkClick r:id="rId3"/>
          </p:cNvPr>
          <p:cNvPicPr/>
          <p:nvPr/>
        </p:nvPicPr>
        <p:blipFill>
          <a:blip r:embed="rId4" cstate="print"/>
          <a:srcRect l="4688" r="13281"/>
          <a:stretch>
            <a:fillRect/>
          </a:stretch>
        </p:blipFill>
        <p:spPr bwMode="auto">
          <a:xfrm>
            <a:off x="5214938" y="428625"/>
            <a:ext cx="3429000" cy="32146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4941168"/>
            <a:ext cx="9144000" cy="1323439"/>
          </a:xfrm>
          <a:prstGeom prst="rect">
            <a:avLst/>
          </a:prstGeom>
          <a:noFill/>
          <a:ln>
            <a:noFill/>
          </a:ln>
          <a:extLst/>
        </p:spPr>
        <p:txBody>
          <a:bodyPr wrap="square" anchor="ctr">
            <a:spAutoFit/>
          </a:bodyPr>
          <a:lstStyle/>
          <a:p>
            <a:pPr algn="ctr">
              <a:defRPr/>
            </a:pPr>
            <a:r>
              <a:rPr lang="uk-UA" sz="2000" b="1" dirty="0">
                <a:latin typeface="+mj-lt"/>
                <a:cs typeface="Times New Roman" pitchFamily="18" charset="0"/>
              </a:rPr>
              <a:t>Як і орнаменти, кольори традиційних турецьких мотивів мають своє значення. Так чорний колір утілює розв</a:t>
            </a:r>
            <a:r>
              <a:rPr lang="uk-UA" sz="2000" b="1" dirty="0">
                <a:latin typeface="+mj-lt"/>
                <a:cs typeface="Calibri"/>
              </a:rPr>
              <a:t>’</a:t>
            </a:r>
            <a:r>
              <a:rPr lang="uk-UA" sz="2000" b="1" dirty="0">
                <a:latin typeface="+mj-lt"/>
                <a:cs typeface="Times New Roman" pitchFamily="18" charset="0"/>
              </a:rPr>
              <a:t>язання проблем, червоний </a:t>
            </a:r>
            <a:r>
              <a:rPr lang="uk-UA" sz="2000" b="1" dirty="0">
                <a:latin typeface="+mj-lt"/>
                <a:cs typeface="Calibri"/>
              </a:rPr>
              <a:t>̶</a:t>
            </a:r>
            <a:r>
              <a:rPr lang="uk-UA" sz="2000" b="1" dirty="0">
                <a:latin typeface="+mj-lt"/>
                <a:cs typeface="Times New Roman" pitchFamily="18" charset="0"/>
              </a:rPr>
              <a:t> багатство, зелений </a:t>
            </a:r>
            <a:r>
              <a:rPr lang="uk-UA" sz="2000" b="1" dirty="0">
                <a:latin typeface="+mj-lt"/>
                <a:cs typeface="Calibri"/>
              </a:rPr>
              <a:t>̶</a:t>
            </a:r>
            <a:r>
              <a:rPr lang="uk-UA" sz="2000" b="1" dirty="0">
                <a:latin typeface="+mj-lt"/>
                <a:cs typeface="Times New Roman" pitchFamily="18" charset="0"/>
              </a:rPr>
              <a:t> священний колір ісламу, колір пророка, синій </a:t>
            </a:r>
            <a:r>
              <a:rPr lang="uk-UA" sz="2000" b="1" dirty="0">
                <a:latin typeface="+mj-lt"/>
                <a:cs typeface="Calibri"/>
              </a:rPr>
              <a:t>̶</a:t>
            </a:r>
            <a:r>
              <a:rPr lang="uk-UA" sz="2000" b="1" dirty="0">
                <a:latin typeface="+mj-lt"/>
                <a:cs typeface="Times New Roman" pitchFamily="18" charset="0"/>
              </a:rPr>
              <a:t> колір шляхетності  й великодушності, жовтий захищає від невдачі.</a:t>
            </a:r>
            <a:endParaRPr lang="uk-UA" sz="3200" b="1" dirty="0">
              <a:latin typeface="+mj-lt"/>
            </a:endParaRPr>
          </a:p>
        </p:txBody>
      </p:sp>
      <p:pic>
        <p:nvPicPr>
          <p:cNvPr id="14340" name="Рисунок 3" descr="http://pics.livejournal.com/orientceram/pic/0007e5e4/s320x240">
            <a:hlinkClick r:id="rId3"/>
          </p:cNvPr>
          <p:cNvPicPr>
            <a:picLocks noChangeAspect="1" noChangeArrowheads="1"/>
          </p:cNvPicPr>
          <p:nvPr/>
        </p:nvPicPr>
        <p:blipFill>
          <a:blip r:embed="rId4" cstate="print"/>
          <a:srcRect/>
          <a:stretch>
            <a:fillRect/>
          </a:stretch>
        </p:blipFill>
        <p:spPr bwMode="auto">
          <a:xfrm>
            <a:off x="5364088" y="188640"/>
            <a:ext cx="2930649" cy="4164606"/>
          </a:xfrm>
          <a:prstGeom prst="rect">
            <a:avLst/>
          </a:prstGeom>
          <a:ln>
            <a:noFill/>
          </a:ln>
          <a:effectLst>
            <a:outerShdw blurRad="292100" dist="139700" dir="2700000" algn="tl" rotWithShape="0">
              <a:srgbClr val="333333">
                <a:alpha val="65000"/>
              </a:srgbClr>
            </a:outerShdw>
          </a:effectLst>
        </p:spPr>
      </p:pic>
      <p:pic>
        <p:nvPicPr>
          <p:cNvPr id="5" name="Рисунок 4" descr="http://pics.livejournal.com/orientceram/pic/0005083h/s320x240">
            <a:hlinkClick r:id="rId5"/>
          </p:cNvPr>
          <p:cNvPicPr/>
          <p:nvPr/>
        </p:nvPicPr>
        <p:blipFill>
          <a:blip r:embed="rId6" cstate="print">
            <a:lum contrast="20000"/>
          </a:blip>
          <a:srcRect l="7031" r="8593"/>
          <a:stretch>
            <a:fillRect/>
          </a:stretch>
        </p:blipFill>
        <p:spPr bwMode="auto">
          <a:xfrm>
            <a:off x="571500" y="500063"/>
            <a:ext cx="3928492" cy="3721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500" fill="hold"/>
                                        <p:tgtEl>
                                          <p:spTgt spid="14340"/>
                                        </p:tgtEl>
                                        <p:attrNameLst>
                                          <p:attrName>ppt_x</p:attrName>
                                        </p:attrNameLst>
                                      </p:cBhvr>
                                      <p:tavLst>
                                        <p:tav tm="0">
                                          <p:val>
                                            <p:strVal val="1+#ppt_w/2"/>
                                          </p:val>
                                        </p:tav>
                                        <p:tav tm="100000">
                                          <p:val>
                                            <p:strVal val="#ppt_x"/>
                                          </p:val>
                                        </p:tav>
                                      </p:tavLst>
                                    </p:anim>
                                    <p:anim calcmode="lin" valueType="num">
                                      <p:cBhvr additive="base">
                                        <p:cTn id="12" dur="500" fill="hold"/>
                                        <p:tgtEl>
                                          <p:spTgt spid="14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785813" y="548680"/>
            <a:ext cx="5429250" cy="2462213"/>
          </a:xfrm>
          <a:prstGeom prst="rect">
            <a:avLst/>
          </a:prstGeom>
          <a:noFill/>
          <a:ln>
            <a:noFill/>
          </a:ln>
          <a:extLst/>
        </p:spPr>
        <p:txBody>
          <a:bodyPr>
            <a:spAutoFit/>
          </a:bodyPr>
          <a:lstStyle/>
          <a:p>
            <a:pPr algn="ctr">
              <a:defRPr/>
            </a:pPr>
            <a:r>
              <a:rPr lang="uk-UA" sz="2200" b="1" dirty="0">
                <a:latin typeface="+mn-lt"/>
              </a:rPr>
              <a:t>Поряд із орнаментикою не останню роль у декорі турецької кераміки відігравали елементи епіграфіки. Входячи до складних композицій, написи були тим необхідним компонентом, який «пожвавлював» ту або іншу орнаментальну схему.</a:t>
            </a:r>
            <a:endParaRPr lang="ru-RU" sz="2200" b="1" dirty="0">
              <a:latin typeface="+mn-lt"/>
            </a:endParaRPr>
          </a:p>
        </p:txBody>
      </p:sp>
      <p:pic>
        <p:nvPicPr>
          <p:cNvPr id="3" name="Рисунок 2" descr="http://pics.livejournal.com/orientceram/pic/00053y7c/s320x240">
            <a:hlinkClick r:id="rId3"/>
          </p:cNvPr>
          <p:cNvPicPr/>
          <p:nvPr/>
        </p:nvPicPr>
        <p:blipFill>
          <a:blip r:embed="rId4" cstate="print"/>
          <a:srcRect l="14063" r="10937"/>
          <a:stretch>
            <a:fillRect/>
          </a:stretch>
        </p:blipFill>
        <p:spPr bwMode="auto">
          <a:xfrm>
            <a:off x="6429375" y="500063"/>
            <a:ext cx="2286000" cy="2281237"/>
          </a:xfrm>
          <a:prstGeom prst="rect">
            <a:avLst/>
          </a:prstGeom>
          <a:ln>
            <a:noFill/>
          </a:ln>
          <a:effectLst>
            <a:outerShdw blurRad="292100" dist="139700" dir="2700000" algn="tl" rotWithShape="0">
              <a:srgbClr val="333333">
                <a:alpha val="65000"/>
              </a:srgbClr>
            </a:outerShdw>
          </a:effectLst>
        </p:spPr>
      </p:pic>
      <p:pic>
        <p:nvPicPr>
          <p:cNvPr id="45058" name="Picture 2" descr="E:\Мои документы\Рисунки\ислам\07.JPG"/>
          <p:cNvPicPr>
            <a:picLocks noChangeAspect="1" noChangeArrowheads="1"/>
          </p:cNvPicPr>
          <p:nvPr/>
        </p:nvPicPr>
        <p:blipFill>
          <a:blip r:embed="rId5" cstate="print"/>
          <a:srcRect t="1786" b="1786"/>
          <a:stretch>
            <a:fillRect/>
          </a:stretch>
        </p:blipFill>
        <p:spPr bwMode="auto">
          <a:xfrm>
            <a:off x="5220072" y="3284984"/>
            <a:ext cx="3312368" cy="3312368"/>
          </a:xfrm>
          <a:prstGeom prst="rect">
            <a:avLst/>
          </a:prstGeom>
          <a:ln>
            <a:noFill/>
          </a:ln>
          <a:effectLst>
            <a:outerShdw blurRad="292100" dist="139700" dir="2700000" algn="tl" rotWithShape="0">
              <a:srgbClr val="333333">
                <a:alpha val="65000"/>
              </a:srgbClr>
            </a:outerShdw>
          </a:effectLst>
        </p:spPr>
      </p:pic>
      <p:pic>
        <p:nvPicPr>
          <p:cNvPr id="45059" name="Picture 3" descr="E:\Мои документы\Рисунки\ислам\36.JPG"/>
          <p:cNvPicPr>
            <a:picLocks noChangeAspect="1" noChangeArrowheads="1"/>
          </p:cNvPicPr>
          <p:nvPr/>
        </p:nvPicPr>
        <p:blipFill>
          <a:blip r:embed="rId6" cstate="print"/>
          <a:srcRect l="961" r="961" b="14204"/>
          <a:stretch>
            <a:fillRect/>
          </a:stretch>
        </p:blipFill>
        <p:spPr bwMode="auto">
          <a:xfrm>
            <a:off x="611560" y="3284984"/>
            <a:ext cx="3357562" cy="33131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7413" name="Rectangle 2"/>
          <p:cNvSpPr>
            <a:spLocks noChangeArrowheads="1"/>
          </p:cNvSpPr>
          <p:nvPr/>
        </p:nvSpPr>
        <p:spPr bwMode="auto">
          <a:xfrm>
            <a:off x="971600" y="1176180"/>
            <a:ext cx="7429500" cy="1877437"/>
          </a:xfrm>
          <a:prstGeom prst="rect">
            <a:avLst/>
          </a:prstGeom>
          <a:noFill/>
          <a:ln>
            <a:noFill/>
          </a:ln>
          <a:extLst/>
        </p:spPr>
        <p:txBody>
          <a:bodyPr anchor="ctr">
            <a:spAutoFit/>
          </a:bodyPr>
          <a:lstStyle/>
          <a:p>
            <a:pPr algn="ctr">
              <a:defRPr/>
            </a:pPr>
            <a:r>
              <a:rPr lang="uk-UA"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Calibri" pitchFamily="34" charset="0"/>
                <a:cs typeface="Times New Roman" pitchFamily="18" charset="0"/>
              </a:rPr>
              <a:t>Дамаські тканини </a:t>
            </a:r>
          </a:p>
          <a:p>
            <a:pPr algn="ctr">
              <a:defRPr/>
            </a:pPr>
            <a:endParaRPr lang="uk-UA" sz="4400" b="1" dirty="0">
              <a:latin typeface="+mn-lt"/>
              <a:ea typeface="Calibri" pitchFamily="34" charset="0"/>
              <a:cs typeface="Times New Roman" pitchFamily="18" charset="0"/>
            </a:endParaRPr>
          </a:p>
        </p:txBody>
      </p:sp>
      <p:pic>
        <p:nvPicPr>
          <p:cNvPr id="6" name="Picture 1" descr="E:\Мои документы\Мои рисунки\t_title3.jpg"/>
          <p:cNvPicPr>
            <a:picLocks noChangeAspect="1" noChangeArrowheads="1"/>
          </p:cNvPicPr>
          <p:nvPr/>
        </p:nvPicPr>
        <p:blipFill>
          <a:blip r:embed="rId3" cstate="print"/>
          <a:srcRect/>
          <a:stretch>
            <a:fillRect/>
          </a:stretch>
        </p:blipFill>
        <p:spPr bwMode="auto">
          <a:xfrm>
            <a:off x="5292080" y="3789040"/>
            <a:ext cx="3714744" cy="2833035"/>
          </a:xfrm>
          <a:prstGeom prst="rect">
            <a:avLst/>
          </a:prstGeom>
          <a:ln>
            <a:noFill/>
          </a:ln>
          <a:effectLst>
            <a:softEdge rad="112500"/>
          </a:effectLst>
        </p:spPr>
      </p:pic>
      <p:pic>
        <p:nvPicPr>
          <p:cNvPr id="7" name="Picture 1" descr="E:\Мои документы\Мои рисунки\t_title3.jpg"/>
          <p:cNvPicPr>
            <a:picLocks noChangeAspect="1" noChangeArrowheads="1"/>
          </p:cNvPicPr>
          <p:nvPr/>
        </p:nvPicPr>
        <p:blipFill>
          <a:blip r:embed="rId3" cstate="print"/>
          <a:srcRect/>
          <a:stretch>
            <a:fillRect/>
          </a:stretch>
        </p:blipFill>
        <p:spPr bwMode="auto">
          <a:xfrm flipH="1">
            <a:off x="137682" y="3789040"/>
            <a:ext cx="3786246" cy="2833035"/>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8435" name="Прямоугольник 2"/>
          <p:cNvSpPr>
            <a:spLocks noChangeArrowheads="1"/>
          </p:cNvSpPr>
          <p:nvPr/>
        </p:nvSpPr>
        <p:spPr bwMode="auto">
          <a:xfrm>
            <a:off x="5429250" y="1571625"/>
            <a:ext cx="3143250" cy="3693319"/>
          </a:xfrm>
          <a:prstGeom prst="rect">
            <a:avLst/>
          </a:prstGeom>
          <a:noFill/>
          <a:ln>
            <a:noFill/>
          </a:ln>
          <a:extLst/>
        </p:spPr>
        <p:txBody>
          <a:bodyPr>
            <a:spAutoFit/>
          </a:bodyPr>
          <a:lstStyle/>
          <a:p>
            <a:pPr algn="ctr">
              <a:defRPr/>
            </a:pPr>
            <a:r>
              <a:rPr lang="uk-UA" b="1" dirty="0">
                <a:latin typeface="+mn-lt"/>
              </a:rPr>
              <a:t>Сонячне світло, потрапляючи на дамаську тканину, відбивається, </a:t>
            </a:r>
            <a:br>
              <a:rPr lang="uk-UA" b="1" dirty="0">
                <a:latin typeface="+mn-lt"/>
              </a:rPr>
            </a:br>
            <a:r>
              <a:rPr lang="uk-UA" b="1" dirty="0">
                <a:latin typeface="+mn-lt"/>
              </a:rPr>
              <a:t>і перед нами з’являється зразок елегантності. </a:t>
            </a:r>
            <a:br>
              <a:rPr lang="uk-UA" b="1" dirty="0">
                <a:latin typeface="+mn-lt"/>
              </a:rPr>
            </a:br>
            <a:r>
              <a:rPr lang="uk-UA" b="1" dirty="0">
                <a:latin typeface="+mn-lt"/>
              </a:rPr>
              <a:t>Тканина має особливий, властивий тільки їй блиск, завдяки найтоншим високоякісним ниткам </a:t>
            </a:r>
            <a:br>
              <a:rPr lang="uk-UA" b="1" dirty="0">
                <a:latin typeface="+mn-lt"/>
              </a:rPr>
            </a:br>
            <a:r>
              <a:rPr lang="uk-UA" b="1" dirty="0">
                <a:latin typeface="+mn-lt"/>
              </a:rPr>
              <a:t>і спеціальному устаткуванню, на яких вона виготовляється. </a:t>
            </a:r>
          </a:p>
          <a:p>
            <a:pPr algn="just">
              <a:defRPr/>
            </a:pPr>
            <a:endParaRPr lang="ru-RU" dirty="0">
              <a:latin typeface="+mn-lt"/>
            </a:endParaRPr>
          </a:p>
        </p:txBody>
      </p:sp>
      <p:sp>
        <p:nvSpPr>
          <p:cNvPr id="18436" name="Прямоугольник 3"/>
          <p:cNvSpPr>
            <a:spLocks noChangeArrowheads="1"/>
          </p:cNvSpPr>
          <p:nvPr/>
        </p:nvSpPr>
        <p:spPr bwMode="auto">
          <a:xfrm>
            <a:off x="785813" y="571500"/>
            <a:ext cx="7786687" cy="708025"/>
          </a:xfrm>
          <a:prstGeom prst="rect">
            <a:avLst/>
          </a:prstGeom>
          <a:noFill/>
          <a:ln>
            <a:noFill/>
          </a:ln>
          <a:extLst/>
        </p:spPr>
        <p:txBody>
          <a:bodyPr>
            <a:spAutoFit/>
          </a:bodyPr>
          <a:lstStyle/>
          <a:p>
            <a:pPr algn="ctr">
              <a:defRPr/>
            </a:pPr>
            <a:r>
              <a:rPr lang="uk-UA" sz="2000" b="1" dirty="0">
                <a:solidFill>
                  <a:schemeClr val="bg1"/>
                </a:solidFill>
                <a:latin typeface="+mn-lt"/>
              </a:rPr>
              <a:t>Дамаська тканина названа так на честь Дамаска — міста, </a:t>
            </a:r>
            <a:br>
              <a:rPr lang="uk-UA" sz="2000" b="1" dirty="0">
                <a:solidFill>
                  <a:schemeClr val="bg1"/>
                </a:solidFill>
                <a:latin typeface="+mn-lt"/>
              </a:rPr>
            </a:br>
            <a:r>
              <a:rPr lang="uk-UA" sz="2000" b="1" dirty="0">
                <a:solidFill>
                  <a:schemeClr val="bg1"/>
                </a:solidFill>
                <a:latin typeface="+mn-lt"/>
              </a:rPr>
              <a:t>що слугувало перевантажним пунктом для товарів Марко Поло. </a:t>
            </a:r>
            <a:endParaRPr lang="ru-RU" sz="2000" b="1" dirty="0">
              <a:solidFill>
                <a:schemeClr val="bg1"/>
              </a:solidFill>
              <a:latin typeface="+mn-lt"/>
            </a:endParaRPr>
          </a:p>
        </p:txBody>
      </p:sp>
      <p:sp>
        <p:nvSpPr>
          <p:cNvPr id="18437" name="Прямоугольник 4"/>
          <p:cNvSpPr>
            <a:spLocks noChangeArrowheads="1"/>
          </p:cNvSpPr>
          <p:nvPr/>
        </p:nvSpPr>
        <p:spPr bwMode="auto">
          <a:xfrm>
            <a:off x="571500" y="5429250"/>
            <a:ext cx="8001000" cy="1323439"/>
          </a:xfrm>
          <a:prstGeom prst="rect">
            <a:avLst/>
          </a:prstGeom>
          <a:noFill/>
          <a:ln>
            <a:noFill/>
          </a:ln>
          <a:extLst/>
        </p:spPr>
        <p:txBody>
          <a:bodyPr>
            <a:spAutoFit/>
          </a:bodyPr>
          <a:lstStyle/>
          <a:p>
            <a:pPr algn="ctr">
              <a:defRPr/>
            </a:pPr>
            <a:r>
              <a:rPr lang="uk-UA" sz="2000" b="1" dirty="0">
                <a:latin typeface="+mn-lt"/>
              </a:rPr>
              <a:t>Для виробництва парчевої дамаської тканини з характерним шовковим блиском застосовують тільки добре розчесану пряжу з чистої бавовни. Причому на 1 см тканини припадає як мінімум 88 вузлів. </a:t>
            </a:r>
            <a:endParaRPr lang="ru-RU" b="1" dirty="0">
              <a:latin typeface="+mn-lt"/>
            </a:endParaRPr>
          </a:p>
        </p:txBody>
      </p:sp>
      <p:pic>
        <p:nvPicPr>
          <p:cNvPr id="18438" name="Picture 2" descr="Картинка 24 из 37364">
            <a:hlinkClick r:id="rId3"/>
          </p:cNvPr>
          <p:cNvPicPr>
            <a:picLocks noChangeAspect="1" noChangeArrowheads="1"/>
          </p:cNvPicPr>
          <p:nvPr/>
        </p:nvPicPr>
        <p:blipFill>
          <a:blip r:embed="rId4" cstate="print"/>
          <a:srcRect/>
          <a:stretch>
            <a:fillRect/>
          </a:stretch>
        </p:blipFill>
        <p:spPr bwMode="auto">
          <a:xfrm>
            <a:off x="428625" y="1357313"/>
            <a:ext cx="4667250" cy="37861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0-#ppt_w/2"/>
                                          </p:val>
                                        </p:tav>
                                        <p:tav tm="100000">
                                          <p:val>
                                            <p:strVal val="#ppt_x"/>
                                          </p:val>
                                        </p:tav>
                                      </p:tavLst>
                                    </p:anim>
                                    <p:anim calcmode="lin" valueType="num">
                                      <p:cBhvr additive="base">
                                        <p:cTn id="8"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9460" name="Прямоугольник 4"/>
          <p:cNvSpPr>
            <a:spLocks noChangeArrowheads="1"/>
          </p:cNvSpPr>
          <p:nvPr/>
        </p:nvSpPr>
        <p:spPr bwMode="auto">
          <a:xfrm>
            <a:off x="0" y="4303455"/>
            <a:ext cx="9144000" cy="2554545"/>
          </a:xfrm>
          <a:prstGeom prst="rect">
            <a:avLst/>
          </a:prstGeom>
          <a:noFill/>
          <a:ln>
            <a:noFill/>
          </a:ln>
          <a:extLst/>
        </p:spPr>
        <p:txBody>
          <a:bodyPr wrap="square">
            <a:spAutoFit/>
          </a:bodyPr>
          <a:lstStyle/>
          <a:p>
            <a:pPr algn="ctr">
              <a:defRPr/>
            </a:pPr>
            <a:r>
              <a:rPr lang="uk-UA" sz="2000" b="1">
                <a:latin typeface="+mj-lt"/>
              </a:rPr>
              <a:t>У Дамаску стали ткати унікальну тканину, зовнішній бік якої був шовковим, а виворітний</a:t>
            </a:r>
            <a:r>
              <a:rPr lang="en-US" sz="2000" b="1">
                <a:latin typeface="+mj-lt"/>
              </a:rPr>
              <a:t> </a:t>
            </a:r>
            <a:r>
              <a:rPr lang="uk-UA" sz="2000" b="1">
                <a:latin typeface="+mj-lt"/>
              </a:rPr>
              <a:t> </a:t>
            </a:r>
            <a:r>
              <a:rPr lang="uk-UA" sz="2000" b="1">
                <a:latin typeface="+mj-lt"/>
                <a:cs typeface="Calibri"/>
              </a:rPr>
              <a:t>̶</a:t>
            </a:r>
            <a:r>
              <a:rPr lang="uk-UA" sz="2000" b="1">
                <a:latin typeface="+mj-lt"/>
              </a:rPr>
              <a:t> </a:t>
            </a:r>
            <a:r>
              <a:rPr lang="en-US" sz="2000" b="1">
                <a:latin typeface="+mj-lt"/>
              </a:rPr>
              <a:t> </a:t>
            </a:r>
            <a:r>
              <a:rPr lang="uk-UA" sz="2000" b="1">
                <a:latin typeface="+mj-lt"/>
              </a:rPr>
              <a:t>із </a:t>
            </a:r>
            <a:r>
              <a:rPr lang="uk-UA" sz="2000" b="1" smtClean="0">
                <a:latin typeface="+mj-lt"/>
              </a:rPr>
              <a:t>бавовни.</a:t>
            </a:r>
            <a:r>
              <a:rPr lang="ru-RU" sz="2000" b="1" smtClean="0">
                <a:latin typeface="+mj-lt"/>
              </a:rPr>
              <a:t> </a:t>
            </a:r>
            <a:r>
              <a:rPr lang="uk-UA" sz="2000" b="1" smtClean="0">
                <a:latin typeface="+mj-lt"/>
              </a:rPr>
              <a:t>Схід </a:t>
            </a:r>
            <a:r>
              <a:rPr lang="uk-UA" sz="2000" b="1" dirty="0">
                <a:latin typeface="+mj-lt"/>
              </a:rPr>
              <a:t>вплинув і на сам дамаський шовк, і на орнаменти, і на використовувані в них квіткові мотиви. Поряд із парчею ця витончена тканина була ходовим товаром, і протягом сторіч тільки жителі Дамаска знали секрет її виробництва. Дарма європейці намагалися розкрити секрет ткацтва  </a:t>
            </a:r>
            <a:r>
              <a:rPr lang="uk-UA" sz="2000" b="1" dirty="0">
                <a:latin typeface="+mj-lt"/>
                <a:cs typeface="Calibri"/>
              </a:rPr>
              <a:t>̶</a:t>
            </a:r>
            <a:r>
              <a:rPr lang="uk-UA" sz="2000" b="1" dirty="0">
                <a:latin typeface="+mj-lt"/>
              </a:rPr>
              <a:t> </a:t>
            </a:r>
            <a:r>
              <a:rPr lang="en-US" sz="2000" b="1" dirty="0">
                <a:latin typeface="+mj-lt"/>
              </a:rPr>
              <a:t> </a:t>
            </a:r>
            <a:r>
              <a:rPr lang="uk-UA" sz="2000" b="1">
                <a:latin typeface="+mj-lt"/>
              </a:rPr>
              <a:t>ніхто </a:t>
            </a:r>
            <a:r>
              <a:rPr lang="uk-UA" sz="2000" b="1" smtClean="0">
                <a:latin typeface="+mj-lt"/>
              </a:rPr>
              <a:t> з </a:t>
            </a:r>
            <a:r>
              <a:rPr lang="uk-UA" sz="2000" b="1" dirty="0">
                <a:latin typeface="+mj-lt"/>
              </a:rPr>
              <a:t>дамаських ткачів за всього бажання не міг його розбовкати. У всіх рабів, що працювали на ткацьких верстатах, було вирвано язика.</a:t>
            </a:r>
            <a:endParaRPr lang="ru-RU" sz="2000" b="1" dirty="0">
              <a:latin typeface="+mj-lt"/>
            </a:endParaRPr>
          </a:p>
        </p:txBody>
      </p:sp>
      <p:pic>
        <p:nvPicPr>
          <p:cNvPr id="19461" name="Picture 2" descr="Картинка 81 из 37364">
            <a:hlinkClick r:id="rId3"/>
          </p:cNvPr>
          <p:cNvPicPr>
            <a:picLocks noChangeAspect="1" noChangeArrowheads="1"/>
          </p:cNvPicPr>
          <p:nvPr/>
        </p:nvPicPr>
        <p:blipFill>
          <a:blip r:embed="rId4" cstate="print"/>
          <a:srcRect/>
          <a:stretch>
            <a:fillRect/>
          </a:stretch>
        </p:blipFill>
        <p:spPr bwMode="auto">
          <a:xfrm>
            <a:off x="1619672" y="260648"/>
            <a:ext cx="5904656" cy="37850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0483" name="Прямоугольник 3"/>
          <p:cNvSpPr>
            <a:spLocks noChangeArrowheads="1"/>
          </p:cNvSpPr>
          <p:nvPr/>
        </p:nvSpPr>
        <p:spPr bwMode="auto">
          <a:xfrm>
            <a:off x="4393059" y="2798985"/>
            <a:ext cx="4643437" cy="2862263"/>
          </a:xfrm>
          <a:prstGeom prst="rect">
            <a:avLst/>
          </a:prstGeom>
          <a:noFill/>
          <a:ln>
            <a:noFill/>
          </a:ln>
          <a:extLst/>
        </p:spPr>
        <p:txBody>
          <a:bodyPr>
            <a:spAutoFit/>
          </a:bodyPr>
          <a:lstStyle/>
          <a:p>
            <a:pPr algn="ctr">
              <a:defRPr/>
            </a:pPr>
            <a:r>
              <a:rPr lang="uk-UA" sz="2000" b="1" dirty="0">
                <a:latin typeface="+mj-lt"/>
              </a:rPr>
              <a:t>Сьогодні під терміном «дамаська тканина» розуміють будь-яку високоякісну жакардову тканину, зроблену з великою кількістю візерунків, які утворюються завдяки почерговому переплетенню ниток основи й утоку. «Справжня» дамаська тканина</a:t>
            </a:r>
            <a:r>
              <a:rPr lang="en-US" sz="2000" b="1" dirty="0">
                <a:latin typeface="+mj-lt"/>
              </a:rPr>
              <a:t> </a:t>
            </a:r>
            <a:r>
              <a:rPr lang="uk-UA" sz="2000" b="1" dirty="0">
                <a:latin typeface="+mj-lt"/>
              </a:rPr>
              <a:t> </a:t>
            </a:r>
            <a:r>
              <a:rPr lang="uk-UA" sz="2000" b="1" dirty="0">
                <a:latin typeface="+mj-lt"/>
                <a:cs typeface="Calibri"/>
              </a:rPr>
              <a:t>̶</a:t>
            </a:r>
            <a:r>
              <a:rPr lang="uk-UA" sz="2000" b="1" dirty="0">
                <a:latin typeface="+mj-lt"/>
              </a:rPr>
              <a:t> </a:t>
            </a:r>
            <a:r>
              <a:rPr lang="en-US" sz="2000" b="1" dirty="0">
                <a:latin typeface="+mj-lt"/>
              </a:rPr>
              <a:t> </a:t>
            </a:r>
            <a:r>
              <a:rPr lang="uk-UA" sz="2000" b="1" dirty="0">
                <a:latin typeface="+mj-lt"/>
              </a:rPr>
              <a:t>це візерункова тканина </a:t>
            </a:r>
            <a:br>
              <a:rPr lang="uk-UA" sz="2000" b="1" dirty="0">
                <a:latin typeface="+mj-lt"/>
              </a:rPr>
            </a:br>
            <a:r>
              <a:rPr lang="uk-UA" sz="2000" b="1" dirty="0">
                <a:latin typeface="+mj-lt"/>
              </a:rPr>
              <a:t>з атласним переплетенням.</a:t>
            </a:r>
            <a:endParaRPr lang="ru-RU" sz="2000" b="1" dirty="0">
              <a:latin typeface="+mj-lt"/>
            </a:endParaRPr>
          </a:p>
        </p:txBody>
      </p:sp>
      <p:pic>
        <p:nvPicPr>
          <p:cNvPr id="20484" name="Picture 5"/>
          <p:cNvPicPr>
            <a:picLocks noChangeAspect="1" noChangeArrowheads="1"/>
          </p:cNvPicPr>
          <p:nvPr/>
        </p:nvPicPr>
        <p:blipFill>
          <a:blip r:embed="rId3" cstate="print"/>
          <a:srcRect/>
          <a:stretch>
            <a:fillRect/>
          </a:stretch>
        </p:blipFill>
        <p:spPr bwMode="auto">
          <a:xfrm>
            <a:off x="161925" y="282575"/>
            <a:ext cx="4087813" cy="59705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259632" y="1484784"/>
            <a:ext cx="7715250" cy="2308324"/>
          </a:xfrm>
          <a:prstGeom prst="rect">
            <a:avLst/>
          </a:prstGeom>
          <a:noFill/>
          <a:ln>
            <a:noFill/>
          </a:ln>
          <a:extLst/>
        </p:spPr>
        <p:txBody>
          <a:bodyPr anchor="ctr">
            <a:spAutoFit/>
          </a:bodyPr>
          <a:lstStyle/>
          <a:p>
            <a:pPr algn="ctr">
              <a:defRPr/>
            </a:pPr>
            <a:r>
              <a:rPr lang="uk-UA" sz="7200" dirty="0">
                <a:ln w="19050">
                  <a:solidFill>
                    <a:schemeClr val="accent1"/>
                  </a:solidFill>
                  <a:prstDash val="solid"/>
                </a:ln>
                <a:solidFill>
                  <a:srgbClr val="FFFFFF"/>
                </a:solidFill>
                <a:effectLst>
                  <a:outerShdw blurRad="38100" dist="32000" dir="5400000" algn="tl">
                    <a:srgbClr val="000000">
                      <a:alpha val="30000"/>
                    </a:srgbClr>
                  </a:outerShdw>
                </a:effectLst>
                <a:latin typeface="+mn-lt"/>
                <a:ea typeface="Calibri" pitchFamily="34" charset="0"/>
                <a:cs typeface="Times New Roman" pitchFamily="18" charset="0"/>
              </a:rPr>
              <a:t>Іранське килимарство</a:t>
            </a:r>
          </a:p>
        </p:txBody>
      </p:sp>
      <p:grpSp>
        <p:nvGrpSpPr>
          <p:cNvPr id="5" name="Группа 4"/>
          <p:cNvGrpSpPr>
            <a:grpSpLocks/>
          </p:cNvGrpSpPr>
          <p:nvPr/>
        </p:nvGrpSpPr>
        <p:grpSpPr bwMode="auto">
          <a:xfrm>
            <a:off x="0" y="0"/>
            <a:ext cx="1143000" cy="6858000"/>
            <a:chOff x="0" y="0"/>
            <a:chExt cx="1143000" cy="6858000"/>
          </a:xfrm>
        </p:grpSpPr>
        <p:pic>
          <p:nvPicPr>
            <p:cNvPr id="6" name="Picture 4" descr="E:\Мои документы\Мои рисунки\right-bg.jpg"/>
            <p:cNvPicPr>
              <a:picLocks noChangeAspect="1" noChangeArrowheads="1"/>
            </p:cNvPicPr>
            <p:nvPr/>
          </p:nvPicPr>
          <p:blipFill>
            <a:blip r:embed="rId3" cstate="print"/>
            <a:srcRect/>
            <a:stretch>
              <a:fillRect/>
            </a:stretch>
          </p:blipFill>
          <p:spPr bwMode="auto">
            <a:xfrm>
              <a:off x="0" y="4829175"/>
              <a:ext cx="1143000" cy="2028825"/>
            </a:xfrm>
            <a:prstGeom prst="rect">
              <a:avLst/>
            </a:prstGeom>
            <a:noFill/>
            <a:ln w="9525">
              <a:noFill/>
              <a:miter lim="800000"/>
              <a:headEnd/>
              <a:tailEnd/>
            </a:ln>
          </p:spPr>
        </p:pic>
        <p:pic>
          <p:nvPicPr>
            <p:cNvPr id="7" name="Picture 5" descr="E:\Мои документы\Мои рисунки\right-bg.jpg"/>
            <p:cNvPicPr>
              <a:picLocks noChangeAspect="1" noChangeArrowheads="1"/>
            </p:cNvPicPr>
            <p:nvPr/>
          </p:nvPicPr>
          <p:blipFill>
            <a:blip r:embed="rId3" cstate="print"/>
            <a:srcRect/>
            <a:stretch>
              <a:fillRect/>
            </a:stretch>
          </p:blipFill>
          <p:spPr bwMode="auto">
            <a:xfrm>
              <a:off x="0" y="2857496"/>
              <a:ext cx="1143000" cy="2028825"/>
            </a:xfrm>
            <a:prstGeom prst="rect">
              <a:avLst/>
            </a:prstGeom>
            <a:noFill/>
            <a:ln w="9525">
              <a:noFill/>
              <a:miter lim="800000"/>
              <a:headEnd/>
              <a:tailEnd/>
            </a:ln>
          </p:spPr>
        </p:pic>
        <p:pic>
          <p:nvPicPr>
            <p:cNvPr id="8" name="Picture 6" descr="E:\Мои документы\Мои рисунки\right-bg.jpg"/>
            <p:cNvPicPr>
              <a:picLocks noChangeAspect="1" noChangeArrowheads="1"/>
            </p:cNvPicPr>
            <p:nvPr/>
          </p:nvPicPr>
          <p:blipFill>
            <a:blip r:embed="rId3" cstate="print"/>
            <a:srcRect/>
            <a:stretch>
              <a:fillRect/>
            </a:stretch>
          </p:blipFill>
          <p:spPr bwMode="auto">
            <a:xfrm>
              <a:off x="0" y="857232"/>
              <a:ext cx="1143000" cy="2028825"/>
            </a:xfrm>
            <a:prstGeom prst="rect">
              <a:avLst/>
            </a:prstGeom>
            <a:noFill/>
            <a:ln w="9525">
              <a:noFill/>
              <a:miter lim="800000"/>
              <a:headEnd/>
              <a:tailEnd/>
            </a:ln>
          </p:spPr>
        </p:pic>
        <p:pic>
          <p:nvPicPr>
            <p:cNvPr id="9" name="Picture 7" descr="E:\Мои документы\Мои рисунки\right-bg.jpg"/>
            <p:cNvPicPr>
              <a:picLocks noChangeAspect="1" noChangeArrowheads="1"/>
            </p:cNvPicPr>
            <p:nvPr/>
          </p:nvPicPr>
          <p:blipFill>
            <a:blip r:embed="rId3" cstate="print"/>
            <a:srcRect/>
            <a:stretch>
              <a:fillRect/>
            </a:stretch>
          </p:blipFill>
          <p:spPr bwMode="auto">
            <a:xfrm>
              <a:off x="0" y="0"/>
              <a:ext cx="1143000" cy="2028825"/>
            </a:xfrm>
            <a:prstGeom prst="rect">
              <a:avLst/>
            </a:prstGeom>
            <a:noFill/>
            <a:ln w="9525">
              <a:noFill/>
              <a:miter lim="800000"/>
              <a:headEnd/>
              <a:tailEnd/>
            </a:ln>
          </p:spPr>
        </p:pic>
      </p:gr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3554" name="Picture 7" descr="Картинка 516 из 8310">
            <a:hlinkClick r:id="rId3"/>
          </p:cNvPr>
          <p:cNvPicPr>
            <a:picLocks noChangeAspect="1" noChangeArrowheads="1"/>
          </p:cNvPicPr>
          <p:nvPr/>
        </p:nvPicPr>
        <p:blipFill>
          <a:blip r:embed="rId4" cstate="print"/>
          <a:srcRect/>
          <a:stretch>
            <a:fillRect/>
          </a:stretch>
        </p:blipFill>
        <p:spPr bwMode="auto">
          <a:xfrm>
            <a:off x="2000250" y="3643313"/>
            <a:ext cx="5076825" cy="29337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285750" y="142875"/>
            <a:ext cx="8429625" cy="707886"/>
          </a:xfrm>
          <a:prstGeom prst="rect">
            <a:avLst/>
          </a:prstGeom>
        </p:spPr>
        <p:txBody>
          <a:bodyPr>
            <a:spAutoFit/>
          </a:bodyPr>
          <a:lstStyle/>
          <a:p>
            <a:pPr algn="just" fontAlgn="auto">
              <a:spcBef>
                <a:spcPts val="0"/>
              </a:spcBef>
              <a:spcAft>
                <a:spcPts val="0"/>
              </a:spcAft>
              <a:defRPr/>
            </a:pPr>
            <a:r>
              <a:rPr lang="uk-U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Перські килими (іранські килими)</a:t>
            </a:r>
            <a:endPar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8193" name="Rectangle 1"/>
          <p:cNvSpPr>
            <a:spLocks noChangeArrowheads="1"/>
          </p:cNvSpPr>
          <p:nvPr/>
        </p:nvSpPr>
        <p:spPr bwMode="auto">
          <a:xfrm>
            <a:off x="500063" y="805448"/>
            <a:ext cx="5214937" cy="2800767"/>
          </a:xfrm>
          <a:prstGeom prst="rect">
            <a:avLst/>
          </a:prstGeom>
          <a:noFill/>
          <a:ln w="9525">
            <a:noFill/>
            <a:miter lim="800000"/>
            <a:headEnd/>
            <a:tailEnd/>
          </a:ln>
          <a:effectLst/>
        </p:spPr>
        <p:txBody>
          <a:bodyPr anchor="ctr">
            <a:spAutoFit/>
          </a:bodyPr>
          <a:lstStyle/>
          <a:p>
            <a:pPr algn="ctr">
              <a:defRPr/>
            </a:pPr>
            <a:r>
              <a:rPr lang="uk-UA" sz="2200" dirty="0">
                <a:latin typeface="+mn-lt"/>
                <a:ea typeface="Calibri" pitchFamily="34" charset="0"/>
                <a:cs typeface="Times New Roman" pitchFamily="18" charset="0"/>
              </a:rPr>
              <a:t>Прадавнє мистецтво килимарства передавалося в Персії від покоління до покоління й вважалося найдорожчою сімейною цінністю. Килими ткали </a:t>
            </a:r>
            <a:br>
              <a:rPr lang="uk-UA" sz="2200" dirty="0">
                <a:latin typeface="+mn-lt"/>
                <a:ea typeface="Calibri" pitchFamily="34" charset="0"/>
                <a:cs typeface="Times New Roman" pitchFamily="18" charset="0"/>
              </a:rPr>
            </a:br>
            <a:r>
              <a:rPr lang="uk-UA" sz="2200" dirty="0">
                <a:latin typeface="+mn-lt"/>
                <a:ea typeface="Calibri" pitchFamily="34" charset="0"/>
                <a:cs typeface="Times New Roman" pitchFamily="18" charset="0"/>
              </a:rPr>
              <a:t>в домашніх умовах, для сімейного користування або в подарунок. Приблизно в III ст. н. е. з’явилися мануфактури. </a:t>
            </a:r>
            <a:endParaRPr lang="uk-UA" sz="2200" dirty="0">
              <a:latin typeface="+mn-lt"/>
            </a:endParaRPr>
          </a:p>
        </p:txBody>
      </p:sp>
      <p:pic>
        <p:nvPicPr>
          <p:cNvPr id="8195" name="Picture 3" descr="Картинка 45 из 8310">
            <a:hlinkClick r:id="rId5"/>
          </p:cNvPr>
          <p:cNvPicPr>
            <a:picLocks noChangeAspect="1" noChangeArrowheads="1"/>
          </p:cNvPicPr>
          <p:nvPr/>
        </p:nvPicPr>
        <p:blipFill>
          <a:blip r:embed="rId6" cstate="print"/>
          <a:srcRect/>
          <a:stretch>
            <a:fillRect/>
          </a:stretch>
        </p:blipFill>
        <p:spPr bwMode="auto">
          <a:xfrm>
            <a:off x="6000750" y="2357438"/>
            <a:ext cx="2600325" cy="3810000"/>
          </a:xfrm>
          <a:prstGeom prst="rect">
            <a:avLst/>
          </a:prstGeom>
          <a:ln>
            <a:noFill/>
          </a:ln>
          <a:effectLst>
            <a:outerShdw blurRad="292100" dist="139700" dir="2700000" algn="tl" rotWithShape="0">
              <a:srgbClr val="333333">
                <a:alpha val="65000"/>
              </a:srgbClr>
            </a:outerShdw>
          </a:effectLst>
        </p:spPr>
      </p:pic>
      <p:pic>
        <p:nvPicPr>
          <p:cNvPr id="8197" name="Picture 5" descr="История персидского ковра ">
            <a:hlinkClick r:id="rId7"/>
          </p:cNvPr>
          <p:cNvPicPr>
            <a:picLocks noChangeAspect="1" noChangeArrowheads="1"/>
          </p:cNvPicPr>
          <p:nvPr/>
        </p:nvPicPr>
        <p:blipFill>
          <a:blip r:embed="rId8" cstate="print">
            <a:lum contrast="20000"/>
          </a:blip>
          <a:srcRect/>
          <a:stretch>
            <a:fillRect/>
          </a:stretch>
        </p:blipFill>
        <p:spPr bwMode="auto">
          <a:xfrm>
            <a:off x="7429500" y="1571625"/>
            <a:ext cx="1428750"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892969" y="1268760"/>
            <a:ext cx="7358063" cy="1938992"/>
          </a:xfrm>
          <a:prstGeom prst="rect">
            <a:avLst/>
          </a:prstGeom>
          <a:noFill/>
          <a:ln>
            <a:noFill/>
          </a:ln>
          <a:extLst/>
        </p:spPr>
        <p:txBody>
          <a:bodyPr anchor="ctr">
            <a:spAutoFit/>
          </a:bodyPr>
          <a:lstStyle/>
          <a:p>
            <a:pPr algn="ctr">
              <a:defRPr/>
            </a:pPr>
            <a:r>
              <a:rPr lang="uk-UA"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n-lt"/>
                <a:ea typeface="Calibri" pitchFamily="34" charset="0"/>
                <a:cs typeface="Times New Roman" pitchFamily="18" charset="0"/>
              </a:rPr>
              <a:t>Багдадська книжкова мініатюра</a:t>
            </a:r>
          </a:p>
        </p:txBody>
      </p:sp>
      <p:pic>
        <p:nvPicPr>
          <p:cNvPr id="9" name="Picture 1" descr="E:\Мои документы\Мои рисунки\t_title3.jpg"/>
          <p:cNvPicPr>
            <a:picLocks noChangeAspect="1" noChangeArrowheads="1"/>
          </p:cNvPicPr>
          <p:nvPr/>
        </p:nvPicPr>
        <p:blipFill>
          <a:blip r:embed="rId2" cstate="print"/>
          <a:srcRect/>
          <a:stretch>
            <a:fillRect/>
          </a:stretch>
        </p:blipFill>
        <p:spPr bwMode="auto">
          <a:xfrm>
            <a:off x="5429256" y="4024964"/>
            <a:ext cx="3714744" cy="2833035"/>
          </a:xfrm>
          <a:prstGeom prst="rect">
            <a:avLst/>
          </a:prstGeom>
          <a:noFill/>
          <a:effectLst>
            <a:softEdge rad="317500"/>
          </a:effectLst>
        </p:spPr>
      </p:pic>
      <p:pic>
        <p:nvPicPr>
          <p:cNvPr id="11" name="Picture 1" descr="E:\Мои документы\Мои рисунки\t_title3.jpg"/>
          <p:cNvPicPr>
            <a:picLocks noChangeAspect="1" noChangeArrowheads="1"/>
          </p:cNvPicPr>
          <p:nvPr/>
        </p:nvPicPr>
        <p:blipFill>
          <a:blip r:embed="rId2" cstate="print"/>
          <a:srcRect/>
          <a:stretch>
            <a:fillRect/>
          </a:stretch>
        </p:blipFill>
        <p:spPr bwMode="auto">
          <a:xfrm flipH="1">
            <a:off x="0" y="4024965"/>
            <a:ext cx="3786246" cy="2833035"/>
          </a:xfrm>
          <a:prstGeom prst="rect">
            <a:avLst/>
          </a:prstGeom>
          <a:noFill/>
          <a:effectLst>
            <a:softEdge rad="317500"/>
          </a:effectLst>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4579" name="Прямоугольник 3"/>
          <p:cNvSpPr>
            <a:spLocks noChangeArrowheads="1"/>
          </p:cNvSpPr>
          <p:nvPr/>
        </p:nvSpPr>
        <p:spPr bwMode="auto">
          <a:xfrm>
            <a:off x="0" y="1124744"/>
            <a:ext cx="5724128" cy="3416320"/>
          </a:xfrm>
          <a:prstGeom prst="rect">
            <a:avLst/>
          </a:prstGeom>
          <a:noFill/>
          <a:ln>
            <a:noFill/>
          </a:ln>
          <a:extLst/>
        </p:spPr>
        <p:txBody>
          <a:bodyPr wrap="square">
            <a:spAutoFit/>
          </a:bodyPr>
          <a:lstStyle/>
          <a:p>
            <a:pPr algn="ctr">
              <a:defRPr/>
            </a:pPr>
            <a:r>
              <a:rPr lang="uk-UA" sz="2400" dirty="0">
                <a:latin typeface="+mj-lt"/>
              </a:rPr>
              <a:t>На  орнамент перського килима вплинули історичні процеси. </a:t>
            </a:r>
            <a:r>
              <a:rPr lang="uk-UA" sz="2400">
                <a:latin typeface="+mj-lt"/>
              </a:rPr>
              <a:t>Коли </a:t>
            </a:r>
            <a:r>
              <a:rPr lang="uk-UA" sz="2400" smtClean="0">
                <a:latin typeface="+mj-lt"/>
              </a:rPr>
              <a:t>в </a:t>
            </a:r>
            <a:r>
              <a:rPr lang="uk-UA" sz="2400" dirty="0">
                <a:latin typeface="+mj-lt"/>
              </a:rPr>
              <a:t>Персію прийшов іслам, із килимів зникли птахи, верблюди, коні. Замість них з’явились абстрактна символіка та м’які візерунки. Килими часів монгольського панування позбавлені істинно перської пишності, вони відзначаються простим, переважно геометричним орнаментом.</a:t>
            </a:r>
            <a:endParaRPr lang="ru-RU" sz="2400" dirty="0">
              <a:latin typeface="+mj-lt"/>
            </a:endParaRPr>
          </a:p>
        </p:txBody>
      </p:sp>
      <p:sp>
        <p:nvSpPr>
          <p:cNvPr id="21508" name="Rectangle 1"/>
          <p:cNvSpPr>
            <a:spLocks noChangeArrowheads="1"/>
          </p:cNvSpPr>
          <p:nvPr/>
        </p:nvSpPr>
        <p:spPr bwMode="auto">
          <a:xfrm>
            <a:off x="0" y="5301208"/>
            <a:ext cx="9144000" cy="1323439"/>
          </a:xfrm>
          <a:prstGeom prst="rect">
            <a:avLst/>
          </a:prstGeom>
          <a:noFill/>
          <a:ln w="9525">
            <a:noFill/>
            <a:miter lim="800000"/>
            <a:headEnd/>
            <a:tailEnd/>
          </a:ln>
        </p:spPr>
        <p:txBody>
          <a:bodyPr wrap="square" anchor="ctr">
            <a:spAutoFit/>
          </a:bodyPr>
          <a:lstStyle/>
          <a:p>
            <a:pPr algn="ctr"/>
            <a:r>
              <a:rPr lang="uk-UA" sz="2000">
                <a:latin typeface="+mj-lt"/>
              </a:rPr>
              <a:t>Поняття «перський килим» містить у собі велике різноманіття орнаментальних стилів, технологічних типів і </a:t>
            </a:r>
            <a:r>
              <a:rPr lang="uk-UA" sz="2000">
                <a:latin typeface="+mj-lt"/>
              </a:rPr>
              <a:t>територіальних </a:t>
            </a:r>
            <a:r>
              <a:rPr lang="uk-UA" sz="2000" smtClean="0">
                <a:latin typeface="+mj-lt"/>
              </a:rPr>
              <a:t>відмінностей.</a:t>
            </a:r>
            <a:r>
              <a:rPr lang="ru-RU" sz="2000" smtClean="0">
                <a:latin typeface="+mj-lt"/>
              </a:rPr>
              <a:t> </a:t>
            </a:r>
            <a:r>
              <a:rPr lang="uk-UA" sz="2000" smtClean="0">
                <a:latin typeface="+mj-lt"/>
                <a:ea typeface="Calibri" pitchFamily="34" charset="0"/>
                <a:cs typeface="Times New Roman" pitchFamily="18" charset="0"/>
              </a:rPr>
              <a:t>У </a:t>
            </a:r>
            <a:r>
              <a:rPr lang="uk-UA" sz="2000">
                <a:latin typeface="+mj-lt"/>
                <a:ea typeface="Calibri" pitchFamily="34" charset="0"/>
                <a:cs typeface="Times New Roman" pitchFamily="18" charset="0"/>
              </a:rPr>
              <a:t>наш час у кожному з міст Ірану  </a:t>
            </a:r>
            <a:r>
              <a:rPr lang="uk-UA" sz="2000">
                <a:latin typeface="+mj-lt"/>
                <a:cs typeface="Calibri" pitchFamily="34" charset="0"/>
              </a:rPr>
              <a:t>̶  Кум, Наїн, Tебриз, Ісфахан, Габе  ̶  свої традиції килимарства, свої самобутні килими з особливим почерком. </a:t>
            </a:r>
            <a:endParaRPr lang="uk-UA" sz="3200">
              <a:latin typeface="+mj-lt"/>
            </a:endParaRPr>
          </a:p>
        </p:txBody>
      </p:sp>
      <p:pic>
        <p:nvPicPr>
          <p:cNvPr id="7" name="Picture 5" descr="Картинка 400 из 8310">
            <a:hlinkClick r:id="rId3"/>
          </p:cNvPr>
          <p:cNvPicPr>
            <a:picLocks noChangeAspect="1" noChangeArrowheads="1"/>
          </p:cNvPicPr>
          <p:nvPr/>
        </p:nvPicPr>
        <p:blipFill>
          <a:blip r:embed="rId4" cstate="print"/>
          <a:srcRect l="49905"/>
          <a:stretch>
            <a:fillRect/>
          </a:stretch>
        </p:blipFill>
        <p:spPr bwMode="auto">
          <a:xfrm>
            <a:off x="5724128" y="597049"/>
            <a:ext cx="2952328" cy="44817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357438" y="262608"/>
            <a:ext cx="4429125" cy="646112"/>
          </a:xfrm>
          <a:prstGeom prst="rect">
            <a:avLst/>
          </a:prstGeom>
          <a:noFill/>
          <a:ln w="9525">
            <a:noFill/>
            <a:miter lim="800000"/>
            <a:headEnd/>
            <a:tailEnd/>
          </a:ln>
          <a:effectLst/>
        </p:spPr>
        <p:txBody>
          <a:bodyPr anchor="ctr">
            <a:spAutoFit/>
          </a:bodyPr>
          <a:lstStyle/>
          <a:p>
            <a:pPr algn="just">
              <a:defRPr/>
            </a:pPr>
            <a:r>
              <a:rPr lang="ru-RU" sz="3600" b="1" dirty="0" err="1">
                <a:solidFill>
                  <a:srgbClr val="C00000"/>
                </a:solidFill>
                <a:effectLst>
                  <a:outerShdw blurRad="38100" dist="38100" dir="2700000" algn="tl">
                    <a:srgbClr val="000000">
                      <a:alpha val="43137"/>
                    </a:srgbClr>
                  </a:outerShdw>
                </a:effectLst>
                <a:latin typeface="Palatino Linotype" pitchFamily="18" charset="0"/>
              </a:rPr>
              <a:t>Килими</a:t>
            </a:r>
            <a:r>
              <a:rPr lang="ru-RU" sz="3600" b="1" dirty="0">
                <a:solidFill>
                  <a:srgbClr val="C00000"/>
                </a:solidFill>
                <a:effectLst>
                  <a:outerShdw blurRad="38100" dist="38100" dir="2700000" algn="tl">
                    <a:srgbClr val="000000">
                      <a:alpha val="43137"/>
                    </a:srgbClr>
                  </a:outerShdw>
                </a:effectLst>
                <a:latin typeface="Palatino Linotype" pitchFamily="18" charset="0"/>
              </a:rPr>
              <a:t> </a:t>
            </a:r>
            <a:r>
              <a:rPr lang="ru-RU" sz="3600" b="1" dirty="0" err="1">
                <a:solidFill>
                  <a:srgbClr val="C00000"/>
                </a:solidFill>
                <a:effectLst>
                  <a:outerShdw blurRad="38100" dist="38100" dir="2700000" algn="tl">
                    <a:srgbClr val="000000">
                      <a:alpha val="43137"/>
                    </a:srgbClr>
                  </a:outerShdw>
                </a:effectLst>
                <a:latin typeface="Palatino Linotype" pitchFamily="18" charset="0"/>
              </a:rPr>
              <a:t>з</a:t>
            </a:r>
            <a:r>
              <a:rPr lang="ru-RU" sz="3600" b="1" dirty="0">
                <a:solidFill>
                  <a:srgbClr val="C00000"/>
                </a:solidFill>
                <a:effectLst>
                  <a:outerShdw blurRad="38100" dist="38100" dir="2700000" algn="tl">
                    <a:srgbClr val="000000">
                      <a:alpha val="43137"/>
                    </a:srgbClr>
                  </a:outerShdw>
                </a:effectLst>
                <a:latin typeface="Palatino Linotype" pitchFamily="18" charset="0"/>
              </a:rPr>
              <a:t> Тебриза </a:t>
            </a:r>
          </a:p>
        </p:txBody>
      </p:sp>
      <p:sp>
        <p:nvSpPr>
          <p:cNvPr id="22531" name="Прямоугольник 4"/>
          <p:cNvSpPr>
            <a:spLocks noChangeArrowheads="1"/>
          </p:cNvSpPr>
          <p:nvPr/>
        </p:nvSpPr>
        <p:spPr bwMode="auto">
          <a:xfrm>
            <a:off x="357188" y="1000125"/>
            <a:ext cx="8463284" cy="1200329"/>
          </a:xfrm>
          <a:prstGeom prst="rect">
            <a:avLst/>
          </a:prstGeom>
          <a:noFill/>
          <a:ln w="9525">
            <a:noFill/>
            <a:miter lim="800000"/>
            <a:headEnd/>
            <a:tailEnd/>
          </a:ln>
        </p:spPr>
        <p:txBody>
          <a:bodyPr wrap="square">
            <a:spAutoFit/>
          </a:bodyPr>
          <a:lstStyle/>
          <a:p>
            <a:pPr algn="ctr"/>
            <a:r>
              <a:rPr lang="uk-UA" sz="2400">
                <a:latin typeface="+mj-lt"/>
              </a:rPr>
              <a:t>Тлом для тебризьких килимів є кремовий, червоний або синій кольори. На  них можна зустріти зображення соколиного полювання або грізного лева. </a:t>
            </a:r>
            <a:endParaRPr lang="ru-RU" sz="2400">
              <a:latin typeface="+mj-lt"/>
            </a:endParaRPr>
          </a:p>
        </p:txBody>
      </p:sp>
      <p:sp>
        <p:nvSpPr>
          <p:cNvPr id="22532" name="Прямоугольник 5"/>
          <p:cNvSpPr>
            <a:spLocks noChangeArrowheads="1"/>
          </p:cNvSpPr>
          <p:nvPr/>
        </p:nvSpPr>
        <p:spPr bwMode="auto">
          <a:xfrm>
            <a:off x="2987824" y="3068960"/>
            <a:ext cx="3312368" cy="3477875"/>
          </a:xfrm>
          <a:prstGeom prst="rect">
            <a:avLst/>
          </a:prstGeom>
          <a:noFill/>
          <a:ln w="9525">
            <a:noFill/>
            <a:miter lim="800000"/>
            <a:headEnd/>
            <a:tailEnd/>
          </a:ln>
        </p:spPr>
        <p:txBody>
          <a:bodyPr wrap="square">
            <a:spAutoFit/>
          </a:bodyPr>
          <a:lstStyle/>
          <a:p>
            <a:pPr algn="ctr"/>
            <a:r>
              <a:rPr lang="uk-UA" sz="2000">
                <a:latin typeface="+mj-lt"/>
              </a:rPr>
              <a:t>Килими з Тебриза можна впізнати за орнаментом </a:t>
            </a:r>
            <a:r>
              <a:rPr lang="uk-UA" sz="2000">
                <a:latin typeface="+mj-lt"/>
                <a:cs typeface="Calibri" pitchFamily="34" charset="0"/>
              </a:rPr>
              <a:t>̶</a:t>
            </a:r>
            <a:r>
              <a:rPr lang="uk-UA" sz="2000">
                <a:latin typeface="+mj-lt"/>
              </a:rPr>
              <a:t> медальйони в центрі й по кутах. Медальйон у центрі килима символізує місяць, </a:t>
            </a:r>
            <a:br>
              <a:rPr lang="uk-UA" sz="2000">
                <a:latin typeface="+mj-lt"/>
              </a:rPr>
            </a:br>
            <a:r>
              <a:rPr lang="uk-UA" sz="2000">
                <a:latin typeface="+mj-lt"/>
              </a:rPr>
              <a:t>а візерунок із ромбів із зазубреними листочками по краях </a:t>
            </a:r>
            <a:r>
              <a:rPr lang="uk-UA" sz="2000">
                <a:latin typeface="+mj-lt"/>
                <a:cs typeface="Calibri" pitchFamily="34" charset="0"/>
              </a:rPr>
              <a:t>̶</a:t>
            </a:r>
            <a:r>
              <a:rPr lang="uk-UA" sz="2000">
                <a:latin typeface="+mj-lt"/>
              </a:rPr>
              <a:t> луску риб, які піднімаються до поверхні води, щоб помилуватися відображенням місяця.</a:t>
            </a:r>
            <a:endParaRPr lang="ru-RU" sz="2000">
              <a:latin typeface="+mj-lt"/>
            </a:endParaRPr>
          </a:p>
        </p:txBody>
      </p:sp>
      <p:pic>
        <p:nvPicPr>
          <p:cNvPr id="25606" name="Picture 3" descr="Картинка 43 из 8310">
            <a:hlinkClick r:id="rId3"/>
          </p:cNvPr>
          <p:cNvPicPr>
            <a:picLocks noChangeAspect="1" noChangeArrowheads="1"/>
          </p:cNvPicPr>
          <p:nvPr/>
        </p:nvPicPr>
        <p:blipFill>
          <a:blip r:embed="rId4" cstate="print">
            <a:lum bright="10000" contrast="20000"/>
          </a:blip>
          <a:srcRect r="6667"/>
          <a:stretch>
            <a:fillRect/>
          </a:stretch>
        </p:blipFill>
        <p:spPr bwMode="auto">
          <a:xfrm>
            <a:off x="357188" y="2817763"/>
            <a:ext cx="2571750" cy="3673475"/>
          </a:xfrm>
          <a:prstGeom prst="rect">
            <a:avLst/>
          </a:prstGeom>
          <a:ln>
            <a:noFill/>
          </a:ln>
          <a:effectLst>
            <a:outerShdw blurRad="292100" dist="139700" dir="2700000" algn="tl" rotWithShape="0">
              <a:srgbClr val="333333">
                <a:alpha val="65000"/>
              </a:srgbClr>
            </a:outerShdw>
          </a:effectLst>
        </p:spPr>
      </p:pic>
      <p:pic>
        <p:nvPicPr>
          <p:cNvPr id="25607" name="Picture 5" descr="Картинка 142 из 8310">
            <a:hlinkClick r:id="rId5"/>
          </p:cNvPr>
          <p:cNvPicPr>
            <a:picLocks noChangeAspect="1" noChangeArrowheads="1"/>
          </p:cNvPicPr>
          <p:nvPr/>
        </p:nvPicPr>
        <p:blipFill>
          <a:blip r:embed="rId6" cstate="print">
            <a:lum contrast="20000"/>
          </a:blip>
          <a:srcRect/>
          <a:stretch>
            <a:fillRect/>
          </a:stretch>
        </p:blipFill>
        <p:spPr bwMode="auto">
          <a:xfrm>
            <a:off x="6300192" y="2809205"/>
            <a:ext cx="2592288" cy="37090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785938" y="188640"/>
            <a:ext cx="5572125" cy="830997"/>
          </a:xfrm>
          <a:prstGeom prst="rect">
            <a:avLst/>
          </a:prstGeom>
        </p:spPr>
        <p:txBody>
          <a:bodyPr>
            <a:spAutoFit/>
          </a:bodyPr>
          <a:lstStyle/>
          <a:p>
            <a:pPr algn="ctr" fontAlgn="auto">
              <a:spcBef>
                <a:spcPts val="0"/>
              </a:spcBef>
              <a:spcAft>
                <a:spcPts val="0"/>
              </a:spcAft>
              <a:defRPr/>
            </a:pPr>
            <a:r>
              <a:rPr lang="ru-RU" sz="480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latin typeface="+mn-lt"/>
              </a:rPr>
              <a:t>Ісфаханський</a:t>
            </a:r>
            <a:r>
              <a:rPr lang="ru-RU" sz="48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latin typeface="+mn-lt"/>
              </a:rPr>
              <a:t> килим </a:t>
            </a:r>
          </a:p>
        </p:txBody>
      </p:sp>
      <p:pic>
        <p:nvPicPr>
          <p:cNvPr id="26627" name="Picture 2" descr="http://www.continenttour.ru/news_im/1227186639.jpg"/>
          <p:cNvPicPr>
            <a:picLocks noChangeAspect="1" noChangeArrowheads="1"/>
          </p:cNvPicPr>
          <p:nvPr/>
        </p:nvPicPr>
        <p:blipFill>
          <a:blip r:embed="rId3" cstate="print"/>
          <a:srcRect/>
          <a:stretch>
            <a:fillRect/>
          </a:stretch>
        </p:blipFill>
        <p:spPr bwMode="auto">
          <a:xfrm>
            <a:off x="1503827" y="1254820"/>
            <a:ext cx="6136345" cy="3110284"/>
          </a:xfrm>
          <a:prstGeom prst="rect">
            <a:avLst/>
          </a:prstGeom>
          <a:ln>
            <a:noFill/>
          </a:ln>
          <a:effectLst>
            <a:outerShdw blurRad="292100" dist="139700" dir="2700000" algn="tl" rotWithShape="0">
              <a:srgbClr val="333333">
                <a:alpha val="65000"/>
              </a:srgbClr>
            </a:outerShdw>
          </a:effectLst>
        </p:spPr>
      </p:pic>
      <p:sp>
        <p:nvSpPr>
          <p:cNvPr id="26628" name="Прямоугольник 5"/>
          <p:cNvSpPr>
            <a:spLocks noChangeArrowheads="1"/>
          </p:cNvSpPr>
          <p:nvPr/>
        </p:nvSpPr>
        <p:spPr bwMode="auto">
          <a:xfrm>
            <a:off x="0" y="4581128"/>
            <a:ext cx="9144000" cy="1938992"/>
          </a:xfrm>
          <a:prstGeom prst="rect">
            <a:avLst/>
          </a:prstGeom>
          <a:noFill/>
          <a:ln>
            <a:noFill/>
          </a:ln>
          <a:extLst/>
        </p:spPr>
        <p:txBody>
          <a:bodyPr wrap="square">
            <a:spAutoFit/>
          </a:bodyPr>
          <a:lstStyle/>
          <a:p>
            <a:pPr algn="ctr">
              <a:defRPr/>
            </a:pPr>
            <a:r>
              <a:rPr lang="uk-UA" sz="2000" b="1" dirty="0">
                <a:latin typeface="+mn-lt"/>
              </a:rPr>
              <a:t>Ворс килимів зрізаний до декількох міліметрів, тому контур малюнка дуже чіткий. Візерунок </a:t>
            </a:r>
            <a:r>
              <a:rPr lang="uk-UA" sz="2000" b="1" dirty="0" err="1">
                <a:latin typeface="+mn-lt"/>
              </a:rPr>
              <a:t>ісфаханського</a:t>
            </a:r>
            <a:r>
              <a:rPr lang="uk-UA" sz="2000" b="1" dirty="0">
                <a:latin typeface="+mn-lt"/>
              </a:rPr>
              <a:t> килима має складний вигадливий медальйон у центрі й щільний рослинний малюнок основного </a:t>
            </a:r>
            <a:r>
              <a:rPr lang="uk-UA" sz="2000" b="1">
                <a:latin typeface="+mn-lt"/>
              </a:rPr>
              <a:t>поля </a:t>
            </a:r>
            <a:r>
              <a:rPr lang="uk-UA" sz="2000" b="1" smtClean="0">
                <a:latin typeface="+mn-lt"/>
              </a:rPr>
              <a:t> й </a:t>
            </a:r>
            <a:r>
              <a:rPr lang="uk-UA" sz="2000" b="1" dirty="0">
                <a:latin typeface="+mn-lt"/>
              </a:rPr>
              <a:t>бордюру. Є численні, дуже заплутані й точно виконані орнаменти, реалістично зображені птахи й квіти. Медальйон у центрі килима може означати всевидюще Боже око або священну квітку лотоса.</a:t>
            </a:r>
            <a:endParaRPr lang="ru-RU" sz="2000" b="1"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259632" y="188640"/>
            <a:ext cx="3678379" cy="769441"/>
          </a:xfrm>
          <a:prstGeom prst="rect">
            <a:avLst/>
          </a:prstGeom>
        </p:spPr>
        <p:txBody>
          <a:bodyPr wrap="none">
            <a:spAutoFit/>
          </a:bodyPr>
          <a:lstStyle/>
          <a:p>
            <a:pPr fontAlgn="auto">
              <a:spcBef>
                <a:spcPts val="0"/>
              </a:spcBef>
              <a:spcAft>
                <a:spcPts val="0"/>
              </a:spcAft>
              <a:defRPr/>
            </a:pPr>
            <a:r>
              <a:rPr lang="ru-RU" sz="4400" dirty="0">
                <a:solidFill>
                  <a:schemeClr val="bg1"/>
                </a:solidFill>
                <a:effectLst>
                  <a:outerShdw blurRad="38100" dist="38100" dir="2700000" algn="tl">
                    <a:srgbClr val="000000">
                      <a:alpha val="43137"/>
                    </a:srgbClr>
                  </a:outerShdw>
                </a:effectLst>
                <a:latin typeface="+mn-lt"/>
              </a:rPr>
              <a:t>Килим </a:t>
            </a:r>
            <a:r>
              <a:rPr lang="ru-RU" sz="4400" dirty="0" err="1">
                <a:solidFill>
                  <a:schemeClr val="bg1"/>
                </a:solidFill>
                <a:effectLst>
                  <a:outerShdw blurRad="38100" dist="38100" dir="2700000" algn="tl">
                    <a:srgbClr val="000000">
                      <a:alpha val="43137"/>
                    </a:srgbClr>
                  </a:outerShdw>
                </a:effectLst>
                <a:latin typeface="+mn-lt"/>
              </a:rPr>
              <a:t>із</a:t>
            </a:r>
            <a:r>
              <a:rPr lang="ru-RU" sz="4400" dirty="0">
                <a:solidFill>
                  <a:schemeClr val="bg1"/>
                </a:solidFill>
                <a:effectLst>
                  <a:outerShdw blurRad="38100" dist="38100" dir="2700000" algn="tl">
                    <a:srgbClr val="000000">
                      <a:alpha val="43137"/>
                    </a:srgbClr>
                  </a:outerShdw>
                </a:effectLst>
                <a:latin typeface="+mn-lt"/>
              </a:rPr>
              <a:t> Кума</a:t>
            </a:r>
          </a:p>
        </p:txBody>
      </p:sp>
      <p:sp>
        <p:nvSpPr>
          <p:cNvPr id="27651" name="Прямоугольник 4"/>
          <p:cNvSpPr>
            <a:spLocks noChangeArrowheads="1"/>
          </p:cNvSpPr>
          <p:nvPr/>
        </p:nvSpPr>
        <p:spPr bwMode="auto">
          <a:xfrm>
            <a:off x="395536" y="908720"/>
            <a:ext cx="5400600" cy="1938992"/>
          </a:xfrm>
          <a:prstGeom prst="rect">
            <a:avLst/>
          </a:prstGeom>
          <a:noFill/>
          <a:ln>
            <a:noFill/>
          </a:ln>
          <a:extLst/>
        </p:spPr>
        <p:txBody>
          <a:bodyPr wrap="square">
            <a:spAutoFit/>
          </a:bodyPr>
          <a:lstStyle/>
          <a:p>
            <a:pPr algn="ctr">
              <a:defRPr/>
            </a:pPr>
            <a:r>
              <a:rPr lang="uk-UA" sz="2000" dirty="0">
                <a:latin typeface="+mn-lt"/>
              </a:rPr>
              <a:t>Килими з Кума відомі незвичайною комбінацією квітів: вони можуть бути кольору слонової кістки, бежево-коричневими і </a:t>
            </a:r>
            <a:r>
              <a:rPr lang="uk-UA" sz="2000">
                <a:latin typeface="+mn-lt"/>
              </a:rPr>
              <a:t>ясно-зеленими </a:t>
            </a:r>
            <a:r>
              <a:rPr lang="uk-UA" sz="2000" smtClean="0">
                <a:latin typeface="+mn-lt"/>
              </a:rPr>
              <a:t> з </a:t>
            </a:r>
            <a:r>
              <a:rPr lang="uk-UA" sz="2000" dirty="0">
                <a:latin typeface="+mn-lt"/>
              </a:rPr>
              <a:t>відтінком бірюзи. Вони, як правило, дорожчі за інших «персів», за винятком килимів з </a:t>
            </a:r>
            <a:r>
              <a:rPr lang="uk-UA" sz="2000" dirty="0" err="1">
                <a:latin typeface="+mn-lt"/>
              </a:rPr>
              <a:t>Ісфахана</a:t>
            </a:r>
            <a:r>
              <a:rPr lang="uk-UA" sz="2000" dirty="0">
                <a:latin typeface="+mn-lt"/>
              </a:rPr>
              <a:t> й </a:t>
            </a:r>
            <a:r>
              <a:rPr lang="uk-UA" sz="2000" dirty="0" err="1">
                <a:latin typeface="+mn-lt"/>
              </a:rPr>
              <a:t>Тебриза</a:t>
            </a:r>
            <a:r>
              <a:rPr lang="uk-UA" sz="2000" dirty="0">
                <a:latin typeface="+mn-lt"/>
              </a:rPr>
              <a:t>. </a:t>
            </a:r>
            <a:endParaRPr lang="ru-RU" sz="2000" dirty="0">
              <a:latin typeface="+mn-lt"/>
            </a:endParaRPr>
          </a:p>
        </p:txBody>
      </p:sp>
      <p:sp>
        <p:nvSpPr>
          <p:cNvPr id="24581" name="Rectangle 1"/>
          <p:cNvSpPr>
            <a:spLocks noChangeArrowheads="1"/>
          </p:cNvSpPr>
          <p:nvPr/>
        </p:nvSpPr>
        <p:spPr bwMode="auto">
          <a:xfrm>
            <a:off x="357188" y="5153293"/>
            <a:ext cx="8429625" cy="1323439"/>
          </a:xfrm>
          <a:prstGeom prst="rect">
            <a:avLst/>
          </a:prstGeom>
          <a:noFill/>
          <a:ln w="9525">
            <a:noFill/>
            <a:miter lim="800000"/>
            <a:headEnd/>
            <a:tailEnd/>
          </a:ln>
        </p:spPr>
        <p:txBody>
          <a:bodyPr anchor="ctr">
            <a:spAutoFit/>
          </a:bodyPr>
          <a:lstStyle/>
          <a:p>
            <a:pPr algn="ctr"/>
            <a:r>
              <a:rPr lang="uk-UA" sz="2000">
                <a:latin typeface="+mj-lt"/>
                <a:ea typeface="Calibri" pitchFamily="34" charset="0"/>
                <a:cs typeface="Times New Roman" pitchFamily="18" charset="0"/>
              </a:rPr>
              <a:t>У Кумі немає орнаментів, що вважаються традиційними  ̶  тутешні </a:t>
            </a:r>
            <a:r>
              <a:rPr lang="uk-UA" sz="2000">
                <a:latin typeface="+mj-lt"/>
                <a:ea typeface="Calibri" pitchFamily="34" charset="0"/>
                <a:cs typeface="Times New Roman" pitchFamily="18" charset="0"/>
              </a:rPr>
              <a:t>дизайнери </a:t>
            </a:r>
            <a:r>
              <a:rPr lang="uk-UA" sz="2000" smtClean="0">
                <a:latin typeface="+mj-lt"/>
                <a:ea typeface="Calibri" pitchFamily="34" charset="0"/>
                <a:cs typeface="Times New Roman" pitchFamily="18" charset="0"/>
              </a:rPr>
              <a:t> й </a:t>
            </a:r>
            <a:r>
              <a:rPr lang="uk-UA" sz="2000">
                <a:latin typeface="+mj-lt"/>
                <a:ea typeface="Calibri" pitchFamily="34" charset="0"/>
                <a:cs typeface="Times New Roman" pitchFamily="18" charset="0"/>
              </a:rPr>
              <a:t>майстри не звикли себе в чомусь обмежувати. При цьому килими з Кума часто «підписані» майстром. У зображенні переважає розбиття поверхні на квадрати з рослинним орнаментом усередині.</a:t>
            </a:r>
            <a:r>
              <a:rPr lang="uk-UA" sz="2000">
                <a:solidFill>
                  <a:srgbClr val="003300"/>
                </a:solidFill>
                <a:latin typeface="+mj-lt"/>
                <a:ea typeface="Calibri" pitchFamily="34" charset="0"/>
                <a:cs typeface="Times New Roman" pitchFamily="18" charset="0"/>
              </a:rPr>
              <a:t> </a:t>
            </a:r>
            <a:endParaRPr lang="uk-UA" sz="3200">
              <a:solidFill>
                <a:srgbClr val="003300"/>
              </a:solidFill>
              <a:latin typeface="+mj-lt"/>
              <a:ea typeface="Calibri" pitchFamily="34" charset="0"/>
              <a:cs typeface="Times New Roman" pitchFamily="18" charset="0"/>
            </a:endParaRPr>
          </a:p>
        </p:txBody>
      </p:sp>
      <p:pic>
        <p:nvPicPr>
          <p:cNvPr id="27654" name="Picture 3" descr="Картинка 52 из 8310">
            <a:hlinkClick r:id="rId3"/>
          </p:cNvPr>
          <p:cNvPicPr>
            <a:picLocks noChangeAspect="1" noChangeArrowheads="1"/>
          </p:cNvPicPr>
          <p:nvPr/>
        </p:nvPicPr>
        <p:blipFill>
          <a:blip r:embed="rId4" cstate="print"/>
          <a:srcRect/>
          <a:stretch>
            <a:fillRect/>
          </a:stretch>
        </p:blipFill>
        <p:spPr bwMode="auto">
          <a:xfrm>
            <a:off x="6012160" y="188640"/>
            <a:ext cx="2894013" cy="4357688"/>
          </a:xfrm>
          <a:prstGeom prst="rect">
            <a:avLst/>
          </a:prstGeom>
          <a:ln w="28575">
            <a:solidFill>
              <a:schemeClr val="bg1"/>
            </a:solidFill>
          </a:ln>
          <a:effectLst>
            <a:outerShdw blurRad="292100" dist="139700" dir="2700000" algn="tl" rotWithShape="0">
              <a:srgbClr val="333333">
                <a:alpha val="65000"/>
              </a:srgbClr>
            </a:outerShdw>
          </a:effectLst>
        </p:spPr>
      </p:pic>
      <p:pic>
        <p:nvPicPr>
          <p:cNvPr id="27655" name="Picture 5" descr="Картинка 173 из 8310">
            <a:hlinkClick r:id="rId5"/>
          </p:cNvPr>
          <p:cNvPicPr>
            <a:picLocks noChangeAspect="1" noChangeArrowheads="1"/>
          </p:cNvPicPr>
          <p:nvPr/>
        </p:nvPicPr>
        <p:blipFill>
          <a:blip r:embed="rId6" cstate="print"/>
          <a:srcRect/>
          <a:stretch>
            <a:fillRect/>
          </a:stretch>
        </p:blipFill>
        <p:spPr bwMode="auto">
          <a:xfrm>
            <a:off x="1691680" y="2996952"/>
            <a:ext cx="3384376" cy="2064073"/>
          </a:xfrm>
          <a:prstGeom prst="rect">
            <a:avLst/>
          </a:prstGeom>
          <a:ln w="38100">
            <a:solidFill>
              <a:schemeClr val="bg1"/>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57188" y="428625"/>
            <a:ext cx="3386137" cy="646113"/>
          </a:xfrm>
          <a:prstGeom prst="rect">
            <a:avLst/>
          </a:prstGeom>
        </p:spPr>
        <p:txBody>
          <a:bodyPr wrap="none">
            <a:spAutoFit/>
          </a:bodyPr>
          <a:lstStyle/>
          <a:p>
            <a:pPr fontAlgn="auto">
              <a:spcBef>
                <a:spcPts val="0"/>
              </a:spcBef>
              <a:spcAft>
                <a:spcPts val="0"/>
              </a:spcAft>
              <a:defRPr/>
            </a:pPr>
            <a:r>
              <a:rPr lang="ru-RU" sz="3600" b="1" dirty="0">
                <a:effectLst>
                  <a:outerShdw blurRad="38100" dist="38100" dir="2700000" algn="tl">
                    <a:srgbClr val="000000">
                      <a:alpha val="43137"/>
                    </a:srgbClr>
                  </a:outerShdw>
                </a:effectLst>
                <a:latin typeface="+mn-lt"/>
              </a:rPr>
              <a:t>Килим </a:t>
            </a:r>
            <a:r>
              <a:rPr lang="ru-RU" sz="3600" b="1" dirty="0" err="1">
                <a:effectLst>
                  <a:outerShdw blurRad="38100" dist="38100" dir="2700000" algn="tl">
                    <a:srgbClr val="000000">
                      <a:alpha val="43137"/>
                    </a:srgbClr>
                  </a:outerShdw>
                </a:effectLst>
                <a:latin typeface="+mn-lt"/>
              </a:rPr>
              <a:t>із</a:t>
            </a:r>
            <a:r>
              <a:rPr lang="ru-RU" sz="3600" b="1" dirty="0">
                <a:effectLst>
                  <a:outerShdw blurRad="38100" dist="38100" dir="2700000" algn="tl">
                    <a:srgbClr val="000000">
                      <a:alpha val="43137"/>
                    </a:srgbClr>
                  </a:outerShdw>
                </a:effectLst>
                <a:latin typeface="+mn-lt"/>
              </a:rPr>
              <a:t> </a:t>
            </a:r>
            <a:r>
              <a:rPr lang="ru-RU" sz="3600" b="1" dirty="0" err="1">
                <a:effectLst>
                  <a:outerShdw blurRad="38100" dist="38100" dir="2700000" algn="tl">
                    <a:srgbClr val="000000">
                      <a:alpha val="43137"/>
                    </a:srgbClr>
                  </a:outerShdw>
                </a:effectLst>
                <a:latin typeface="+mn-lt"/>
              </a:rPr>
              <a:t>Наїна</a:t>
            </a:r>
            <a:endParaRPr lang="ru-RU" sz="3600" dirty="0">
              <a:effectLst>
                <a:outerShdw blurRad="38100" dist="38100" dir="2700000" algn="tl">
                  <a:srgbClr val="000000">
                    <a:alpha val="43137"/>
                  </a:srgbClr>
                </a:outerShdw>
              </a:effectLst>
              <a:latin typeface="+mn-lt"/>
            </a:endParaRPr>
          </a:p>
        </p:txBody>
      </p:sp>
      <p:pic>
        <p:nvPicPr>
          <p:cNvPr id="28675" name="Picture 2" descr="http://www.continenttour.ru/news_im/1227186428.jpg"/>
          <p:cNvPicPr>
            <a:picLocks noChangeAspect="1" noChangeArrowheads="1"/>
          </p:cNvPicPr>
          <p:nvPr/>
        </p:nvPicPr>
        <p:blipFill>
          <a:blip r:embed="rId3" cstate="print">
            <a:lum bright="10000" contrast="30000"/>
          </a:blip>
          <a:srcRect/>
          <a:stretch>
            <a:fillRect/>
          </a:stretch>
        </p:blipFill>
        <p:spPr bwMode="auto">
          <a:xfrm>
            <a:off x="4143375" y="714375"/>
            <a:ext cx="4681538" cy="3857625"/>
          </a:xfrm>
          <a:prstGeom prst="rect">
            <a:avLst/>
          </a:prstGeom>
          <a:ln>
            <a:noFill/>
          </a:ln>
          <a:effectLst>
            <a:outerShdw blurRad="292100" dist="139700" dir="2700000" algn="tl" rotWithShape="0">
              <a:srgbClr val="333333">
                <a:alpha val="65000"/>
              </a:srgbClr>
            </a:outerShdw>
          </a:effectLst>
        </p:spPr>
      </p:pic>
      <p:sp>
        <p:nvSpPr>
          <p:cNvPr id="28676" name="Прямоугольник 4"/>
          <p:cNvSpPr>
            <a:spLocks noChangeArrowheads="1"/>
          </p:cNvSpPr>
          <p:nvPr/>
        </p:nvSpPr>
        <p:spPr bwMode="auto">
          <a:xfrm>
            <a:off x="395536" y="1124744"/>
            <a:ext cx="3500438" cy="3785652"/>
          </a:xfrm>
          <a:prstGeom prst="rect">
            <a:avLst/>
          </a:prstGeom>
          <a:noFill/>
          <a:ln>
            <a:noFill/>
          </a:ln>
          <a:extLst/>
        </p:spPr>
        <p:txBody>
          <a:bodyPr>
            <a:spAutoFit/>
          </a:bodyPr>
          <a:lstStyle/>
          <a:p>
            <a:pPr algn="ctr">
              <a:defRPr/>
            </a:pPr>
            <a:r>
              <a:rPr lang="uk-UA" sz="2000" b="1" dirty="0">
                <a:latin typeface="+mn-lt"/>
              </a:rPr>
              <a:t>На килимах із Наїна дуже світле поле й багато синього або ясно-зеленого, майже салатного кольору. Малюнок складається з дрібних квіточок </a:t>
            </a:r>
            <a:br>
              <a:rPr lang="uk-UA" sz="2000" b="1" dirty="0">
                <a:latin typeface="+mn-lt"/>
              </a:rPr>
            </a:br>
            <a:r>
              <a:rPr lang="uk-UA" sz="2000" b="1" dirty="0">
                <a:latin typeface="+mn-lt"/>
              </a:rPr>
              <a:t>і переплетених гілок. Характерна комбінація блакитнуватих тонів і кольору слонової кістки стала справжньою </a:t>
            </a:r>
            <a:r>
              <a:rPr lang="uk-UA" sz="2000" b="1">
                <a:latin typeface="+mn-lt"/>
              </a:rPr>
              <a:t>«</a:t>
            </a:r>
            <a:r>
              <a:rPr lang="uk-UA" sz="2000" b="1" smtClean="0">
                <a:latin typeface="+mn-lt"/>
              </a:rPr>
              <a:t>торговельною маркою</a:t>
            </a:r>
            <a:r>
              <a:rPr lang="uk-UA" sz="2000" b="1" dirty="0">
                <a:latin typeface="+mn-lt"/>
              </a:rPr>
              <a:t>».</a:t>
            </a:r>
            <a:endParaRPr lang="ru-RU" sz="2000" b="1" dirty="0">
              <a:latin typeface="+mn-lt"/>
            </a:endParaRPr>
          </a:p>
        </p:txBody>
      </p:sp>
      <p:sp>
        <p:nvSpPr>
          <p:cNvPr id="6" name="Прямоугольник 5"/>
          <p:cNvSpPr/>
          <p:nvPr/>
        </p:nvSpPr>
        <p:spPr>
          <a:xfrm>
            <a:off x="323528" y="5373216"/>
            <a:ext cx="8501062" cy="1200329"/>
          </a:xfrm>
          <a:prstGeom prst="rect">
            <a:avLst/>
          </a:prstGeom>
        </p:spPr>
        <p:txBody>
          <a:bodyPr>
            <a:spAutoFit/>
          </a:bodyPr>
          <a:lstStyle/>
          <a:p>
            <a:pPr algn="ctr" fontAlgn="auto">
              <a:spcBef>
                <a:spcPts val="0"/>
              </a:spcBef>
              <a:spcAft>
                <a:spcPts val="0"/>
              </a:spcAft>
              <a:defRPr/>
            </a:pPr>
            <a:r>
              <a:rPr lang="uk-UA" sz="2400" b="1" dirty="0">
                <a:solidFill>
                  <a:srgbClr val="C00000"/>
                </a:solidFill>
                <a:latin typeface="+mn-lt"/>
              </a:rPr>
              <a:t>Ворс може бути вовняний або комбінований із шовком. Також бувають повністю шовкові килими. Килими з Наїна можна віднести до килимів класичного перського дизайну. </a:t>
            </a:r>
            <a:endParaRPr lang="ru-RU" sz="2400" b="1" dirty="0">
              <a:solidFill>
                <a:srgbClr val="C00000"/>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1+#ppt_w/2"/>
                                          </p:val>
                                        </p:tav>
                                        <p:tav tm="100000">
                                          <p:val>
                                            <p:strVal val="#ppt_x"/>
                                          </p:val>
                                        </p:tav>
                                      </p:tavLst>
                                    </p:anim>
                                    <p:anim calcmode="lin" valueType="num">
                                      <p:cBhvr additive="base">
                                        <p:cTn id="8" dur="500" fill="hold"/>
                                        <p:tgtEl>
                                          <p:spTgt spid="286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1149140" y="332656"/>
            <a:ext cx="6845720" cy="830997"/>
          </a:xfrm>
          <a:prstGeom prst="rect">
            <a:avLst/>
          </a:prstGeom>
          <a:noFill/>
          <a:ln>
            <a:noFill/>
          </a:ln>
          <a:extLst/>
        </p:spPr>
        <p:txBody>
          <a:bodyPr wrap="none">
            <a:spAutoFit/>
          </a:bodyPr>
          <a:lstStyle/>
          <a:p>
            <a:pPr algn="ctr">
              <a:defRPr/>
            </a:pPr>
            <a:r>
              <a:rPr lang="ru-RU"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Іранський</a:t>
            </a: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килим  </a:t>
            </a:r>
            <a:r>
              <a:rPr lang="ru-RU"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із</a:t>
            </a: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a:t>
            </a:r>
            <a:r>
              <a:rPr lang="ru-RU"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Габе</a:t>
            </a: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a:t>
            </a:r>
          </a:p>
        </p:txBody>
      </p:sp>
      <p:pic>
        <p:nvPicPr>
          <p:cNvPr id="29699" name="Picture 2" descr="http://www.continenttour.ru/news_im/1227186755.jpg"/>
          <p:cNvPicPr>
            <a:picLocks noChangeAspect="1" noChangeArrowheads="1"/>
          </p:cNvPicPr>
          <p:nvPr/>
        </p:nvPicPr>
        <p:blipFill>
          <a:blip r:embed="rId3" cstate="print"/>
          <a:srcRect/>
          <a:stretch>
            <a:fillRect/>
          </a:stretch>
        </p:blipFill>
        <p:spPr bwMode="auto">
          <a:xfrm>
            <a:off x="323528" y="1772816"/>
            <a:ext cx="4659481" cy="4014762"/>
          </a:xfrm>
          <a:prstGeom prst="rect">
            <a:avLst/>
          </a:prstGeom>
          <a:ln>
            <a:noFill/>
          </a:ln>
          <a:effectLst>
            <a:outerShdw blurRad="292100" dist="139700" dir="2700000" algn="tl" rotWithShape="0">
              <a:srgbClr val="333333">
                <a:alpha val="65000"/>
              </a:srgbClr>
            </a:outerShdw>
          </a:effectLst>
        </p:spPr>
      </p:pic>
      <p:sp>
        <p:nvSpPr>
          <p:cNvPr id="29700" name="Прямоугольник 4"/>
          <p:cNvSpPr>
            <a:spLocks noChangeArrowheads="1"/>
          </p:cNvSpPr>
          <p:nvPr/>
        </p:nvSpPr>
        <p:spPr bwMode="auto">
          <a:xfrm>
            <a:off x="4932041" y="2204864"/>
            <a:ext cx="4211959" cy="3046988"/>
          </a:xfrm>
          <a:prstGeom prst="rect">
            <a:avLst/>
          </a:prstGeom>
          <a:noFill/>
          <a:ln>
            <a:noFill/>
          </a:ln>
          <a:extLst/>
        </p:spPr>
        <p:txBody>
          <a:bodyPr wrap="square">
            <a:spAutoFit/>
          </a:bodyPr>
          <a:lstStyle/>
          <a:p>
            <a:pPr algn="ctr">
              <a:defRPr/>
            </a:pPr>
            <a:r>
              <a:rPr lang="uk-UA" sz="2400" b="1" dirty="0">
                <a:latin typeface="+mn-lt"/>
              </a:rPr>
              <a:t>Сільські перські килими </a:t>
            </a:r>
            <a:br>
              <a:rPr lang="uk-UA" sz="2400" b="1" dirty="0">
                <a:latin typeface="+mn-lt"/>
              </a:rPr>
            </a:br>
            <a:r>
              <a:rPr lang="uk-UA" sz="2400" b="1" dirty="0">
                <a:latin typeface="+mn-lt"/>
              </a:rPr>
              <a:t>з </a:t>
            </a:r>
            <a:r>
              <a:rPr lang="uk-UA" sz="2400" b="1" dirty="0" err="1">
                <a:latin typeface="+mn-lt"/>
              </a:rPr>
              <a:t>Габе</a:t>
            </a:r>
            <a:r>
              <a:rPr lang="uk-UA" sz="2400" b="1" dirty="0">
                <a:latin typeface="+mn-lt"/>
              </a:rPr>
              <a:t> варто виділити окремо. Вони мають двобічний малюнок. </a:t>
            </a:r>
            <a:r>
              <a:rPr lang="ru-RU" sz="2400" b="1" dirty="0" err="1">
                <a:latin typeface="+mn-lt"/>
              </a:rPr>
              <a:t>Це</a:t>
            </a:r>
            <a:r>
              <a:rPr lang="ru-RU" sz="2400" b="1" dirty="0">
                <a:latin typeface="+mn-lt"/>
              </a:rPr>
              <a:t> </a:t>
            </a:r>
            <a:r>
              <a:rPr lang="ru-RU" sz="2400" b="1" dirty="0" err="1">
                <a:latin typeface="+mn-lt"/>
              </a:rPr>
              <a:t>великі</a:t>
            </a:r>
            <a:r>
              <a:rPr lang="ru-RU" sz="2400" b="1" dirty="0">
                <a:latin typeface="+mn-lt"/>
              </a:rPr>
              <a:t> </a:t>
            </a:r>
            <a:r>
              <a:rPr lang="ru-RU" sz="2400" b="1" dirty="0" err="1">
                <a:latin typeface="+mn-lt"/>
              </a:rPr>
              <a:t>килими</a:t>
            </a:r>
            <a:r>
              <a:rPr lang="ru-RU" sz="2400" b="1" dirty="0">
                <a:latin typeface="+mn-lt"/>
              </a:rPr>
              <a:t>, </a:t>
            </a:r>
            <a:r>
              <a:rPr lang="ru-RU" sz="2400" b="1" dirty="0" err="1">
                <a:latin typeface="+mn-lt"/>
              </a:rPr>
              <a:t>виткані</a:t>
            </a:r>
            <a:r>
              <a:rPr lang="ru-RU" sz="2400" b="1" dirty="0">
                <a:latin typeface="+mn-lt"/>
              </a:rPr>
              <a:t> з </a:t>
            </a:r>
            <a:r>
              <a:rPr lang="ru-RU" sz="2400" b="1" dirty="0" err="1">
                <a:latin typeface="+mn-lt"/>
              </a:rPr>
              <a:t>нерівномірно</a:t>
            </a:r>
            <a:r>
              <a:rPr lang="ru-RU" sz="2400" b="1" dirty="0">
                <a:latin typeface="+mn-lt"/>
              </a:rPr>
              <a:t> </a:t>
            </a:r>
            <a:r>
              <a:rPr lang="ru-RU" sz="2400" b="1" dirty="0" err="1">
                <a:latin typeface="+mn-lt"/>
              </a:rPr>
              <a:t>профарбованої</a:t>
            </a:r>
            <a:r>
              <a:rPr lang="ru-RU" sz="2400" b="1" dirty="0">
                <a:latin typeface="+mn-lt"/>
              </a:rPr>
              <a:t> </a:t>
            </a:r>
            <a:r>
              <a:rPr lang="ru-RU" sz="2400" b="1" dirty="0" err="1">
                <a:latin typeface="+mn-lt"/>
              </a:rPr>
              <a:t>вовни</a:t>
            </a:r>
            <a:r>
              <a:rPr lang="ru-RU" sz="2400" b="1" dirty="0">
                <a:latin typeface="+mn-lt"/>
              </a:rPr>
              <a:t>, </a:t>
            </a:r>
            <a:r>
              <a:rPr lang="ru-RU" sz="2400" b="1" dirty="0" err="1">
                <a:latin typeface="+mn-lt"/>
              </a:rPr>
              <a:t>з</a:t>
            </a:r>
            <a:r>
              <a:rPr lang="ru-RU" sz="2400" b="1" dirty="0">
                <a:latin typeface="+mn-lt"/>
              </a:rPr>
              <a:t> </a:t>
            </a:r>
            <a:r>
              <a:rPr lang="ru-RU" sz="2400" b="1" dirty="0" err="1">
                <a:latin typeface="+mn-lt"/>
              </a:rPr>
              <a:t>дуже</a:t>
            </a:r>
            <a:r>
              <a:rPr lang="ru-RU" sz="2400" b="1" dirty="0">
                <a:latin typeface="+mn-lt"/>
              </a:rPr>
              <a:t> </a:t>
            </a:r>
            <a:r>
              <a:rPr lang="ru-RU" sz="2400" b="1" dirty="0" err="1">
                <a:latin typeface="+mn-lt"/>
              </a:rPr>
              <a:t>крупним</a:t>
            </a:r>
            <a:r>
              <a:rPr lang="ru-RU" sz="2400" b="1" dirty="0">
                <a:latin typeface="+mn-lt"/>
              </a:rPr>
              <a:t> </a:t>
            </a:r>
            <a:r>
              <a:rPr lang="ru-RU" sz="2400" b="1" dirty="0" err="1">
                <a:latin typeface="+mn-lt"/>
              </a:rPr>
              <a:t>нескладним</a:t>
            </a:r>
            <a:r>
              <a:rPr lang="ru-RU" sz="2400" b="1" dirty="0">
                <a:latin typeface="+mn-lt"/>
              </a:rPr>
              <a:t> </a:t>
            </a:r>
            <a:r>
              <a:rPr lang="ru-RU" sz="2400" b="1" dirty="0" err="1">
                <a:latin typeface="+mn-lt"/>
              </a:rPr>
              <a:t>малюнком</a:t>
            </a:r>
            <a:r>
              <a:rPr lang="ru-RU" sz="2400" b="1" dirty="0">
                <a:latin typeface="+mn-lt"/>
              </a:rPr>
              <a:t>.</a:t>
            </a:r>
            <a:r>
              <a:rPr lang="uk-UA" sz="2400" b="1" dirty="0">
                <a:latin typeface="+mn-lt"/>
              </a:rPr>
              <a:t> </a:t>
            </a:r>
            <a:endParaRPr lang="ru-RU" sz="2400" b="1"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0-#ppt_w/2"/>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1637928" y="1426468"/>
            <a:ext cx="5868144" cy="4005064"/>
          </a:xfrm>
        </p:spPr>
        <p:txBody>
          <a:bodyPr/>
          <a:lstStyle/>
          <a:p>
            <a:r>
              <a:rPr lang="ru-RU" sz="60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rPr>
              <a:t>Виконав</a:t>
            </a:r>
            <a:br>
              <a:rPr lang="ru-RU" sz="60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rPr>
            </a:br>
            <a:r>
              <a:rPr lang="ru-RU" sz="60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rPr>
              <a:t>учень 11 класу</a:t>
            </a:r>
            <a:br>
              <a:rPr lang="ru-RU" sz="60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rPr>
            </a:br>
            <a:r>
              <a:rPr lang="ru-RU" sz="60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rPr>
              <a:t/>
            </a:r>
            <a:br>
              <a:rPr lang="ru-RU" sz="60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rPr>
            </a:br>
            <a:r>
              <a:rPr lang="ru-RU" sz="60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rPr>
              <a:t>С</a:t>
            </a:r>
            <a:r>
              <a:rPr lang="uk-UA" sz="60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rPr>
              <a:t>єдих Дмитро</a:t>
            </a:r>
            <a:endParaRPr lang="ru-RU" sz="60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rabstyle.ru/wp-content/uploads/2010/10/miniature.jpg">
            <a:hlinkClick r:id="rId2" tooltip="Иранская книжная миниатюра"/>
          </p:cNvPr>
          <p:cNvPicPr>
            <a:picLocks noChangeAspect="1" noChangeArrowheads="1"/>
          </p:cNvPicPr>
          <p:nvPr/>
        </p:nvPicPr>
        <p:blipFill>
          <a:blip r:embed="rId3" cstate="print">
            <a:lum contrast="10000"/>
          </a:blip>
          <a:srcRect/>
          <a:stretch>
            <a:fillRect/>
          </a:stretch>
        </p:blipFill>
        <p:spPr bwMode="auto">
          <a:xfrm>
            <a:off x="500063" y="428625"/>
            <a:ext cx="4098925" cy="5929313"/>
          </a:xfrm>
          <a:prstGeom prst="rect">
            <a:avLst/>
          </a:prstGeom>
          <a:ln>
            <a:noFill/>
          </a:ln>
          <a:effectLst>
            <a:outerShdw blurRad="292100" dist="139700" dir="2700000" algn="tl" rotWithShape="0">
              <a:srgbClr val="333333">
                <a:alpha val="65000"/>
              </a:srgbClr>
            </a:outerShdw>
          </a:effectLst>
        </p:spPr>
      </p:pic>
      <p:sp>
        <p:nvSpPr>
          <p:cNvPr id="4099" name="Прямоугольник 3"/>
          <p:cNvSpPr>
            <a:spLocks noChangeArrowheads="1"/>
          </p:cNvSpPr>
          <p:nvPr/>
        </p:nvSpPr>
        <p:spPr bwMode="auto">
          <a:xfrm>
            <a:off x="4788024" y="404664"/>
            <a:ext cx="3214687" cy="6001643"/>
          </a:xfrm>
          <a:prstGeom prst="rect">
            <a:avLst/>
          </a:prstGeom>
          <a:noFill/>
          <a:ln>
            <a:noFill/>
          </a:ln>
          <a:extLst/>
        </p:spPr>
        <p:txBody>
          <a:bodyPr>
            <a:spAutoFit/>
          </a:bodyPr>
          <a:lstStyle/>
          <a:p>
            <a:pPr algn="ctr">
              <a:defRPr/>
            </a:pPr>
            <a:r>
              <a:rPr lang="uk-UA" sz="2400" dirty="0">
                <a:latin typeface="+mn-lt"/>
              </a:rPr>
              <a:t>Мистецтво мініатюри умовне й декоративне. Це живопис без світлотіні. Зображення будується на основі найтоншого лінійного малюнка й комбінації чистих і звучних колірних плям. Мініатюра не знає перспективи: фігури </a:t>
            </a:r>
            <a:br>
              <a:rPr lang="uk-UA" sz="2400" dirty="0">
                <a:latin typeface="+mn-lt"/>
              </a:rPr>
            </a:br>
            <a:r>
              <a:rPr lang="uk-UA" sz="2400" dirty="0">
                <a:latin typeface="+mn-lt"/>
              </a:rPr>
              <a:t>й предмети розташовані на площині аркуша подібно до барвистого візерунка. </a:t>
            </a:r>
            <a:endParaRPr lang="ru-RU" sz="2400" dirty="0">
              <a:latin typeface="+mn-lt"/>
            </a:endParaRPr>
          </a:p>
        </p:txBody>
      </p:sp>
      <p:grpSp>
        <p:nvGrpSpPr>
          <p:cNvPr id="4100" name="Группа 7"/>
          <p:cNvGrpSpPr>
            <a:grpSpLocks/>
          </p:cNvGrpSpPr>
          <p:nvPr/>
        </p:nvGrpSpPr>
        <p:grpSpPr bwMode="auto">
          <a:xfrm>
            <a:off x="8001000" y="0"/>
            <a:ext cx="1143000" cy="6858000"/>
            <a:chOff x="0" y="0"/>
            <a:chExt cx="1143000" cy="6858000"/>
          </a:xfrm>
        </p:grpSpPr>
        <p:pic>
          <p:nvPicPr>
            <p:cNvPr id="4101" name="Picture 4" descr="E:\Мои документы\Мои рисунки\right-bg.jpg"/>
            <p:cNvPicPr>
              <a:picLocks noChangeAspect="1" noChangeArrowheads="1"/>
            </p:cNvPicPr>
            <p:nvPr/>
          </p:nvPicPr>
          <p:blipFill>
            <a:blip r:embed="rId4" cstate="print"/>
            <a:srcRect/>
            <a:stretch>
              <a:fillRect/>
            </a:stretch>
          </p:blipFill>
          <p:spPr bwMode="auto">
            <a:xfrm>
              <a:off x="0" y="4829175"/>
              <a:ext cx="1143000" cy="2028825"/>
            </a:xfrm>
            <a:prstGeom prst="rect">
              <a:avLst/>
            </a:prstGeom>
            <a:noFill/>
            <a:ln w="9525">
              <a:noFill/>
              <a:miter lim="800000"/>
              <a:headEnd/>
              <a:tailEnd/>
            </a:ln>
          </p:spPr>
        </p:pic>
        <p:pic>
          <p:nvPicPr>
            <p:cNvPr id="4102" name="Picture 5" descr="E:\Мои документы\Мои рисунки\right-bg.jpg"/>
            <p:cNvPicPr>
              <a:picLocks noChangeAspect="1" noChangeArrowheads="1"/>
            </p:cNvPicPr>
            <p:nvPr/>
          </p:nvPicPr>
          <p:blipFill>
            <a:blip r:embed="rId4" cstate="print"/>
            <a:srcRect/>
            <a:stretch>
              <a:fillRect/>
            </a:stretch>
          </p:blipFill>
          <p:spPr bwMode="auto">
            <a:xfrm>
              <a:off x="0" y="2857496"/>
              <a:ext cx="1143000" cy="2028825"/>
            </a:xfrm>
            <a:prstGeom prst="rect">
              <a:avLst/>
            </a:prstGeom>
            <a:noFill/>
            <a:ln w="9525">
              <a:noFill/>
              <a:miter lim="800000"/>
              <a:headEnd/>
              <a:tailEnd/>
            </a:ln>
          </p:spPr>
        </p:pic>
        <p:pic>
          <p:nvPicPr>
            <p:cNvPr id="4103" name="Picture 6" descr="E:\Мои документы\Мои рисунки\right-bg.jpg"/>
            <p:cNvPicPr>
              <a:picLocks noChangeAspect="1" noChangeArrowheads="1"/>
            </p:cNvPicPr>
            <p:nvPr/>
          </p:nvPicPr>
          <p:blipFill>
            <a:blip r:embed="rId4" cstate="print"/>
            <a:srcRect/>
            <a:stretch>
              <a:fillRect/>
            </a:stretch>
          </p:blipFill>
          <p:spPr bwMode="auto">
            <a:xfrm>
              <a:off x="0" y="857232"/>
              <a:ext cx="1143000" cy="2028825"/>
            </a:xfrm>
            <a:prstGeom prst="rect">
              <a:avLst/>
            </a:prstGeom>
            <a:noFill/>
            <a:ln w="9525">
              <a:noFill/>
              <a:miter lim="800000"/>
              <a:headEnd/>
              <a:tailEnd/>
            </a:ln>
          </p:spPr>
        </p:pic>
        <p:pic>
          <p:nvPicPr>
            <p:cNvPr id="4104" name="Picture 7" descr="E:\Мои документы\Мои рисунки\right-bg.jpg"/>
            <p:cNvPicPr>
              <a:picLocks noChangeAspect="1" noChangeArrowheads="1"/>
            </p:cNvPicPr>
            <p:nvPr/>
          </p:nvPicPr>
          <p:blipFill>
            <a:blip r:embed="rId4" cstate="print"/>
            <a:srcRect/>
            <a:stretch>
              <a:fillRect/>
            </a:stretch>
          </p:blipFill>
          <p:spPr bwMode="auto">
            <a:xfrm>
              <a:off x="0" y="0"/>
              <a:ext cx="1143000" cy="202882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2"/>
          <p:cNvSpPr>
            <a:spLocks noChangeArrowheads="1"/>
          </p:cNvSpPr>
          <p:nvPr/>
        </p:nvSpPr>
        <p:spPr bwMode="auto">
          <a:xfrm>
            <a:off x="5820097" y="260648"/>
            <a:ext cx="3000375" cy="3985706"/>
          </a:xfrm>
          <a:prstGeom prst="rect">
            <a:avLst/>
          </a:prstGeom>
          <a:noFill/>
          <a:ln>
            <a:noFill/>
          </a:ln>
          <a:extLst/>
        </p:spPr>
        <p:txBody>
          <a:bodyPr>
            <a:spAutoFit/>
          </a:bodyPr>
          <a:lstStyle/>
          <a:p>
            <a:pPr algn="ctr">
              <a:defRPr/>
            </a:pPr>
            <a:r>
              <a:rPr lang="uk-UA" sz="2300" spc="-150" dirty="0">
                <a:latin typeface="+mn-lt"/>
              </a:rPr>
              <a:t>До слів та букв на Сході ставилися з повагою </a:t>
            </a:r>
            <a:br>
              <a:rPr lang="uk-UA" sz="2300" spc="-150" dirty="0">
                <a:latin typeface="+mn-lt"/>
              </a:rPr>
            </a:br>
            <a:r>
              <a:rPr lang="uk-UA" sz="2300" spc="-150" dirty="0">
                <a:latin typeface="+mn-lt"/>
              </a:rPr>
              <a:t>й вірою в їхнє божественне походження і могутність. Саме тому особливу увагу </a:t>
            </a:r>
            <a:br>
              <a:rPr lang="uk-UA" sz="2300" spc="-150" dirty="0">
                <a:latin typeface="+mn-lt"/>
              </a:rPr>
            </a:br>
            <a:r>
              <a:rPr lang="uk-UA" sz="2300" spc="-150" dirty="0">
                <a:latin typeface="+mn-lt"/>
              </a:rPr>
              <a:t>в рукописі приділяли каліграфії. Мистецтво каліграфа часто цінувалося вище  за мистецтво мініатюриста.</a:t>
            </a:r>
            <a:endParaRPr lang="ru-RU" sz="2300" spc="-150" dirty="0">
              <a:latin typeface="+mn-lt"/>
            </a:endParaRPr>
          </a:p>
        </p:txBody>
      </p:sp>
      <p:pic>
        <p:nvPicPr>
          <p:cNvPr id="5123" name="Picture 1" descr="E:\Мои документы\Рисунки\ислам\29.JPG"/>
          <p:cNvPicPr>
            <a:picLocks noChangeAspect="1" noChangeArrowheads="1"/>
          </p:cNvPicPr>
          <p:nvPr/>
        </p:nvPicPr>
        <p:blipFill>
          <a:blip r:embed="rId2" cstate="print"/>
          <a:srcRect l="2418" t="1968" r="3270" b="2108"/>
          <a:stretch>
            <a:fillRect/>
          </a:stretch>
        </p:blipFill>
        <p:spPr bwMode="auto">
          <a:xfrm>
            <a:off x="5940152" y="4365104"/>
            <a:ext cx="2808312" cy="2160240"/>
          </a:xfrm>
          <a:prstGeom prst="rect">
            <a:avLst/>
          </a:prstGeom>
          <a:ln>
            <a:noFill/>
          </a:ln>
          <a:effectLst/>
        </p:spPr>
      </p:pic>
      <p:pic>
        <p:nvPicPr>
          <p:cNvPr id="5124" name="Picture 2" descr="E:\Мои документы\Рисунки\ислам\17.JPG"/>
          <p:cNvPicPr>
            <a:picLocks noChangeAspect="1" noChangeArrowheads="1"/>
          </p:cNvPicPr>
          <p:nvPr/>
        </p:nvPicPr>
        <p:blipFill>
          <a:blip r:embed="rId3" cstate="print"/>
          <a:srcRect/>
          <a:stretch>
            <a:fillRect/>
          </a:stretch>
        </p:blipFill>
        <p:spPr bwMode="auto">
          <a:xfrm>
            <a:off x="1357313" y="500063"/>
            <a:ext cx="3995737" cy="5357812"/>
          </a:xfrm>
          <a:prstGeom prst="rect">
            <a:avLst/>
          </a:prstGeom>
          <a:ln>
            <a:noFill/>
          </a:ln>
          <a:effectLst/>
        </p:spPr>
      </p:pic>
      <p:grpSp>
        <p:nvGrpSpPr>
          <p:cNvPr id="5125" name="Группа 5"/>
          <p:cNvGrpSpPr>
            <a:grpSpLocks/>
          </p:cNvGrpSpPr>
          <p:nvPr/>
        </p:nvGrpSpPr>
        <p:grpSpPr bwMode="auto">
          <a:xfrm>
            <a:off x="0" y="0"/>
            <a:ext cx="1143000" cy="6858000"/>
            <a:chOff x="0" y="0"/>
            <a:chExt cx="1143000" cy="6858000"/>
          </a:xfrm>
        </p:grpSpPr>
        <p:pic>
          <p:nvPicPr>
            <p:cNvPr id="5126" name="Picture 4" descr="E:\Мои документы\Мои рисунки\right-bg.jpg"/>
            <p:cNvPicPr>
              <a:picLocks noChangeAspect="1" noChangeArrowheads="1"/>
            </p:cNvPicPr>
            <p:nvPr/>
          </p:nvPicPr>
          <p:blipFill>
            <a:blip r:embed="rId4" cstate="print"/>
            <a:srcRect/>
            <a:stretch>
              <a:fillRect/>
            </a:stretch>
          </p:blipFill>
          <p:spPr bwMode="auto">
            <a:xfrm>
              <a:off x="0" y="4829175"/>
              <a:ext cx="1143000" cy="2028825"/>
            </a:xfrm>
            <a:prstGeom prst="rect">
              <a:avLst/>
            </a:prstGeom>
            <a:noFill/>
            <a:ln w="9525">
              <a:noFill/>
              <a:miter lim="800000"/>
              <a:headEnd/>
              <a:tailEnd/>
            </a:ln>
          </p:spPr>
        </p:pic>
        <p:pic>
          <p:nvPicPr>
            <p:cNvPr id="5127" name="Picture 5" descr="E:\Мои документы\Мои рисунки\right-bg.jpg"/>
            <p:cNvPicPr>
              <a:picLocks noChangeAspect="1" noChangeArrowheads="1"/>
            </p:cNvPicPr>
            <p:nvPr/>
          </p:nvPicPr>
          <p:blipFill>
            <a:blip r:embed="rId4" cstate="print"/>
            <a:srcRect/>
            <a:stretch>
              <a:fillRect/>
            </a:stretch>
          </p:blipFill>
          <p:spPr bwMode="auto">
            <a:xfrm>
              <a:off x="0" y="2857496"/>
              <a:ext cx="1143000" cy="2028825"/>
            </a:xfrm>
            <a:prstGeom prst="rect">
              <a:avLst/>
            </a:prstGeom>
            <a:noFill/>
            <a:ln w="9525">
              <a:noFill/>
              <a:miter lim="800000"/>
              <a:headEnd/>
              <a:tailEnd/>
            </a:ln>
          </p:spPr>
        </p:pic>
        <p:pic>
          <p:nvPicPr>
            <p:cNvPr id="5128" name="Picture 6" descr="E:\Мои документы\Мои рисунки\right-bg.jpg"/>
            <p:cNvPicPr>
              <a:picLocks noChangeAspect="1" noChangeArrowheads="1"/>
            </p:cNvPicPr>
            <p:nvPr/>
          </p:nvPicPr>
          <p:blipFill>
            <a:blip r:embed="rId4" cstate="print"/>
            <a:srcRect/>
            <a:stretch>
              <a:fillRect/>
            </a:stretch>
          </p:blipFill>
          <p:spPr bwMode="auto">
            <a:xfrm>
              <a:off x="0" y="857232"/>
              <a:ext cx="1143000" cy="2028825"/>
            </a:xfrm>
            <a:prstGeom prst="rect">
              <a:avLst/>
            </a:prstGeom>
            <a:noFill/>
            <a:ln w="9525">
              <a:noFill/>
              <a:miter lim="800000"/>
              <a:headEnd/>
              <a:tailEnd/>
            </a:ln>
          </p:spPr>
        </p:pic>
        <p:pic>
          <p:nvPicPr>
            <p:cNvPr id="5129" name="Picture 7" descr="E:\Мои документы\Мои рисунки\right-bg.jpg"/>
            <p:cNvPicPr>
              <a:picLocks noChangeAspect="1" noChangeArrowheads="1"/>
            </p:cNvPicPr>
            <p:nvPr/>
          </p:nvPicPr>
          <p:blipFill>
            <a:blip r:embed="rId4" cstate="print"/>
            <a:srcRect/>
            <a:stretch>
              <a:fillRect/>
            </a:stretch>
          </p:blipFill>
          <p:spPr bwMode="auto">
            <a:xfrm>
              <a:off x="0" y="0"/>
              <a:ext cx="1143000" cy="202882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ppt_x"/>
                                          </p:val>
                                        </p:tav>
                                        <p:tav tm="100000">
                                          <p:val>
                                            <p:strVal val="#ppt_x"/>
                                          </p:val>
                                        </p:tav>
                                      </p:tavLst>
                                    </p:anim>
                                    <p:anim calcmode="lin" valueType="num">
                                      <p:cBhvr additive="base">
                                        <p:cTn id="1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descr="E:\Мои документы\Рисунки\ислам\34.JPG"/>
          <p:cNvPicPr>
            <a:picLocks noChangeAspect="1" noChangeArrowheads="1"/>
          </p:cNvPicPr>
          <p:nvPr/>
        </p:nvPicPr>
        <p:blipFill>
          <a:blip r:embed="rId2" cstate="print"/>
          <a:srcRect l="10529" t="7930" r="10907" b="10132"/>
          <a:stretch>
            <a:fillRect/>
          </a:stretch>
        </p:blipFill>
        <p:spPr bwMode="auto">
          <a:xfrm>
            <a:off x="304428" y="521741"/>
            <a:ext cx="3619500" cy="5643563"/>
          </a:xfrm>
          <a:prstGeom prst="rect">
            <a:avLst/>
          </a:prstGeom>
          <a:ln>
            <a:noFill/>
          </a:ln>
          <a:effectLst>
            <a:outerShdw blurRad="292100" dist="139700" dir="2700000" algn="tl" rotWithShape="0">
              <a:srgbClr val="333333">
                <a:alpha val="65000"/>
              </a:srgbClr>
            </a:outerShdw>
          </a:effectLst>
        </p:spPr>
      </p:pic>
      <p:grpSp>
        <p:nvGrpSpPr>
          <p:cNvPr id="10" name="Группа 9"/>
          <p:cNvGrpSpPr/>
          <p:nvPr/>
        </p:nvGrpSpPr>
        <p:grpSpPr>
          <a:xfrm>
            <a:off x="3995936" y="573941"/>
            <a:ext cx="3960441" cy="5688513"/>
            <a:chOff x="3999359" y="325230"/>
            <a:chExt cx="3960441" cy="5688513"/>
          </a:xfrm>
        </p:grpSpPr>
        <p:sp>
          <p:nvSpPr>
            <p:cNvPr id="6147" name="Rectangle 1"/>
            <p:cNvSpPr>
              <a:spLocks noChangeArrowheads="1"/>
            </p:cNvSpPr>
            <p:nvPr/>
          </p:nvSpPr>
          <p:spPr bwMode="auto">
            <a:xfrm>
              <a:off x="3999359" y="325230"/>
              <a:ext cx="3960440" cy="2800767"/>
            </a:xfrm>
            <a:prstGeom prst="rect">
              <a:avLst/>
            </a:prstGeom>
            <a:noFill/>
            <a:ln>
              <a:noFill/>
            </a:ln>
            <a:extLst/>
          </p:spPr>
          <p:txBody>
            <a:bodyPr wrap="square" anchor="ctr">
              <a:spAutoFit/>
            </a:bodyPr>
            <a:lstStyle/>
            <a:p>
              <a:pPr algn="ctr">
                <a:defRPr/>
              </a:pPr>
              <a:r>
                <a:rPr lang="uk-UA" sz="2200" spc="-150" dirty="0">
                  <a:latin typeface="+mj-lt"/>
                  <a:ea typeface="Calibri" pitchFamily="34" charset="0"/>
                  <a:cs typeface="Times New Roman" pitchFamily="18" charset="0"/>
                </a:rPr>
                <a:t>Декоративне оформлення східної середньовічної книги відповідало естетичним ідеалам епохи, метафоричному ладу середньовічної літератури</a:t>
              </a:r>
              <a:r>
                <a:rPr lang="uk-UA" sz="2200" spc="-150">
                  <a:latin typeface="+mj-lt"/>
                  <a:ea typeface="Calibri" pitchFamily="34" charset="0"/>
                  <a:cs typeface="Times New Roman" pitchFamily="18" charset="0"/>
                </a:rPr>
                <a:t>, </a:t>
              </a:r>
              <a:r>
                <a:rPr lang="en-US" sz="2200" spc="-150">
                  <a:latin typeface="+mj-lt"/>
                  <a:ea typeface="Calibri" pitchFamily="34" charset="0"/>
                  <a:cs typeface="Times New Roman" pitchFamily="18" charset="0"/>
                </a:rPr>
                <a:t> </a:t>
              </a:r>
              <a:r>
                <a:rPr lang="uk-UA" sz="2200" spc="-150" smtClean="0">
                  <a:latin typeface="+mj-lt"/>
                  <a:ea typeface="Calibri" pitchFamily="34" charset="0"/>
                  <a:cs typeface="Times New Roman" pitchFamily="18" charset="0"/>
                </a:rPr>
                <a:t>її </a:t>
              </a:r>
              <a:r>
                <a:rPr lang="uk-UA" sz="2200" spc="-150" dirty="0">
                  <a:latin typeface="+mj-lt"/>
                  <a:ea typeface="Calibri" pitchFamily="34" charset="0"/>
                  <a:cs typeface="Times New Roman" pitchFamily="18" charset="0"/>
                </a:rPr>
                <a:t>фольклорним джерелам</a:t>
              </a:r>
              <a:r>
                <a:rPr lang="uk-UA" sz="2200" spc="-150">
                  <a:latin typeface="+mj-lt"/>
                  <a:ea typeface="Calibri" pitchFamily="34" charset="0"/>
                  <a:cs typeface="Times New Roman" pitchFamily="18" charset="0"/>
                </a:rPr>
                <a:t>. </a:t>
              </a:r>
              <a:r>
                <a:rPr lang="uk-UA" sz="2200" spc="-150" smtClean="0">
                  <a:latin typeface="+mj-lt"/>
                  <a:ea typeface="Calibri" pitchFamily="34" charset="0"/>
                  <a:cs typeface="Times New Roman" pitchFamily="18" charset="0"/>
                </a:rPr>
                <a:t> У </a:t>
              </a:r>
              <a:r>
                <a:rPr lang="uk-UA" sz="2200" spc="-150" dirty="0">
                  <a:latin typeface="+mj-lt"/>
                  <a:ea typeface="Calibri" pitchFamily="34" charset="0"/>
                  <a:cs typeface="Times New Roman" pitchFamily="18" charset="0"/>
                </a:rPr>
                <a:t>живописі мініатюри відобразилася своєрідна «концепція світобудови».</a:t>
              </a:r>
            </a:p>
          </p:txBody>
        </p:sp>
        <p:sp>
          <p:nvSpPr>
            <p:cNvPr id="6148" name="Прямоугольник 3"/>
            <p:cNvSpPr>
              <a:spLocks noChangeArrowheads="1"/>
            </p:cNvSpPr>
            <p:nvPr/>
          </p:nvSpPr>
          <p:spPr bwMode="auto">
            <a:xfrm>
              <a:off x="3999360" y="3212976"/>
              <a:ext cx="3960440" cy="2800767"/>
            </a:xfrm>
            <a:prstGeom prst="rect">
              <a:avLst/>
            </a:prstGeom>
            <a:noFill/>
            <a:ln>
              <a:noFill/>
            </a:ln>
            <a:extLst/>
          </p:spPr>
          <p:txBody>
            <a:bodyPr wrap="square">
              <a:spAutoFit/>
            </a:bodyPr>
            <a:lstStyle/>
            <a:p>
              <a:pPr algn="ctr">
                <a:defRPr/>
              </a:pPr>
              <a:r>
                <a:rPr lang="uk-UA" sz="2200" dirty="0">
                  <a:latin typeface="+mj-lt"/>
                </a:rPr>
                <a:t>У мініатюрах панує прекрасна вічна весна</a:t>
              </a:r>
              <a:r>
                <a:rPr lang="uk-UA" sz="2200">
                  <a:latin typeface="+mj-lt"/>
                </a:rPr>
                <a:t>. </a:t>
              </a:r>
              <a:r>
                <a:rPr lang="uk-UA" sz="2200" smtClean="0">
                  <a:latin typeface="+mj-lt"/>
                </a:rPr>
                <a:t> Але </a:t>
              </a:r>
              <a:r>
                <a:rPr lang="uk-UA" sz="2200" dirty="0">
                  <a:latin typeface="+mj-lt"/>
                </a:rPr>
                <a:t>при цьому картини природи були своєрідними формулами, де два-три дерева заміняли ліс, пагорб на обрії  </a:t>
              </a:r>
              <a:r>
                <a:rPr lang="uk-UA" sz="2200" dirty="0">
                  <a:latin typeface="+mj-lt"/>
                  <a:cs typeface="Calibri"/>
                </a:rPr>
                <a:t>̶</a:t>
              </a:r>
              <a:r>
                <a:rPr lang="uk-UA" sz="2200" dirty="0">
                  <a:latin typeface="+mj-lt"/>
                </a:rPr>
                <a:t>  гірський пейзаж, квітучий кущ  </a:t>
              </a:r>
              <a:r>
                <a:rPr lang="uk-UA" sz="2200" dirty="0">
                  <a:latin typeface="+mj-lt"/>
                  <a:cs typeface="Calibri"/>
                </a:rPr>
                <a:t>̶</a:t>
              </a:r>
              <a:r>
                <a:rPr lang="uk-UA" sz="2200" dirty="0">
                  <a:latin typeface="+mj-lt"/>
                </a:rPr>
                <a:t>  запашний сад.</a:t>
              </a:r>
              <a:endParaRPr lang="ru-RU" sz="2200" dirty="0">
                <a:latin typeface="+mj-lt"/>
              </a:endParaRPr>
            </a:p>
          </p:txBody>
        </p:sp>
      </p:grpSp>
      <p:grpSp>
        <p:nvGrpSpPr>
          <p:cNvPr id="6149" name="Группа 4"/>
          <p:cNvGrpSpPr>
            <a:grpSpLocks/>
          </p:cNvGrpSpPr>
          <p:nvPr/>
        </p:nvGrpSpPr>
        <p:grpSpPr bwMode="auto">
          <a:xfrm>
            <a:off x="8001000" y="0"/>
            <a:ext cx="1143000" cy="6858000"/>
            <a:chOff x="0" y="0"/>
            <a:chExt cx="1143000" cy="6858000"/>
          </a:xfrm>
        </p:grpSpPr>
        <p:pic>
          <p:nvPicPr>
            <p:cNvPr id="6150" name="Picture 4" descr="E:\Мои документы\Мои рисунки\right-bg.jpg"/>
            <p:cNvPicPr>
              <a:picLocks noChangeAspect="1" noChangeArrowheads="1"/>
            </p:cNvPicPr>
            <p:nvPr/>
          </p:nvPicPr>
          <p:blipFill>
            <a:blip r:embed="rId3" cstate="print"/>
            <a:srcRect/>
            <a:stretch>
              <a:fillRect/>
            </a:stretch>
          </p:blipFill>
          <p:spPr bwMode="auto">
            <a:xfrm>
              <a:off x="0" y="4829175"/>
              <a:ext cx="1143000" cy="2028825"/>
            </a:xfrm>
            <a:prstGeom prst="rect">
              <a:avLst/>
            </a:prstGeom>
            <a:noFill/>
            <a:ln w="9525">
              <a:noFill/>
              <a:miter lim="800000"/>
              <a:headEnd/>
              <a:tailEnd/>
            </a:ln>
          </p:spPr>
        </p:pic>
        <p:pic>
          <p:nvPicPr>
            <p:cNvPr id="6151" name="Picture 5" descr="E:\Мои документы\Мои рисунки\right-bg.jpg"/>
            <p:cNvPicPr>
              <a:picLocks noChangeAspect="1" noChangeArrowheads="1"/>
            </p:cNvPicPr>
            <p:nvPr/>
          </p:nvPicPr>
          <p:blipFill>
            <a:blip r:embed="rId3" cstate="print"/>
            <a:srcRect/>
            <a:stretch>
              <a:fillRect/>
            </a:stretch>
          </p:blipFill>
          <p:spPr bwMode="auto">
            <a:xfrm>
              <a:off x="0" y="2857496"/>
              <a:ext cx="1143000" cy="2028825"/>
            </a:xfrm>
            <a:prstGeom prst="rect">
              <a:avLst/>
            </a:prstGeom>
            <a:noFill/>
            <a:ln w="9525">
              <a:noFill/>
              <a:miter lim="800000"/>
              <a:headEnd/>
              <a:tailEnd/>
            </a:ln>
          </p:spPr>
        </p:pic>
        <p:pic>
          <p:nvPicPr>
            <p:cNvPr id="6152" name="Picture 6" descr="E:\Мои документы\Мои рисунки\right-bg.jpg"/>
            <p:cNvPicPr>
              <a:picLocks noChangeAspect="1" noChangeArrowheads="1"/>
            </p:cNvPicPr>
            <p:nvPr/>
          </p:nvPicPr>
          <p:blipFill>
            <a:blip r:embed="rId3" cstate="print"/>
            <a:srcRect/>
            <a:stretch>
              <a:fillRect/>
            </a:stretch>
          </p:blipFill>
          <p:spPr bwMode="auto">
            <a:xfrm>
              <a:off x="0" y="857232"/>
              <a:ext cx="1143000" cy="2028825"/>
            </a:xfrm>
            <a:prstGeom prst="rect">
              <a:avLst/>
            </a:prstGeom>
            <a:noFill/>
            <a:ln w="9525">
              <a:noFill/>
              <a:miter lim="800000"/>
              <a:headEnd/>
              <a:tailEnd/>
            </a:ln>
          </p:spPr>
        </p:pic>
        <p:pic>
          <p:nvPicPr>
            <p:cNvPr id="6153" name="Picture 7" descr="E:\Мои документы\Мои рисунки\right-bg.jpg"/>
            <p:cNvPicPr>
              <a:picLocks noChangeAspect="1" noChangeArrowheads="1"/>
            </p:cNvPicPr>
            <p:nvPr/>
          </p:nvPicPr>
          <p:blipFill>
            <a:blip r:embed="rId3" cstate="print"/>
            <a:srcRect/>
            <a:stretch>
              <a:fillRect/>
            </a:stretch>
          </p:blipFill>
          <p:spPr bwMode="auto">
            <a:xfrm>
              <a:off x="0" y="0"/>
              <a:ext cx="1143000" cy="202882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descr="E:\Мои документы\Рисунки\ислам\24.JPG"/>
          <p:cNvPicPr>
            <a:picLocks noChangeAspect="1" noChangeArrowheads="1"/>
          </p:cNvPicPr>
          <p:nvPr/>
        </p:nvPicPr>
        <p:blipFill>
          <a:blip r:embed="rId2" cstate="print"/>
          <a:srcRect/>
          <a:stretch>
            <a:fillRect/>
          </a:stretch>
        </p:blipFill>
        <p:spPr bwMode="auto">
          <a:xfrm>
            <a:off x="357188" y="500063"/>
            <a:ext cx="3500437" cy="5786437"/>
          </a:xfrm>
          <a:prstGeom prst="rect">
            <a:avLst/>
          </a:prstGeom>
          <a:ln>
            <a:noFill/>
          </a:ln>
          <a:effectLst>
            <a:outerShdw blurRad="292100" dist="139700" dir="2700000" algn="tl" rotWithShape="0">
              <a:srgbClr val="333333">
                <a:alpha val="65000"/>
              </a:srgbClr>
            </a:outerShdw>
          </a:effectLst>
        </p:spPr>
      </p:pic>
      <p:sp>
        <p:nvSpPr>
          <p:cNvPr id="7172" name="Прямоугольник 3"/>
          <p:cNvSpPr>
            <a:spLocks noChangeArrowheads="1"/>
          </p:cNvSpPr>
          <p:nvPr/>
        </p:nvSpPr>
        <p:spPr bwMode="auto">
          <a:xfrm>
            <a:off x="3995936" y="1340768"/>
            <a:ext cx="4032448" cy="3754874"/>
          </a:xfrm>
          <a:prstGeom prst="rect">
            <a:avLst/>
          </a:prstGeom>
          <a:noFill/>
          <a:ln>
            <a:noFill/>
          </a:ln>
          <a:extLst/>
        </p:spPr>
        <p:txBody>
          <a:bodyPr wrap="square">
            <a:spAutoFit/>
          </a:bodyPr>
          <a:lstStyle/>
          <a:p>
            <a:pPr algn="ctr">
              <a:defRPr/>
            </a:pPr>
            <a:r>
              <a:rPr lang="uk-UA" sz="2200">
                <a:latin typeface="+mj-lt"/>
              </a:rPr>
              <a:t>Зображення декількох вершників означало зіткнення армій, схилені фігури біля вельможі  </a:t>
            </a:r>
            <a:r>
              <a:rPr lang="uk-UA" sz="2200">
                <a:latin typeface="+mj-lt"/>
                <a:cs typeface="Calibri"/>
              </a:rPr>
              <a:t>̶</a:t>
            </a:r>
            <a:r>
              <a:rPr lang="uk-UA" sz="2200">
                <a:latin typeface="+mj-lt"/>
              </a:rPr>
              <a:t> цілу юрбу придворних</a:t>
            </a:r>
            <a:r>
              <a:rPr lang="uk-UA" sz="2200">
                <a:latin typeface="+mj-lt"/>
              </a:rPr>
              <a:t>. </a:t>
            </a:r>
            <a:r>
              <a:rPr lang="uk-UA" sz="2200" smtClean="0">
                <a:latin typeface="+mj-lt"/>
              </a:rPr>
              <a:t>Відрубані </a:t>
            </a:r>
            <a:r>
              <a:rPr lang="uk-UA" sz="2200">
                <a:latin typeface="+mj-lt"/>
              </a:rPr>
              <a:t>голови </a:t>
            </a:r>
            <a:r>
              <a:rPr lang="uk-UA" sz="2200" smtClean="0">
                <a:latin typeface="+mj-lt"/>
              </a:rPr>
              <a:t>й </a:t>
            </a:r>
            <a:r>
              <a:rPr lang="uk-UA" sz="2200" dirty="0">
                <a:latin typeface="+mj-lt"/>
              </a:rPr>
              <a:t>розсічені тіла на полі бою сприймаються в єдиному візерунку з килимом квітів, </a:t>
            </a:r>
            <a:r>
              <a:rPr lang="uk-UA" sz="2200">
                <a:latin typeface="+mj-lt"/>
              </a:rPr>
              <a:t>орнаментом </a:t>
            </a:r>
            <a:r>
              <a:rPr lang="uk-UA" sz="2200" smtClean="0">
                <a:latin typeface="+mj-lt"/>
              </a:rPr>
              <a:t>кінських попон і </a:t>
            </a:r>
            <a:r>
              <a:rPr lang="uk-UA" sz="2200" dirty="0">
                <a:latin typeface="+mj-lt"/>
              </a:rPr>
              <a:t>щитів.</a:t>
            </a:r>
            <a:endParaRPr lang="ru-RU" sz="2200" dirty="0">
              <a:latin typeface="+mj-lt"/>
            </a:endParaRPr>
          </a:p>
          <a:p>
            <a:pPr algn="just">
              <a:defRPr/>
            </a:pPr>
            <a:endParaRPr lang="ru-RU" b="1" dirty="0">
              <a:solidFill>
                <a:srgbClr val="003300"/>
              </a:solidFill>
              <a:latin typeface="+mn-lt"/>
            </a:endParaRPr>
          </a:p>
        </p:txBody>
      </p:sp>
      <p:grpSp>
        <p:nvGrpSpPr>
          <p:cNvPr id="7173" name="Группа 4"/>
          <p:cNvGrpSpPr>
            <a:grpSpLocks/>
          </p:cNvGrpSpPr>
          <p:nvPr/>
        </p:nvGrpSpPr>
        <p:grpSpPr bwMode="auto">
          <a:xfrm>
            <a:off x="8001000" y="0"/>
            <a:ext cx="1143000" cy="6858000"/>
            <a:chOff x="0" y="0"/>
            <a:chExt cx="1143000" cy="6858000"/>
          </a:xfrm>
        </p:grpSpPr>
        <p:pic>
          <p:nvPicPr>
            <p:cNvPr id="7174" name="Picture 4" descr="E:\Мои документы\Мои рисунки\right-bg.jpg"/>
            <p:cNvPicPr>
              <a:picLocks noChangeAspect="1" noChangeArrowheads="1"/>
            </p:cNvPicPr>
            <p:nvPr/>
          </p:nvPicPr>
          <p:blipFill>
            <a:blip r:embed="rId3" cstate="print"/>
            <a:srcRect/>
            <a:stretch>
              <a:fillRect/>
            </a:stretch>
          </p:blipFill>
          <p:spPr bwMode="auto">
            <a:xfrm>
              <a:off x="0" y="4829175"/>
              <a:ext cx="1143000" cy="2028825"/>
            </a:xfrm>
            <a:prstGeom prst="rect">
              <a:avLst/>
            </a:prstGeom>
            <a:noFill/>
            <a:ln w="9525">
              <a:noFill/>
              <a:miter lim="800000"/>
              <a:headEnd/>
              <a:tailEnd/>
            </a:ln>
          </p:spPr>
        </p:pic>
        <p:pic>
          <p:nvPicPr>
            <p:cNvPr id="7175" name="Picture 5" descr="E:\Мои документы\Мои рисунки\right-bg.jpg"/>
            <p:cNvPicPr>
              <a:picLocks noChangeAspect="1" noChangeArrowheads="1"/>
            </p:cNvPicPr>
            <p:nvPr/>
          </p:nvPicPr>
          <p:blipFill>
            <a:blip r:embed="rId3" cstate="print"/>
            <a:srcRect/>
            <a:stretch>
              <a:fillRect/>
            </a:stretch>
          </p:blipFill>
          <p:spPr bwMode="auto">
            <a:xfrm>
              <a:off x="0" y="2857496"/>
              <a:ext cx="1143000" cy="2028825"/>
            </a:xfrm>
            <a:prstGeom prst="rect">
              <a:avLst/>
            </a:prstGeom>
            <a:noFill/>
            <a:ln w="9525">
              <a:noFill/>
              <a:miter lim="800000"/>
              <a:headEnd/>
              <a:tailEnd/>
            </a:ln>
          </p:spPr>
        </p:pic>
        <p:pic>
          <p:nvPicPr>
            <p:cNvPr id="7176" name="Picture 6" descr="E:\Мои документы\Мои рисунки\right-bg.jpg"/>
            <p:cNvPicPr>
              <a:picLocks noChangeAspect="1" noChangeArrowheads="1"/>
            </p:cNvPicPr>
            <p:nvPr/>
          </p:nvPicPr>
          <p:blipFill>
            <a:blip r:embed="rId3" cstate="print"/>
            <a:srcRect/>
            <a:stretch>
              <a:fillRect/>
            </a:stretch>
          </p:blipFill>
          <p:spPr bwMode="auto">
            <a:xfrm>
              <a:off x="0" y="857232"/>
              <a:ext cx="1143000" cy="2028825"/>
            </a:xfrm>
            <a:prstGeom prst="rect">
              <a:avLst/>
            </a:prstGeom>
            <a:noFill/>
            <a:ln w="9525">
              <a:noFill/>
              <a:miter lim="800000"/>
              <a:headEnd/>
              <a:tailEnd/>
            </a:ln>
          </p:spPr>
        </p:pic>
        <p:pic>
          <p:nvPicPr>
            <p:cNvPr id="7177" name="Picture 7" descr="E:\Мои документы\Мои рисунки\right-bg.jpg"/>
            <p:cNvPicPr>
              <a:picLocks noChangeAspect="1" noChangeArrowheads="1"/>
            </p:cNvPicPr>
            <p:nvPr/>
          </p:nvPicPr>
          <p:blipFill>
            <a:blip r:embed="rId3" cstate="print"/>
            <a:srcRect/>
            <a:stretch>
              <a:fillRect/>
            </a:stretch>
          </p:blipFill>
          <p:spPr bwMode="auto">
            <a:xfrm>
              <a:off x="0" y="0"/>
              <a:ext cx="1143000" cy="202882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descr="Иранские миниатюры"/>
          <p:cNvPicPr>
            <a:picLocks noChangeAspect="1" noChangeArrowheads="1"/>
          </p:cNvPicPr>
          <p:nvPr/>
        </p:nvPicPr>
        <p:blipFill>
          <a:blip r:embed="rId2" cstate="print"/>
          <a:srcRect b="8224"/>
          <a:stretch>
            <a:fillRect/>
          </a:stretch>
        </p:blipFill>
        <p:spPr bwMode="auto">
          <a:xfrm>
            <a:off x="5214938" y="285750"/>
            <a:ext cx="3714750" cy="5214938"/>
          </a:xfrm>
          <a:prstGeom prst="rect">
            <a:avLst/>
          </a:prstGeom>
          <a:ln>
            <a:noFill/>
          </a:ln>
          <a:effectLst>
            <a:outerShdw blurRad="292100" dist="139700" dir="2700000" algn="tl" rotWithShape="0">
              <a:srgbClr val="333333">
                <a:alpha val="65000"/>
              </a:srgbClr>
            </a:outerShdw>
          </a:effectLst>
        </p:spPr>
      </p:pic>
      <p:sp>
        <p:nvSpPr>
          <p:cNvPr id="8195" name="Прямоугольник 2"/>
          <p:cNvSpPr>
            <a:spLocks noChangeArrowheads="1"/>
          </p:cNvSpPr>
          <p:nvPr/>
        </p:nvSpPr>
        <p:spPr bwMode="auto">
          <a:xfrm>
            <a:off x="1285875" y="5661248"/>
            <a:ext cx="7643813" cy="1200329"/>
          </a:xfrm>
          <a:prstGeom prst="rect">
            <a:avLst/>
          </a:prstGeom>
          <a:noFill/>
          <a:ln w="9525">
            <a:noFill/>
            <a:miter lim="800000"/>
            <a:headEnd/>
            <a:tailEnd/>
          </a:ln>
        </p:spPr>
        <p:txBody>
          <a:bodyPr>
            <a:spAutoFit/>
          </a:bodyPr>
          <a:lstStyle/>
          <a:p>
            <a:pPr algn="ctr"/>
            <a:r>
              <a:rPr lang="uk-UA" sz="2400">
                <a:latin typeface="+mj-lt"/>
                <a:cs typeface="Calibri" pitchFamily="34" charset="0"/>
              </a:rPr>
              <a:t>Світ перської мініатюри  ̶  це злиття реальності, вимислу й символіки. Її образи святкові, наповнені радістю життя.</a:t>
            </a:r>
            <a:endParaRPr lang="ru-RU" sz="2400">
              <a:latin typeface="+mj-lt"/>
              <a:cs typeface="Calibri" pitchFamily="34" charset="0"/>
            </a:endParaRPr>
          </a:p>
        </p:txBody>
      </p:sp>
      <p:sp>
        <p:nvSpPr>
          <p:cNvPr id="8196" name="Прямоугольник 3"/>
          <p:cNvSpPr>
            <a:spLocks noChangeArrowheads="1"/>
          </p:cNvSpPr>
          <p:nvPr/>
        </p:nvSpPr>
        <p:spPr bwMode="auto">
          <a:xfrm>
            <a:off x="1115616" y="1124744"/>
            <a:ext cx="4074790" cy="3785652"/>
          </a:xfrm>
          <a:prstGeom prst="rect">
            <a:avLst/>
          </a:prstGeom>
          <a:noFill/>
          <a:ln>
            <a:noFill/>
          </a:ln>
          <a:extLst/>
        </p:spPr>
        <p:txBody>
          <a:bodyPr wrap="square">
            <a:spAutoFit/>
          </a:bodyPr>
          <a:lstStyle/>
          <a:p>
            <a:pPr algn="ctr">
              <a:defRPr/>
            </a:pPr>
            <a:r>
              <a:rPr lang="uk-UA" sz="2400" dirty="0">
                <a:latin typeface="+mn-lt"/>
              </a:rPr>
              <a:t>Найчастіше перед нами розкішний казковий сад. Рожеві, блакитні, бузкові, золоті, покриті строкатим килимом квітів галявини оточують нагромадження скель, схожих на шматки дорогоцінної лави. Небо золоте або яскраво-синє, </a:t>
            </a:r>
            <a:br>
              <a:rPr lang="uk-UA" sz="2400" dirty="0">
                <a:latin typeface="+mn-lt"/>
              </a:rPr>
            </a:br>
            <a:r>
              <a:rPr lang="uk-UA" sz="2400" dirty="0">
                <a:latin typeface="+mn-lt"/>
              </a:rPr>
              <a:t>із хмаринами.</a:t>
            </a:r>
            <a:endParaRPr lang="ru-RU" sz="2400" dirty="0">
              <a:latin typeface="+mn-lt"/>
            </a:endParaRPr>
          </a:p>
        </p:txBody>
      </p:sp>
      <p:grpSp>
        <p:nvGrpSpPr>
          <p:cNvPr id="8197" name="Группа 4"/>
          <p:cNvGrpSpPr>
            <a:grpSpLocks/>
          </p:cNvGrpSpPr>
          <p:nvPr/>
        </p:nvGrpSpPr>
        <p:grpSpPr bwMode="auto">
          <a:xfrm>
            <a:off x="0" y="0"/>
            <a:ext cx="1143000" cy="6858000"/>
            <a:chOff x="0" y="0"/>
            <a:chExt cx="1143000" cy="6858000"/>
          </a:xfrm>
        </p:grpSpPr>
        <p:pic>
          <p:nvPicPr>
            <p:cNvPr id="8198" name="Picture 4" descr="E:\Мои документы\Мои рисунки\right-bg.jpg"/>
            <p:cNvPicPr>
              <a:picLocks noChangeAspect="1" noChangeArrowheads="1"/>
            </p:cNvPicPr>
            <p:nvPr/>
          </p:nvPicPr>
          <p:blipFill>
            <a:blip r:embed="rId3" cstate="print"/>
            <a:srcRect/>
            <a:stretch>
              <a:fillRect/>
            </a:stretch>
          </p:blipFill>
          <p:spPr bwMode="auto">
            <a:xfrm>
              <a:off x="0" y="4829175"/>
              <a:ext cx="1143000" cy="2028825"/>
            </a:xfrm>
            <a:prstGeom prst="rect">
              <a:avLst/>
            </a:prstGeom>
            <a:noFill/>
            <a:ln w="9525">
              <a:noFill/>
              <a:miter lim="800000"/>
              <a:headEnd/>
              <a:tailEnd/>
            </a:ln>
          </p:spPr>
        </p:pic>
        <p:pic>
          <p:nvPicPr>
            <p:cNvPr id="8199" name="Picture 5" descr="E:\Мои документы\Мои рисунки\right-bg.jpg"/>
            <p:cNvPicPr>
              <a:picLocks noChangeAspect="1" noChangeArrowheads="1"/>
            </p:cNvPicPr>
            <p:nvPr/>
          </p:nvPicPr>
          <p:blipFill>
            <a:blip r:embed="rId3" cstate="print"/>
            <a:srcRect/>
            <a:stretch>
              <a:fillRect/>
            </a:stretch>
          </p:blipFill>
          <p:spPr bwMode="auto">
            <a:xfrm>
              <a:off x="0" y="2857496"/>
              <a:ext cx="1143000" cy="2028825"/>
            </a:xfrm>
            <a:prstGeom prst="rect">
              <a:avLst/>
            </a:prstGeom>
            <a:noFill/>
            <a:ln w="9525">
              <a:noFill/>
              <a:miter lim="800000"/>
              <a:headEnd/>
              <a:tailEnd/>
            </a:ln>
          </p:spPr>
        </p:pic>
        <p:pic>
          <p:nvPicPr>
            <p:cNvPr id="8200" name="Picture 6" descr="E:\Мои документы\Мои рисунки\right-bg.jpg"/>
            <p:cNvPicPr>
              <a:picLocks noChangeAspect="1" noChangeArrowheads="1"/>
            </p:cNvPicPr>
            <p:nvPr/>
          </p:nvPicPr>
          <p:blipFill>
            <a:blip r:embed="rId3" cstate="print"/>
            <a:srcRect/>
            <a:stretch>
              <a:fillRect/>
            </a:stretch>
          </p:blipFill>
          <p:spPr bwMode="auto">
            <a:xfrm>
              <a:off x="0" y="857232"/>
              <a:ext cx="1143000" cy="2028825"/>
            </a:xfrm>
            <a:prstGeom prst="rect">
              <a:avLst/>
            </a:prstGeom>
            <a:noFill/>
            <a:ln w="9525">
              <a:noFill/>
              <a:miter lim="800000"/>
              <a:headEnd/>
              <a:tailEnd/>
            </a:ln>
          </p:spPr>
        </p:pic>
        <p:pic>
          <p:nvPicPr>
            <p:cNvPr id="8201" name="Picture 7" descr="E:\Мои документы\Мои рисунки\right-bg.jpg"/>
            <p:cNvPicPr>
              <a:picLocks noChangeAspect="1" noChangeArrowheads="1"/>
            </p:cNvPicPr>
            <p:nvPr/>
          </p:nvPicPr>
          <p:blipFill>
            <a:blip r:embed="rId3" cstate="print"/>
            <a:srcRect/>
            <a:stretch>
              <a:fillRect/>
            </a:stretch>
          </p:blipFill>
          <p:spPr bwMode="auto">
            <a:xfrm>
              <a:off x="0" y="0"/>
              <a:ext cx="1143000" cy="202882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043.radikal.ru/0802/2f/628c394018b1.jpg"/>
          <p:cNvPicPr>
            <a:picLocks noChangeAspect="1" noChangeArrowheads="1"/>
          </p:cNvPicPr>
          <p:nvPr/>
        </p:nvPicPr>
        <p:blipFill>
          <a:blip r:embed="rId2" cstate="print">
            <a:lum contrast="30000"/>
          </a:blip>
          <a:srcRect/>
          <a:stretch>
            <a:fillRect/>
          </a:stretch>
        </p:blipFill>
        <p:spPr bwMode="auto">
          <a:xfrm>
            <a:off x="1635294" y="476672"/>
            <a:ext cx="5873412" cy="3882447"/>
          </a:xfrm>
          <a:prstGeom prst="rect">
            <a:avLst/>
          </a:prstGeom>
          <a:ln>
            <a:noFill/>
          </a:ln>
          <a:effectLst>
            <a:outerShdw blurRad="292100" dist="139700" dir="2700000" algn="tl" rotWithShape="0">
              <a:srgbClr val="333333">
                <a:alpha val="65000"/>
              </a:srgbClr>
            </a:outerShdw>
          </a:effectLst>
        </p:spPr>
      </p:pic>
      <p:sp>
        <p:nvSpPr>
          <p:cNvPr id="9219" name="Rectangle 1"/>
          <p:cNvSpPr>
            <a:spLocks noChangeArrowheads="1"/>
          </p:cNvSpPr>
          <p:nvPr/>
        </p:nvSpPr>
        <p:spPr bwMode="auto">
          <a:xfrm>
            <a:off x="0" y="4505052"/>
            <a:ext cx="9144000" cy="2308324"/>
          </a:xfrm>
          <a:prstGeom prst="rect">
            <a:avLst/>
          </a:prstGeom>
          <a:noFill/>
          <a:ln w="9525">
            <a:noFill/>
            <a:miter lim="800000"/>
            <a:headEnd/>
            <a:tailEnd/>
          </a:ln>
        </p:spPr>
        <p:txBody>
          <a:bodyPr wrap="square" anchor="ctr">
            <a:spAutoFit/>
          </a:bodyPr>
          <a:lstStyle/>
          <a:p>
            <a:pPr algn="ctr"/>
            <a:r>
              <a:rPr lang="uk-UA" sz="2400">
                <a:latin typeface="+mj-lt"/>
                <a:ea typeface="Calibri" pitchFamily="34" charset="0"/>
                <a:cs typeface="Times New Roman" pitchFamily="18" charset="0"/>
              </a:rPr>
              <a:t>Вхід у Єрусалим. 1220 рік, Дамаск.</a:t>
            </a:r>
            <a:endParaRPr lang="ru-RU" sz="2400">
              <a:latin typeface="+mj-lt"/>
              <a:ea typeface="Calibri" pitchFamily="34" charset="0"/>
              <a:cs typeface="Times New Roman" pitchFamily="18" charset="0"/>
            </a:endParaRPr>
          </a:p>
          <a:p>
            <a:pPr algn="ctr" eaLnBrk="0" hangingPunct="0"/>
            <a:r>
              <a:rPr lang="uk-UA" sz="2400">
                <a:latin typeface="+mj-lt"/>
                <a:ea typeface="Calibri" pitchFamily="34" charset="0"/>
                <a:cs typeface="Times New Roman" pitchFamily="18" charset="0"/>
              </a:rPr>
              <a:t>Унікальний рукопис, оформлений мусульманським майстром для християнської громади Дамаска.</a:t>
            </a:r>
          </a:p>
          <a:p>
            <a:pPr algn="ctr" eaLnBrk="0" hangingPunct="0"/>
            <a:r>
              <a:rPr lang="uk-UA" sz="2400">
                <a:latin typeface="+mj-lt"/>
                <a:ea typeface="Calibri" pitchFamily="34" charset="0"/>
                <a:cs typeface="Times New Roman" pitchFamily="18" charset="0"/>
              </a:rPr>
              <a:t>Привабливість цієї мініатюри полягає в тому, що методами й технікою, традиційними для ісламського сходу,  зображується християнський сюжет.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0" y="1145649"/>
            <a:ext cx="9144000" cy="2554545"/>
          </a:xfrm>
          <a:prstGeom prst="rect">
            <a:avLst/>
          </a:prstGeom>
          <a:noFill/>
          <a:ln>
            <a:noFill/>
          </a:ln>
          <a:extLst/>
        </p:spPr>
        <p:txBody>
          <a:bodyPr wrap="square" anchor="ctr">
            <a:spAutoFit/>
          </a:bodyPr>
          <a:lstStyle/>
          <a:p>
            <a:pPr algn="ctr">
              <a:defRPr/>
            </a:pPr>
            <a:r>
              <a:rPr lang="uk-UA" sz="8000" dirty="0">
                <a:ln w="317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mn-lt"/>
                <a:ea typeface="Calibri" pitchFamily="34" charset="0"/>
                <a:cs typeface="Times New Roman" pitchFamily="18" charset="0"/>
              </a:rPr>
              <a:t>Турецьке гончарне мистецтво</a:t>
            </a:r>
          </a:p>
        </p:txBody>
      </p:sp>
      <p:pic>
        <p:nvPicPr>
          <p:cNvPr id="6" name="Picture 1" descr="E:\Мои документы\Мои рисунки\t_title3.jpg"/>
          <p:cNvPicPr>
            <a:picLocks noChangeAspect="1" noChangeArrowheads="1"/>
          </p:cNvPicPr>
          <p:nvPr/>
        </p:nvPicPr>
        <p:blipFill>
          <a:blip r:embed="rId3" cstate="print"/>
          <a:srcRect/>
          <a:stretch>
            <a:fillRect/>
          </a:stretch>
        </p:blipFill>
        <p:spPr bwMode="auto">
          <a:xfrm>
            <a:off x="5429256" y="4024964"/>
            <a:ext cx="3714744" cy="2833035"/>
          </a:xfrm>
          <a:prstGeom prst="rect">
            <a:avLst/>
          </a:prstGeom>
          <a:noFill/>
          <a:effectLst>
            <a:softEdge rad="317500"/>
          </a:effectLst>
        </p:spPr>
      </p:pic>
      <p:pic>
        <p:nvPicPr>
          <p:cNvPr id="7" name="Picture 1" descr="E:\Мои документы\Мои рисунки\t_title3.jpg"/>
          <p:cNvPicPr>
            <a:picLocks noChangeAspect="1" noChangeArrowheads="1"/>
          </p:cNvPicPr>
          <p:nvPr/>
        </p:nvPicPr>
        <p:blipFill>
          <a:blip r:embed="rId3" cstate="print"/>
          <a:srcRect/>
          <a:stretch>
            <a:fillRect/>
          </a:stretch>
        </p:blipFill>
        <p:spPr bwMode="auto">
          <a:xfrm flipH="1">
            <a:off x="0" y="4024965"/>
            <a:ext cx="3786246" cy="2833035"/>
          </a:xfrm>
          <a:prstGeom prst="rect">
            <a:avLst/>
          </a:prstGeom>
          <a:noFill/>
          <a:effectLst>
            <a:softEdge rad="317500"/>
          </a:effec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1006</Words>
  <Application>Microsoft Office PowerPoint</Application>
  <PresentationFormat>Экран (4:3)</PresentationFormat>
  <Paragraphs>47</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Times New Roman</vt:lpstr>
      <vt:lpstr>Calibri</vt:lpstr>
      <vt:lpstr>Book Antiqua</vt:lpstr>
      <vt:lpstr>Palatino Linotype</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Виконав учень 11 класу  Сєдих Дмитро</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Папа</cp:lastModifiedBy>
  <cp:revision>64</cp:revision>
  <dcterms:created xsi:type="dcterms:W3CDTF">2010-12-18T21:23:49Z</dcterms:created>
  <dcterms:modified xsi:type="dcterms:W3CDTF">2014-01-29T20:30:22Z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000800b6530000000000010250500207b74006b004c800</vt:lpwstr>
  </property>
</Properties>
</file>