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26.08.2013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26.08.2013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26.08.2013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26.08.2013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26.08.2013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sz="5400" dirty="0" smtClean="0"/>
              <a:t>Серце.</a:t>
            </a:r>
            <a:br>
              <a:rPr lang="uk-UA" sz="5400" dirty="0" smtClean="0"/>
            </a:br>
            <a:r>
              <a:rPr lang="uk-UA" sz="5400" dirty="0" smtClean="0"/>
              <a:t>Його робота та хвороби.</a:t>
            </a:r>
            <a:endParaRPr lang="ru-RU" sz="54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eart_with_ventricles_and_arteries.jpg"/>
          <p:cNvPicPr>
            <a:picLocks noGrp="1" noChangeAspect="1"/>
          </p:cNvPicPr>
          <p:nvPr>
            <p:ph idx="1"/>
          </p:nvPr>
        </p:nvPicPr>
        <p:blipFill>
          <a:blip r:embed="rId2" cstate="print"/>
          <a:stretch>
            <a:fillRect/>
          </a:stretch>
        </p:blipFill>
        <p:spPr>
          <a:xfrm>
            <a:off x="0" y="1071546"/>
            <a:ext cx="2500298" cy="4857784"/>
          </a:xfrm>
        </p:spPr>
      </p:pic>
      <p:sp>
        <p:nvSpPr>
          <p:cNvPr id="3" name="Заголовок 2"/>
          <p:cNvSpPr>
            <a:spLocks noGrp="1"/>
          </p:cNvSpPr>
          <p:nvPr>
            <p:ph type="title"/>
          </p:nvPr>
        </p:nvSpPr>
        <p:spPr>
          <a:xfrm>
            <a:off x="2500298" y="0"/>
            <a:ext cx="6643702" cy="6858000"/>
          </a:xfrm>
        </p:spPr>
        <p:txBody>
          <a:bodyPr>
            <a:normAutofit/>
          </a:bodyPr>
          <a:lstStyle/>
          <a:p>
            <a:r>
              <a:rPr lang="vi-VN" sz="2400" dirty="0" smtClean="0"/>
              <a:t>Се́рце</a:t>
            </a:r>
            <a:r>
              <a:rPr lang="vi-VN" sz="1600" dirty="0" smtClean="0"/>
              <a:t> — внутрішній м'язовий орган кровоносної системи, який закачує кров в артеріальну систему і забезпечує її повернення по венах.</a:t>
            </a:r>
            <a:br>
              <a:rPr lang="vi-VN" sz="1600" dirty="0" smtClean="0"/>
            </a:br>
            <a:r>
              <a:rPr lang="vi-VN" sz="1600" dirty="0" smtClean="0"/>
              <a:t/>
            </a:r>
            <a:br>
              <a:rPr lang="vi-VN" sz="1600" dirty="0" smtClean="0"/>
            </a:br>
            <a:r>
              <a:rPr lang="vi-VN" sz="1600" dirty="0" smtClean="0"/>
              <a:t>У деяких плазунів (наприклад, крокодили), птахів, ссавців і людини серце — порожнистий орган, що складається з 4 камер: праве передсердя і ліве передсердя, правий і лівий шлуночки</a:t>
            </a:r>
            <a:r>
              <a:rPr lang="vi-VN" sz="1600" dirty="0" smtClean="0"/>
              <a:t>.</a:t>
            </a:r>
            <a:r>
              <a:rPr lang="ru-RU" sz="1600" dirty="0" smtClean="0"/>
              <a:t> У </a:t>
            </a:r>
            <a:r>
              <a:rPr lang="ru-RU" sz="1600" dirty="0" err="1" smtClean="0"/>
              <a:t>людини</a:t>
            </a:r>
            <a:r>
              <a:rPr lang="ru-RU" sz="1600" dirty="0" smtClean="0"/>
              <a:t> </a:t>
            </a:r>
            <a:r>
              <a:rPr lang="ru-RU" sz="1600" dirty="0" err="1" smtClean="0"/>
              <a:t>серце</a:t>
            </a:r>
            <a:r>
              <a:rPr lang="ru-RU" sz="1600" dirty="0" smtClean="0"/>
              <a:t> </a:t>
            </a:r>
            <a:r>
              <a:rPr lang="ru-RU" sz="1600" dirty="0" err="1" smtClean="0"/>
              <a:t>міститься</a:t>
            </a:r>
            <a:r>
              <a:rPr lang="ru-RU" sz="1600" dirty="0" smtClean="0"/>
              <a:t> в </a:t>
            </a:r>
            <a:r>
              <a:rPr lang="ru-RU" sz="1600" dirty="0" err="1" smtClean="0"/>
              <a:t>серцевій</a:t>
            </a:r>
            <a:r>
              <a:rPr lang="ru-RU" sz="1600" dirty="0" smtClean="0"/>
              <a:t> </a:t>
            </a:r>
            <a:r>
              <a:rPr lang="ru-RU" sz="1600" dirty="0" err="1" smtClean="0"/>
              <a:t>сумці</a:t>
            </a:r>
            <a:r>
              <a:rPr lang="ru-RU" sz="1600" dirty="0" smtClean="0"/>
              <a:t> (перикард) </a:t>
            </a:r>
            <a:r>
              <a:rPr lang="ru-RU" sz="1600" dirty="0" err="1" smtClean="0"/>
              <a:t>і</a:t>
            </a:r>
            <a:r>
              <a:rPr lang="ru-RU" sz="1600" dirty="0" smtClean="0"/>
              <a:t> </a:t>
            </a:r>
            <a:r>
              <a:rPr lang="ru-RU" sz="1600" dirty="0" err="1" smtClean="0"/>
              <a:t>розташоване</a:t>
            </a:r>
            <a:r>
              <a:rPr lang="ru-RU" sz="1600" dirty="0" smtClean="0"/>
              <a:t> в </a:t>
            </a:r>
            <a:r>
              <a:rPr lang="ru-RU" sz="1600" dirty="0" err="1" smtClean="0"/>
              <a:t>грудній</a:t>
            </a:r>
            <a:r>
              <a:rPr lang="ru-RU" sz="1600" dirty="0" smtClean="0"/>
              <a:t> </a:t>
            </a:r>
            <a:r>
              <a:rPr lang="ru-RU" sz="1600" dirty="0" err="1" smtClean="0"/>
              <a:t>клітині</a:t>
            </a:r>
            <a:r>
              <a:rPr lang="ru-RU" sz="1600" dirty="0" smtClean="0"/>
              <a:t> (</a:t>
            </a:r>
            <a:r>
              <a:rPr lang="ru-RU" sz="1600" dirty="0" err="1" smtClean="0"/>
              <a:t>середостінні</a:t>
            </a:r>
            <a:r>
              <a:rPr lang="ru-RU" sz="1600" dirty="0" smtClean="0"/>
              <a:t>). Центральна </a:t>
            </a:r>
            <a:r>
              <a:rPr lang="ru-RU" sz="1600" dirty="0" err="1" smtClean="0"/>
              <a:t>частина</a:t>
            </a:r>
            <a:r>
              <a:rPr lang="ru-RU" sz="1600" dirty="0" smtClean="0"/>
              <a:t> </a:t>
            </a:r>
            <a:r>
              <a:rPr lang="ru-RU" sz="1600" dirty="0" err="1" smtClean="0"/>
              <a:t>середостіння</a:t>
            </a:r>
            <a:r>
              <a:rPr lang="ru-RU" sz="1600" dirty="0" smtClean="0"/>
              <a:t> </a:t>
            </a:r>
            <a:r>
              <a:rPr lang="ru-RU" sz="1600" dirty="0" err="1" smtClean="0"/>
              <a:t>включає</a:t>
            </a:r>
            <a:r>
              <a:rPr lang="ru-RU" sz="1600" dirty="0" smtClean="0"/>
              <a:t> в себе перикард, </a:t>
            </a:r>
            <a:r>
              <a:rPr lang="ru-RU" sz="1600" dirty="0" err="1" smtClean="0"/>
              <a:t>серце</a:t>
            </a:r>
            <a:r>
              <a:rPr lang="ru-RU" sz="1600" dirty="0" smtClean="0"/>
              <a:t>, </a:t>
            </a:r>
            <a:r>
              <a:rPr lang="ru-RU" sz="1600" dirty="0" err="1" smtClean="0"/>
              <a:t>початкові</a:t>
            </a:r>
            <a:r>
              <a:rPr lang="ru-RU" sz="1600" dirty="0" smtClean="0"/>
              <a:t> </a:t>
            </a:r>
            <a:r>
              <a:rPr lang="ru-RU" sz="1600" dirty="0" err="1" smtClean="0"/>
              <a:t>частини</a:t>
            </a:r>
            <a:r>
              <a:rPr lang="ru-RU" sz="1600" dirty="0" smtClean="0"/>
              <a:t> </a:t>
            </a:r>
            <a:r>
              <a:rPr lang="ru-RU" sz="1600" dirty="0" err="1" smtClean="0"/>
              <a:t>магістральних</a:t>
            </a:r>
            <a:r>
              <a:rPr lang="ru-RU" sz="1600" dirty="0" smtClean="0"/>
              <a:t> </a:t>
            </a:r>
            <a:r>
              <a:rPr lang="ru-RU" sz="1600" dirty="0" err="1" smtClean="0"/>
              <a:t>судин</a:t>
            </a:r>
            <a:r>
              <a:rPr lang="ru-RU" sz="1600" dirty="0" smtClean="0"/>
              <a:t>: </a:t>
            </a:r>
            <a:r>
              <a:rPr lang="ru-RU" sz="1600" dirty="0" err="1" smtClean="0"/>
              <a:t>верхньої</a:t>
            </a:r>
            <a:r>
              <a:rPr lang="ru-RU" sz="1600" dirty="0" smtClean="0"/>
              <a:t> </a:t>
            </a:r>
            <a:r>
              <a:rPr lang="ru-RU" sz="1600" dirty="0" err="1" smtClean="0"/>
              <a:t>і</a:t>
            </a:r>
            <a:r>
              <a:rPr lang="ru-RU" sz="1600" dirty="0" smtClean="0"/>
              <a:t> </a:t>
            </a:r>
            <a:r>
              <a:rPr lang="ru-RU" sz="1600" dirty="0" err="1" smtClean="0"/>
              <a:t>нижньої</a:t>
            </a:r>
            <a:r>
              <a:rPr lang="ru-RU" sz="1600" dirty="0" smtClean="0"/>
              <a:t> </a:t>
            </a:r>
            <a:r>
              <a:rPr lang="ru-RU" sz="1600" dirty="0" err="1" smtClean="0"/>
              <a:t>порожнистих</a:t>
            </a:r>
            <a:r>
              <a:rPr lang="ru-RU" sz="1600" dirty="0" smtClean="0"/>
              <a:t> вен, </a:t>
            </a:r>
            <a:r>
              <a:rPr lang="ru-RU" sz="1600" dirty="0" err="1" smtClean="0"/>
              <a:t>стовбура</a:t>
            </a:r>
            <a:r>
              <a:rPr lang="ru-RU" sz="1600" dirty="0" smtClean="0"/>
              <a:t> </a:t>
            </a:r>
            <a:r>
              <a:rPr lang="ru-RU" sz="1600" dirty="0" err="1" smtClean="0"/>
              <a:t>легеневої</a:t>
            </a:r>
            <a:r>
              <a:rPr lang="ru-RU" sz="1600" dirty="0" smtClean="0"/>
              <a:t> </a:t>
            </a:r>
            <a:r>
              <a:rPr lang="ru-RU" sz="1600" dirty="0" err="1" smtClean="0"/>
              <a:t>артерії</a:t>
            </a:r>
            <a:r>
              <a:rPr lang="ru-RU" sz="1600" dirty="0" smtClean="0"/>
              <a:t>, </a:t>
            </a:r>
            <a:r>
              <a:rPr lang="ru-RU" sz="1600" dirty="0" err="1" smtClean="0"/>
              <a:t>чотири</a:t>
            </a:r>
            <a:r>
              <a:rPr lang="ru-RU" sz="1600" dirty="0" smtClean="0"/>
              <a:t> </a:t>
            </a:r>
            <a:r>
              <a:rPr lang="ru-RU" sz="1600" dirty="0" err="1" smtClean="0"/>
              <a:t>легеневих</a:t>
            </a:r>
            <a:r>
              <a:rPr lang="ru-RU" sz="1600" dirty="0" smtClean="0"/>
              <a:t> </a:t>
            </a:r>
            <a:r>
              <a:rPr lang="ru-RU" sz="1600" dirty="0" err="1" smtClean="0"/>
              <a:t>вени</a:t>
            </a:r>
            <a:r>
              <a:rPr lang="ru-RU" sz="1600" dirty="0" smtClean="0"/>
              <a:t>, а </a:t>
            </a:r>
            <a:r>
              <a:rPr lang="ru-RU" sz="1600" dirty="0" err="1" smtClean="0"/>
              <a:t>також</a:t>
            </a:r>
            <a:r>
              <a:rPr lang="ru-RU" sz="1600" dirty="0" smtClean="0"/>
              <a:t> </a:t>
            </a:r>
            <a:r>
              <a:rPr lang="ru-RU" sz="1600" dirty="0" err="1" smtClean="0"/>
              <a:t>діафрагмальний</a:t>
            </a:r>
            <a:r>
              <a:rPr lang="ru-RU" sz="1600" dirty="0" smtClean="0"/>
              <a:t> та </a:t>
            </a:r>
            <a:r>
              <a:rPr lang="ru-RU" sz="1600" dirty="0" err="1" smtClean="0"/>
              <a:t>блукаючий</a:t>
            </a:r>
            <a:r>
              <a:rPr lang="ru-RU" sz="1600" dirty="0" smtClean="0"/>
              <a:t> нерв. </a:t>
            </a:r>
            <a:r>
              <a:rPr lang="ru-RU" sz="1600" dirty="0" err="1" smtClean="0"/>
              <a:t>Звичайно</a:t>
            </a:r>
            <a:r>
              <a:rPr lang="ru-RU" sz="1600" dirty="0" smtClean="0"/>
              <a:t> в </a:t>
            </a:r>
            <a:r>
              <a:rPr lang="ru-RU" sz="1600" dirty="0" err="1" smtClean="0"/>
              <a:t>нормі</a:t>
            </a:r>
            <a:r>
              <a:rPr lang="ru-RU" sz="1600" dirty="0" smtClean="0"/>
              <a:t> </a:t>
            </a:r>
            <a:r>
              <a:rPr lang="ru-RU" sz="1600" dirty="0" err="1" smtClean="0"/>
              <a:t>в</a:t>
            </a:r>
            <a:r>
              <a:rPr lang="ru-RU" sz="1600" dirty="0" smtClean="0"/>
              <a:t> </a:t>
            </a:r>
            <a:r>
              <a:rPr lang="ru-RU" sz="1600" dirty="0" err="1" smtClean="0"/>
              <a:t>перикардіальній</a:t>
            </a:r>
            <a:r>
              <a:rPr lang="ru-RU" sz="1600" dirty="0" smtClean="0"/>
              <a:t> </a:t>
            </a:r>
            <a:r>
              <a:rPr lang="ru-RU" sz="1600" dirty="0" err="1" smtClean="0"/>
              <a:t>сумці</a:t>
            </a:r>
            <a:r>
              <a:rPr lang="ru-RU" sz="1600" dirty="0" smtClean="0"/>
              <a:t> </a:t>
            </a:r>
            <a:r>
              <a:rPr lang="ru-RU" sz="1600" dirty="0" err="1" smtClean="0"/>
              <a:t>міститься</a:t>
            </a:r>
            <a:r>
              <a:rPr lang="ru-RU" sz="1600" dirty="0" smtClean="0"/>
              <a:t> </a:t>
            </a:r>
            <a:r>
              <a:rPr lang="ru-RU" sz="1600" dirty="0" err="1" smtClean="0"/>
              <a:t>близько</a:t>
            </a:r>
            <a:r>
              <a:rPr lang="ru-RU" sz="1600" dirty="0" smtClean="0"/>
              <a:t> 30 мл </a:t>
            </a:r>
            <a:r>
              <a:rPr lang="ru-RU" sz="1600" dirty="0" err="1" smtClean="0"/>
              <a:t>ексудату</a:t>
            </a:r>
            <a:r>
              <a:rPr lang="ru-RU" sz="1600" dirty="0" smtClean="0"/>
              <a:t>.</a:t>
            </a:r>
            <a:br>
              <a:rPr lang="ru-RU" sz="1600" dirty="0" smtClean="0"/>
            </a:br>
            <a:r>
              <a:rPr lang="ru-RU" sz="1600" dirty="0" smtClean="0"/>
              <a:t/>
            </a:r>
            <a:br>
              <a:rPr lang="ru-RU" sz="1600" dirty="0" smtClean="0"/>
            </a:br>
            <a:r>
              <a:rPr lang="ru-RU" sz="1600" dirty="0" err="1" smtClean="0"/>
              <a:t>Анатомічно</a:t>
            </a:r>
            <a:r>
              <a:rPr lang="ru-RU" sz="1600" dirty="0" smtClean="0"/>
              <a:t> </a:t>
            </a:r>
            <a:r>
              <a:rPr lang="ru-RU" sz="1600" dirty="0" err="1" smtClean="0"/>
              <a:t>виділяють</a:t>
            </a:r>
            <a:r>
              <a:rPr lang="ru-RU" sz="1600" dirty="0" smtClean="0"/>
              <a:t> 5 </a:t>
            </a:r>
            <a:r>
              <a:rPr lang="ru-RU" sz="1600" dirty="0" err="1" smtClean="0"/>
              <a:t>відділів</a:t>
            </a:r>
            <a:r>
              <a:rPr lang="ru-RU" sz="1600" dirty="0" smtClean="0"/>
              <a:t> </a:t>
            </a:r>
            <a:r>
              <a:rPr lang="ru-RU" sz="1600" dirty="0" err="1" smtClean="0"/>
              <a:t>серця</a:t>
            </a:r>
            <a:r>
              <a:rPr lang="ru-RU" sz="1600" dirty="0" smtClean="0"/>
              <a:t> — </a:t>
            </a:r>
            <a:r>
              <a:rPr lang="ru-RU" sz="1600" dirty="0" err="1" smtClean="0"/>
              <a:t>верхівку</a:t>
            </a:r>
            <a:r>
              <a:rPr lang="ru-RU" sz="1600" dirty="0" smtClean="0"/>
              <a:t>, основу, </a:t>
            </a:r>
            <a:r>
              <a:rPr lang="ru-RU" sz="1600" dirty="0" err="1" smtClean="0"/>
              <a:t>діафрагмальну</a:t>
            </a:r>
            <a:r>
              <a:rPr lang="ru-RU" sz="1600" dirty="0" smtClean="0"/>
              <a:t>, </a:t>
            </a:r>
            <a:r>
              <a:rPr lang="ru-RU" sz="1600" dirty="0" err="1" smtClean="0"/>
              <a:t>грудинно-реберну</a:t>
            </a:r>
            <a:r>
              <a:rPr lang="ru-RU" sz="1600" dirty="0" smtClean="0"/>
              <a:t> та </a:t>
            </a:r>
            <a:r>
              <a:rPr lang="ru-RU" sz="1600" dirty="0" err="1" smtClean="0"/>
              <a:t>легеневу</a:t>
            </a:r>
            <a:r>
              <a:rPr lang="ru-RU" sz="1600" dirty="0" smtClean="0"/>
              <a:t> </a:t>
            </a:r>
            <a:r>
              <a:rPr lang="ru-RU" sz="1600" dirty="0" err="1" smtClean="0"/>
              <a:t>поверхні</a:t>
            </a:r>
            <a:r>
              <a:rPr lang="ru-RU" sz="1600" dirty="0" smtClean="0"/>
              <a:t>. </a:t>
            </a:r>
            <a:r>
              <a:rPr lang="ru-RU" sz="1600" dirty="0" err="1" smtClean="0"/>
              <a:t>Серце</a:t>
            </a:r>
            <a:r>
              <a:rPr lang="ru-RU" sz="1600" dirty="0" smtClean="0"/>
              <a:t> </a:t>
            </a:r>
            <a:r>
              <a:rPr lang="ru-RU" sz="1600" dirty="0" err="1" smtClean="0"/>
              <a:t>людини</a:t>
            </a:r>
            <a:r>
              <a:rPr lang="ru-RU" sz="1600" dirty="0" smtClean="0"/>
              <a:t> </a:t>
            </a:r>
            <a:r>
              <a:rPr lang="ru-RU" sz="1600" dirty="0" err="1" smtClean="0"/>
              <a:t>складається</a:t>
            </a:r>
            <a:r>
              <a:rPr lang="ru-RU" sz="1600" dirty="0" smtClean="0"/>
              <a:t> </a:t>
            </a:r>
            <a:r>
              <a:rPr lang="ru-RU" sz="1600" dirty="0" err="1" smtClean="0"/>
              <a:t>з</a:t>
            </a:r>
            <a:r>
              <a:rPr lang="ru-RU" sz="1600" dirty="0" smtClean="0"/>
              <a:t> 4 камер: </a:t>
            </a:r>
            <a:r>
              <a:rPr lang="ru-RU" sz="1600" dirty="0" err="1" smtClean="0"/>
              <a:t>двох</a:t>
            </a:r>
            <a:r>
              <a:rPr lang="ru-RU" sz="1600" dirty="0" smtClean="0"/>
              <a:t> </a:t>
            </a:r>
            <a:r>
              <a:rPr lang="ru-RU" sz="1600" dirty="0" err="1" smtClean="0"/>
              <a:t>передсердь</a:t>
            </a:r>
            <a:r>
              <a:rPr lang="ru-RU" sz="1600" dirty="0" smtClean="0"/>
              <a:t> (</a:t>
            </a:r>
            <a:r>
              <a:rPr lang="ru-RU" sz="1600" dirty="0" err="1" smtClean="0"/>
              <a:t>лівого</a:t>
            </a:r>
            <a:r>
              <a:rPr lang="ru-RU" sz="1600" dirty="0" smtClean="0"/>
              <a:t> та правого) </a:t>
            </a:r>
            <a:r>
              <a:rPr lang="ru-RU" sz="1600" dirty="0" err="1" smtClean="0"/>
              <a:t>і</a:t>
            </a:r>
            <a:r>
              <a:rPr lang="ru-RU" sz="1600" dirty="0" smtClean="0"/>
              <a:t> </a:t>
            </a:r>
            <a:r>
              <a:rPr lang="ru-RU" sz="1600" dirty="0" err="1" smtClean="0"/>
              <a:t>двох</a:t>
            </a:r>
            <a:r>
              <a:rPr lang="ru-RU" sz="1600" dirty="0" smtClean="0"/>
              <a:t> </a:t>
            </a:r>
            <a:r>
              <a:rPr lang="ru-RU" sz="1600" dirty="0" err="1" smtClean="0"/>
              <a:t>шлуночків</a:t>
            </a:r>
            <a:r>
              <a:rPr lang="ru-RU" sz="1600" dirty="0" smtClean="0"/>
              <a:t> (</a:t>
            </a:r>
            <a:r>
              <a:rPr lang="ru-RU" sz="1600" dirty="0" err="1" smtClean="0"/>
              <a:t>лівого</a:t>
            </a:r>
            <a:r>
              <a:rPr lang="ru-RU" sz="1600" dirty="0" smtClean="0"/>
              <a:t> та правого). </a:t>
            </a:r>
            <a:r>
              <a:rPr lang="ru-RU" sz="1600" dirty="0" err="1" smtClean="0"/>
              <a:t>Правий</a:t>
            </a:r>
            <a:r>
              <a:rPr lang="ru-RU" sz="1600" dirty="0" smtClean="0"/>
              <a:t> та </a:t>
            </a:r>
            <a:r>
              <a:rPr lang="ru-RU" sz="1600" dirty="0" err="1" smtClean="0"/>
              <a:t>лівий</a:t>
            </a:r>
            <a:r>
              <a:rPr lang="ru-RU" sz="1600" dirty="0" smtClean="0"/>
              <a:t> </a:t>
            </a:r>
            <a:r>
              <a:rPr lang="ru-RU" sz="1600" dirty="0" err="1" smtClean="0"/>
              <a:t>шлуночки</a:t>
            </a:r>
            <a:r>
              <a:rPr lang="ru-RU" sz="1600" dirty="0" smtClean="0"/>
              <a:t> </a:t>
            </a:r>
            <a:r>
              <a:rPr lang="ru-RU" sz="1600" dirty="0" err="1" smtClean="0"/>
              <a:t>серця</a:t>
            </a:r>
            <a:r>
              <a:rPr lang="ru-RU" sz="1600" dirty="0" smtClean="0"/>
              <a:t> </a:t>
            </a:r>
            <a:r>
              <a:rPr lang="ru-RU" sz="1600" dirty="0" err="1" smtClean="0"/>
              <a:t>розмежовують</a:t>
            </a:r>
            <a:r>
              <a:rPr lang="ru-RU" sz="1600" dirty="0" smtClean="0"/>
              <a:t> </a:t>
            </a:r>
            <a:r>
              <a:rPr lang="ru-RU" sz="1600" dirty="0" err="1" smtClean="0"/>
              <a:t>відповідно</a:t>
            </a:r>
            <a:r>
              <a:rPr lang="ru-RU" sz="1600" dirty="0" smtClean="0"/>
              <a:t> </a:t>
            </a:r>
            <a:r>
              <a:rPr lang="ru-RU" sz="1600" dirty="0" err="1" smtClean="0"/>
              <a:t>передня</a:t>
            </a:r>
            <a:r>
              <a:rPr lang="ru-RU" sz="1600" dirty="0" smtClean="0"/>
              <a:t> </a:t>
            </a:r>
            <a:r>
              <a:rPr lang="ru-RU" sz="1600" dirty="0" err="1" smtClean="0"/>
              <a:t>та</a:t>
            </a:r>
            <a:r>
              <a:rPr lang="ru-RU" sz="1600" dirty="0" smtClean="0"/>
              <a:t> </a:t>
            </a:r>
            <a:r>
              <a:rPr lang="ru-RU" sz="1600" dirty="0" err="1" smtClean="0"/>
              <a:t>задня</a:t>
            </a:r>
            <a:r>
              <a:rPr lang="ru-RU" sz="1600" dirty="0" smtClean="0"/>
              <a:t> </a:t>
            </a:r>
            <a:r>
              <a:rPr lang="ru-RU" sz="1600" dirty="0" err="1" smtClean="0"/>
              <a:t>міжшлуночкові</a:t>
            </a:r>
            <a:r>
              <a:rPr lang="ru-RU" sz="1600" dirty="0" smtClean="0"/>
              <a:t> </a:t>
            </a:r>
            <a:r>
              <a:rPr lang="ru-RU" sz="1600" dirty="0" err="1" smtClean="0"/>
              <a:t>борозни</a:t>
            </a:r>
            <a:r>
              <a:rPr lang="ru-RU" sz="1600" dirty="0" smtClean="0"/>
              <a:t>. </a:t>
            </a:r>
            <a:r>
              <a:rPr lang="ru-RU" sz="1600" dirty="0" err="1" smtClean="0"/>
              <a:t>Між</a:t>
            </a:r>
            <a:r>
              <a:rPr lang="ru-RU" sz="1600" dirty="0" smtClean="0"/>
              <a:t> </a:t>
            </a:r>
            <a:r>
              <a:rPr lang="ru-RU" sz="1600" dirty="0" err="1" smtClean="0"/>
              <a:t>передсердями</a:t>
            </a:r>
            <a:r>
              <a:rPr lang="ru-RU" sz="1600" dirty="0" smtClean="0"/>
              <a:t> </a:t>
            </a:r>
            <a:r>
              <a:rPr lang="ru-RU" sz="1600" dirty="0" err="1" smtClean="0"/>
              <a:t>і</a:t>
            </a:r>
            <a:r>
              <a:rPr lang="ru-RU" sz="1600" dirty="0" smtClean="0"/>
              <a:t> </a:t>
            </a:r>
            <a:r>
              <a:rPr lang="ru-RU" sz="1600" dirty="0" err="1" smtClean="0"/>
              <a:t>шлуночками</a:t>
            </a:r>
            <a:r>
              <a:rPr lang="ru-RU" sz="1600" dirty="0" smtClean="0"/>
              <a:t> </a:t>
            </a:r>
            <a:r>
              <a:rPr lang="ru-RU" sz="1600" dirty="0" err="1" smtClean="0"/>
              <a:t>є</a:t>
            </a:r>
            <a:r>
              <a:rPr lang="ru-RU" sz="1600" dirty="0" smtClean="0"/>
              <a:t> отвори, </a:t>
            </a:r>
            <a:r>
              <a:rPr lang="ru-RU" sz="1600" dirty="0" err="1" smtClean="0"/>
              <a:t>які</a:t>
            </a:r>
            <a:r>
              <a:rPr lang="ru-RU" sz="1600" dirty="0" smtClean="0"/>
              <a:t> </a:t>
            </a:r>
            <a:r>
              <a:rPr lang="ru-RU" sz="1600" dirty="0" err="1" smtClean="0"/>
              <a:t>закриваються</a:t>
            </a:r>
            <a:r>
              <a:rPr lang="ru-RU" sz="1600" dirty="0" smtClean="0"/>
              <a:t> </a:t>
            </a:r>
            <a:r>
              <a:rPr lang="ru-RU" sz="1600" dirty="0" err="1" smtClean="0"/>
              <a:t>двостулковим</a:t>
            </a:r>
            <a:r>
              <a:rPr lang="ru-RU" sz="1600" dirty="0" smtClean="0"/>
              <a:t> клапаном, </a:t>
            </a:r>
            <a:r>
              <a:rPr lang="ru-RU" sz="1600" dirty="0" err="1" smtClean="0"/>
              <a:t>або</a:t>
            </a:r>
            <a:r>
              <a:rPr lang="ru-RU" sz="1600" dirty="0" smtClean="0"/>
              <a:t> </a:t>
            </a:r>
            <a:r>
              <a:rPr lang="ru-RU" sz="1600" dirty="0" err="1" smtClean="0"/>
              <a:t>мітральним</a:t>
            </a:r>
            <a:r>
              <a:rPr lang="ru-RU" sz="1600" dirty="0" smtClean="0"/>
              <a:t> — у </a:t>
            </a:r>
            <a:r>
              <a:rPr lang="ru-RU" sz="1600" dirty="0" err="1" smtClean="0"/>
              <a:t>лівій</a:t>
            </a:r>
            <a:r>
              <a:rPr lang="ru-RU" sz="1600" dirty="0" smtClean="0"/>
              <a:t> </a:t>
            </a:r>
            <a:r>
              <a:rPr lang="ru-RU" sz="1600" dirty="0" err="1" smtClean="0"/>
              <a:t>половині</a:t>
            </a:r>
            <a:r>
              <a:rPr lang="ru-RU" sz="1600" dirty="0" smtClean="0"/>
              <a:t>, </a:t>
            </a:r>
            <a:r>
              <a:rPr lang="ru-RU" sz="1600" dirty="0" err="1" smtClean="0"/>
              <a:t>і</a:t>
            </a:r>
            <a:r>
              <a:rPr lang="ru-RU" sz="1600" dirty="0" smtClean="0"/>
              <a:t> </a:t>
            </a:r>
            <a:r>
              <a:rPr lang="ru-RU" sz="1600" dirty="0" err="1" smtClean="0"/>
              <a:t>тристулковим</a:t>
            </a:r>
            <a:r>
              <a:rPr lang="ru-RU" sz="1600" dirty="0" smtClean="0"/>
              <a:t> — </a:t>
            </a:r>
            <a:r>
              <a:rPr lang="ru-RU" sz="1600" dirty="0" err="1" smtClean="0"/>
              <a:t>у</a:t>
            </a:r>
            <a:r>
              <a:rPr lang="ru-RU" sz="1600" dirty="0" smtClean="0"/>
              <a:t> </a:t>
            </a:r>
            <a:r>
              <a:rPr lang="ru-RU" sz="1600" dirty="0" err="1" smtClean="0"/>
              <a:t>правій</a:t>
            </a:r>
            <a:r>
              <a:rPr lang="ru-RU" sz="1600" dirty="0" smtClean="0"/>
              <a:t>.</a:t>
            </a: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jpeg"/>
          <p:cNvPicPr>
            <a:picLocks noGrp="1" noChangeAspect="1"/>
          </p:cNvPicPr>
          <p:nvPr>
            <p:ph idx="1"/>
          </p:nvPr>
        </p:nvPicPr>
        <p:blipFill>
          <a:blip r:embed="rId2"/>
          <a:stretch>
            <a:fillRect/>
          </a:stretch>
        </p:blipFill>
        <p:spPr>
          <a:xfrm>
            <a:off x="0" y="1357298"/>
            <a:ext cx="2500298" cy="4357718"/>
          </a:xfrm>
        </p:spPr>
      </p:pic>
      <p:sp>
        <p:nvSpPr>
          <p:cNvPr id="3" name="Заголовок 2"/>
          <p:cNvSpPr>
            <a:spLocks noGrp="1"/>
          </p:cNvSpPr>
          <p:nvPr>
            <p:ph type="title"/>
          </p:nvPr>
        </p:nvSpPr>
        <p:spPr>
          <a:xfrm>
            <a:off x="2500298" y="274638"/>
            <a:ext cx="6186502" cy="6011882"/>
          </a:xfrm>
        </p:spPr>
        <p:txBody>
          <a:bodyPr>
            <a:normAutofit fontScale="90000"/>
          </a:bodyPr>
          <a:lstStyle/>
          <a:p>
            <a:r>
              <a:rPr lang="ru-RU" sz="2400" dirty="0" err="1" smtClean="0"/>
              <a:t>Камери</a:t>
            </a:r>
            <a:r>
              <a:rPr lang="ru-RU" sz="2400" dirty="0" smtClean="0"/>
              <a:t> </a:t>
            </a:r>
            <a:r>
              <a:rPr lang="ru-RU" sz="2400" dirty="0" err="1" smtClean="0"/>
              <a:t>серця</a:t>
            </a:r>
            <a:r>
              <a:rPr lang="ru-RU" sz="2000" dirty="0" smtClean="0"/>
              <a:t>.</a:t>
            </a:r>
            <a:r>
              <a:rPr lang="ru-RU" sz="2000" dirty="0" smtClean="0"/>
              <a:t/>
            </a:r>
            <a:br>
              <a:rPr lang="ru-RU" sz="2000" dirty="0" smtClean="0"/>
            </a:br>
            <a:r>
              <a:rPr lang="ru-RU" sz="2000" dirty="0" smtClean="0"/>
              <a:t>У </a:t>
            </a:r>
            <a:r>
              <a:rPr lang="ru-RU" sz="2000" dirty="0" err="1" smtClean="0"/>
              <a:t>людини</a:t>
            </a:r>
            <a:r>
              <a:rPr lang="ru-RU" sz="2000" dirty="0" smtClean="0"/>
              <a:t> </a:t>
            </a:r>
            <a:r>
              <a:rPr lang="ru-RU" sz="2000" dirty="0" err="1" smtClean="0"/>
              <a:t>серце</a:t>
            </a:r>
            <a:r>
              <a:rPr lang="ru-RU" sz="2000" dirty="0" smtClean="0"/>
              <a:t> </a:t>
            </a:r>
            <a:r>
              <a:rPr lang="ru-RU" sz="2000" dirty="0" err="1" smtClean="0"/>
              <a:t>складається</a:t>
            </a:r>
            <a:r>
              <a:rPr lang="ru-RU" sz="2000" dirty="0" smtClean="0"/>
              <a:t> </a:t>
            </a:r>
            <a:r>
              <a:rPr lang="ru-RU" sz="2000" dirty="0" err="1" smtClean="0"/>
              <a:t>з</a:t>
            </a:r>
            <a:r>
              <a:rPr lang="ru-RU" sz="2000" dirty="0" smtClean="0"/>
              <a:t> </a:t>
            </a:r>
            <a:r>
              <a:rPr lang="ru-RU" sz="2000" dirty="0" err="1" smtClean="0"/>
              <a:t>чотирьох</a:t>
            </a:r>
            <a:r>
              <a:rPr lang="ru-RU" sz="2000" dirty="0" smtClean="0"/>
              <a:t> камер:</a:t>
            </a:r>
            <a:br>
              <a:rPr lang="ru-RU" sz="2000" dirty="0" smtClean="0"/>
            </a:br>
            <a:r>
              <a:rPr lang="ru-RU" sz="2000" dirty="0" smtClean="0"/>
              <a:t>Праве </a:t>
            </a:r>
            <a:r>
              <a:rPr lang="ru-RU" sz="2000" dirty="0" err="1" smtClean="0"/>
              <a:t>передсердя</a:t>
            </a:r>
            <a:r>
              <a:rPr lang="ru-RU" sz="2000" dirty="0" smtClean="0"/>
              <a:t/>
            </a:r>
            <a:br>
              <a:rPr lang="ru-RU" sz="2000" dirty="0" smtClean="0"/>
            </a:br>
            <a:r>
              <a:rPr lang="ru-RU" sz="2000" dirty="0" err="1" smtClean="0"/>
              <a:t>Ліве</a:t>
            </a:r>
            <a:r>
              <a:rPr lang="ru-RU" sz="2000" dirty="0" smtClean="0"/>
              <a:t> </a:t>
            </a:r>
            <a:r>
              <a:rPr lang="ru-RU" sz="2000" dirty="0" err="1" smtClean="0"/>
              <a:t>передсердя</a:t>
            </a:r>
            <a:r>
              <a:rPr lang="ru-RU" sz="2000" dirty="0" smtClean="0"/>
              <a:t/>
            </a:r>
            <a:br>
              <a:rPr lang="ru-RU" sz="2000" dirty="0" smtClean="0"/>
            </a:br>
            <a:r>
              <a:rPr lang="ru-RU" sz="2000" dirty="0" err="1" smtClean="0"/>
              <a:t>Правий</a:t>
            </a:r>
            <a:r>
              <a:rPr lang="ru-RU" sz="2000" dirty="0" smtClean="0"/>
              <a:t> </a:t>
            </a:r>
            <a:r>
              <a:rPr lang="ru-RU" sz="2000" dirty="0" err="1" smtClean="0"/>
              <a:t>шлуночок</a:t>
            </a:r>
            <a:r>
              <a:rPr lang="ru-RU" sz="2000" dirty="0" smtClean="0"/>
              <a:t/>
            </a:r>
            <a:br>
              <a:rPr lang="ru-RU" sz="2000" dirty="0" smtClean="0"/>
            </a:br>
            <a:r>
              <a:rPr lang="ru-RU" sz="2000" dirty="0" err="1" smtClean="0"/>
              <a:t>Лівий</a:t>
            </a:r>
            <a:r>
              <a:rPr lang="ru-RU" sz="2000" dirty="0" smtClean="0"/>
              <a:t> </a:t>
            </a:r>
            <a:r>
              <a:rPr lang="ru-RU" sz="2000" dirty="0" err="1" smtClean="0"/>
              <a:t>шлуночок</a:t>
            </a:r>
            <a:r>
              <a:rPr lang="ru-RU" sz="2000" dirty="0" smtClean="0"/>
              <a:t>.</a:t>
            </a:r>
            <a:br>
              <a:rPr lang="ru-RU" sz="2000" dirty="0" smtClean="0"/>
            </a:br>
            <a:r>
              <a:rPr lang="ru-RU" sz="2700" dirty="0" err="1" smtClean="0"/>
              <a:t>Клапани</a:t>
            </a:r>
            <a:r>
              <a:rPr lang="ru-RU" sz="2700" dirty="0" smtClean="0"/>
              <a:t> </a:t>
            </a:r>
            <a:r>
              <a:rPr lang="ru-RU" sz="2700" dirty="0" err="1" smtClean="0"/>
              <a:t>серця</a:t>
            </a:r>
            <a:r>
              <a:rPr lang="ru-RU" sz="2700" dirty="0" smtClean="0"/>
              <a:t>.</a:t>
            </a:r>
            <a:r>
              <a:rPr lang="ru-RU" sz="2000" dirty="0" smtClean="0"/>
              <a:t/>
            </a:r>
            <a:br>
              <a:rPr lang="ru-RU" sz="2000" dirty="0" smtClean="0"/>
            </a:br>
            <a:r>
              <a:rPr lang="ru-RU" sz="2000" dirty="0" err="1" smtClean="0"/>
              <a:t>Мітральний</a:t>
            </a:r>
            <a:r>
              <a:rPr lang="ru-RU" sz="2000" dirty="0" smtClean="0"/>
              <a:t> клапан</a:t>
            </a:r>
            <a:br>
              <a:rPr lang="ru-RU" sz="2000" dirty="0" smtClean="0"/>
            </a:br>
            <a:r>
              <a:rPr lang="ru-RU" sz="2000" dirty="0" err="1" smtClean="0"/>
              <a:t>Трикуспідальний</a:t>
            </a:r>
            <a:r>
              <a:rPr lang="ru-RU" sz="2000" dirty="0" smtClean="0"/>
              <a:t> </a:t>
            </a:r>
            <a:r>
              <a:rPr lang="ru-RU" sz="2000" dirty="0" err="1" smtClean="0"/>
              <a:t>клапан</a:t>
            </a:r>
            <a:r>
              <a:rPr lang="ru-RU" sz="2000" dirty="0" smtClean="0"/>
              <a:t/>
            </a:r>
            <a:br>
              <a:rPr lang="ru-RU" sz="2000" dirty="0" smtClean="0"/>
            </a:br>
            <a:r>
              <a:rPr lang="ru-RU" sz="2000" dirty="0" err="1" smtClean="0"/>
              <a:t>Аортальний</a:t>
            </a:r>
            <a:r>
              <a:rPr lang="ru-RU" sz="2000" dirty="0" smtClean="0"/>
              <a:t> </a:t>
            </a:r>
            <a:r>
              <a:rPr lang="ru-RU" sz="2000" dirty="0" err="1" smtClean="0"/>
              <a:t>клапан</a:t>
            </a:r>
            <a:r>
              <a:rPr lang="ru-RU" sz="2000" dirty="0" smtClean="0"/>
              <a:t/>
            </a:r>
            <a:br>
              <a:rPr lang="ru-RU" sz="2000" dirty="0" smtClean="0"/>
            </a:br>
            <a:r>
              <a:rPr lang="ru-RU" sz="2000" dirty="0" smtClean="0"/>
              <a:t>Клапан </a:t>
            </a:r>
            <a:r>
              <a:rPr lang="ru-RU" sz="2000" dirty="0" err="1" smtClean="0"/>
              <a:t>легеневої</a:t>
            </a:r>
            <a:r>
              <a:rPr lang="ru-RU" sz="2000" dirty="0" smtClean="0"/>
              <a:t> </a:t>
            </a:r>
            <a:r>
              <a:rPr lang="ru-RU" sz="2000" dirty="0" err="1" smtClean="0"/>
              <a:t>артерії</a:t>
            </a:r>
            <a:r>
              <a:rPr lang="ru-RU" sz="2000" dirty="0" smtClean="0"/>
              <a:t/>
            </a:r>
            <a:br>
              <a:rPr lang="ru-RU" sz="2000" dirty="0" smtClean="0"/>
            </a:br>
            <a:r>
              <a:rPr lang="ru-RU" sz="2700" dirty="0" err="1" smtClean="0"/>
              <a:t>Провідна</a:t>
            </a:r>
            <a:r>
              <a:rPr lang="ru-RU" sz="2700" dirty="0" smtClean="0"/>
              <a:t> система </a:t>
            </a:r>
            <a:r>
              <a:rPr lang="ru-RU" sz="2700" dirty="0" err="1" smtClean="0"/>
              <a:t>серця</a:t>
            </a:r>
            <a:r>
              <a:rPr lang="ru-RU" sz="2700" dirty="0" smtClean="0"/>
              <a:t>.</a:t>
            </a:r>
            <a:r>
              <a:rPr lang="ru-RU" sz="2000" dirty="0" smtClean="0"/>
              <a:t/>
            </a:r>
            <a:br>
              <a:rPr lang="ru-RU" sz="2000" dirty="0" smtClean="0"/>
            </a:br>
            <a:r>
              <a:rPr lang="ru-RU" sz="2000" dirty="0" err="1" smtClean="0"/>
              <a:t>Синоатріальний</a:t>
            </a:r>
            <a:r>
              <a:rPr lang="ru-RU" sz="2000" dirty="0" smtClean="0"/>
              <a:t> </a:t>
            </a:r>
            <a:r>
              <a:rPr lang="ru-RU" sz="2000" dirty="0" err="1" smtClean="0"/>
              <a:t>вузол</a:t>
            </a:r>
            <a:r>
              <a:rPr lang="ru-RU" sz="2000" dirty="0" smtClean="0"/>
              <a:t/>
            </a:r>
            <a:br>
              <a:rPr lang="ru-RU" sz="2000" dirty="0" smtClean="0"/>
            </a:br>
            <a:r>
              <a:rPr lang="ru-RU" sz="2000" dirty="0" smtClean="0"/>
              <a:t>Пучок Кента</a:t>
            </a:r>
            <a:br>
              <a:rPr lang="ru-RU" sz="2000" dirty="0" smtClean="0"/>
            </a:br>
            <a:r>
              <a:rPr lang="ru-RU" sz="2000" dirty="0" smtClean="0"/>
              <a:t>Пучок </a:t>
            </a:r>
            <a:r>
              <a:rPr lang="ru-RU" sz="2000" dirty="0" err="1" smtClean="0"/>
              <a:t>Бахмана</a:t>
            </a:r>
            <a:r>
              <a:rPr lang="ru-RU" sz="2000" dirty="0" smtClean="0"/>
              <a:t/>
            </a:r>
            <a:br>
              <a:rPr lang="ru-RU" sz="2000" dirty="0" smtClean="0"/>
            </a:br>
            <a:r>
              <a:rPr lang="ru-RU" sz="2000" dirty="0" smtClean="0"/>
              <a:t>Пучок Авербаха</a:t>
            </a:r>
            <a:br>
              <a:rPr lang="ru-RU" sz="2000" dirty="0" smtClean="0"/>
            </a:br>
            <a:r>
              <a:rPr lang="ru-RU" sz="2000" dirty="0" err="1" smtClean="0"/>
              <a:t>Атрівентрикулярний</a:t>
            </a:r>
            <a:r>
              <a:rPr lang="ru-RU" sz="2000" dirty="0" smtClean="0"/>
              <a:t> </a:t>
            </a:r>
            <a:r>
              <a:rPr lang="ru-RU" sz="2000" dirty="0" err="1" smtClean="0"/>
              <a:t>вузол</a:t>
            </a:r>
            <a:r>
              <a:rPr lang="ru-RU" sz="2000" dirty="0" smtClean="0"/>
              <a:t/>
            </a:r>
            <a:br>
              <a:rPr lang="ru-RU" sz="2000" dirty="0" smtClean="0"/>
            </a:br>
            <a:r>
              <a:rPr lang="ru-RU" sz="2000" dirty="0" smtClean="0"/>
              <a:t>Пучок </a:t>
            </a:r>
            <a:r>
              <a:rPr lang="ru-RU" sz="2000" dirty="0" err="1" smtClean="0"/>
              <a:t>Гіса</a:t>
            </a:r>
            <a:r>
              <a:rPr lang="ru-RU" sz="2000" dirty="0" smtClean="0"/>
              <a:t/>
            </a:r>
            <a:br>
              <a:rPr lang="ru-RU" sz="2000" dirty="0" smtClean="0"/>
            </a:br>
            <a:r>
              <a:rPr lang="ru-RU" sz="2000" dirty="0" smtClean="0"/>
              <a:t>Волокна </a:t>
            </a:r>
            <a:r>
              <a:rPr lang="ru-RU" sz="2000" dirty="0" err="1" smtClean="0"/>
              <a:t>Пуркіньє</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29058" y="0"/>
            <a:ext cx="5214942" cy="6858000"/>
          </a:xfrm>
        </p:spPr>
        <p:txBody>
          <a:bodyPr>
            <a:normAutofit/>
          </a:bodyPr>
          <a:lstStyle/>
          <a:p>
            <a:r>
              <a:rPr lang="ru-RU" sz="2000" dirty="0" err="1" smtClean="0"/>
              <a:t>Нервова</a:t>
            </a:r>
            <a:r>
              <a:rPr lang="ru-RU" sz="2000" dirty="0" smtClean="0"/>
              <a:t> </a:t>
            </a:r>
            <a:r>
              <a:rPr lang="ru-RU" sz="2000" dirty="0" err="1" smtClean="0"/>
              <a:t>регуляція</a:t>
            </a:r>
            <a:r>
              <a:rPr lang="ru-RU" sz="2000" dirty="0" smtClean="0"/>
              <a:t> </a:t>
            </a:r>
            <a:r>
              <a:rPr lang="ru-RU" sz="2000" dirty="0" err="1" smtClean="0"/>
              <a:t>роботи</a:t>
            </a:r>
            <a:r>
              <a:rPr lang="ru-RU" sz="2000" dirty="0" smtClean="0"/>
              <a:t> </a:t>
            </a:r>
            <a:r>
              <a:rPr lang="ru-RU" sz="2000" dirty="0" err="1" smtClean="0"/>
              <a:t>серця</a:t>
            </a:r>
            <a:r>
              <a:rPr lang="ru-RU" sz="2000" dirty="0" smtClean="0"/>
              <a:t>.</a:t>
            </a:r>
            <a:r>
              <a:rPr lang="ru-RU" sz="1400" dirty="0" smtClean="0"/>
              <a:t/>
            </a:r>
            <a:br>
              <a:rPr lang="ru-RU" sz="1400" dirty="0" smtClean="0"/>
            </a:br>
            <a:r>
              <a:rPr lang="ru-RU" sz="1400" dirty="0" smtClean="0"/>
              <a:t/>
            </a:r>
            <a:br>
              <a:rPr lang="ru-RU" sz="1400" dirty="0" smtClean="0"/>
            </a:br>
            <a:r>
              <a:rPr lang="ru-RU" sz="1400" dirty="0" smtClean="0"/>
              <a:t>У </a:t>
            </a:r>
            <a:r>
              <a:rPr lang="ru-RU" sz="1400" dirty="0" err="1" smtClean="0"/>
              <a:t>порожнині</a:t>
            </a:r>
            <a:r>
              <a:rPr lang="ru-RU" sz="1400" dirty="0" smtClean="0"/>
              <a:t> </a:t>
            </a:r>
            <a:r>
              <a:rPr lang="ru-RU" sz="1400" dirty="0" err="1" smtClean="0"/>
              <a:t>серця</a:t>
            </a:r>
            <a:r>
              <a:rPr lang="ru-RU" sz="1400" dirty="0" smtClean="0"/>
              <a:t> </a:t>
            </a:r>
            <a:r>
              <a:rPr lang="ru-RU" sz="1400" dirty="0" err="1" smtClean="0"/>
              <a:t>і</a:t>
            </a:r>
            <a:r>
              <a:rPr lang="ru-RU" sz="1400" dirty="0" smtClean="0"/>
              <a:t> в </a:t>
            </a:r>
            <a:r>
              <a:rPr lang="ru-RU" sz="1400" dirty="0" err="1" smtClean="0"/>
              <a:t>стінках</a:t>
            </a:r>
            <a:r>
              <a:rPr lang="ru-RU" sz="1400" dirty="0" smtClean="0"/>
              <a:t> великих </a:t>
            </a:r>
            <a:r>
              <a:rPr lang="ru-RU" sz="1400" dirty="0" err="1" smtClean="0"/>
              <a:t>кровоносних</a:t>
            </a:r>
            <a:r>
              <a:rPr lang="ru-RU" sz="1400" dirty="0" smtClean="0"/>
              <a:t> </a:t>
            </a:r>
            <a:r>
              <a:rPr lang="ru-RU" sz="1400" dirty="0" err="1" smtClean="0"/>
              <a:t>судин</a:t>
            </a:r>
            <a:r>
              <a:rPr lang="ru-RU" sz="1400" dirty="0" smtClean="0"/>
              <a:t> </a:t>
            </a:r>
            <a:r>
              <a:rPr lang="ru-RU" sz="1400" dirty="0" err="1" smtClean="0"/>
              <a:t>розташовані</a:t>
            </a:r>
            <a:r>
              <a:rPr lang="ru-RU" sz="1400" dirty="0" smtClean="0"/>
              <a:t> </a:t>
            </a:r>
            <a:r>
              <a:rPr lang="ru-RU" sz="1400" dirty="0" err="1" smtClean="0"/>
              <a:t>рецептори</a:t>
            </a:r>
            <a:r>
              <a:rPr lang="ru-RU" sz="1400" dirty="0" smtClean="0"/>
              <a:t>, </a:t>
            </a:r>
            <a:r>
              <a:rPr lang="ru-RU" sz="1400" dirty="0" err="1" smtClean="0"/>
              <a:t>що</a:t>
            </a:r>
            <a:r>
              <a:rPr lang="ru-RU" sz="1400" dirty="0" smtClean="0"/>
              <a:t> </a:t>
            </a:r>
            <a:r>
              <a:rPr lang="ru-RU" sz="1400" dirty="0" err="1" smtClean="0"/>
              <a:t>сприймають</a:t>
            </a:r>
            <a:r>
              <a:rPr lang="ru-RU" sz="1400" dirty="0" smtClean="0"/>
              <a:t> </a:t>
            </a:r>
            <a:r>
              <a:rPr lang="ru-RU" sz="1400" dirty="0" err="1" smtClean="0"/>
              <a:t>коливання</a:t>
            </a:r>
            <a:r>
              <a:rPr lang="ru-RU" sz="1400" dirty="0" smtClean="0"/>
              <a:t> </a:t>
            </a:r>
            <a:r>
              <a:rPr lang="ru-RU" sz="1400" dirty="0" err="1" smtClean="0"/>
              <a:t>тиску</a:t>
            </a:r>
            <a:r>
              <a:rPr lang="ru-RU" sz="1400" dirty="0" smtClean="0"/>
              <a:t> </a:t>
            </a:r>
            <a:r>
              <a:rPr lang="ru-RU" sz="1400" dirty="0" err="1" smtClean="0"/>
              <a:t>крові</a:t>
            </a:r>
            <a:r>
              <a:rPr lang="ru-RU" sz="1400" dirty="0" smtClean="0"/>
              <a:t>. </a:t>
            </a:r>
            <a:r>
              <a:rPr lang="ru-RU" sz="1400" dirty="0" err="1" smtClean="0"/>
              <a:t>Нервові</a:t>
            </a:r>
            <a:r>
              <a:rPr lang="ru-RU" sz="1400" dirty="0" smtClean="0"/>
              <a:t> </a:t>
            </a:r>
            <a:r>
              <a:rPr lang="ru-RU" sz="1400" dirty="0" err="1" smtClean="0"/>
              <a:t>імпульси</a:t>
            </a:r>
            <a:r>
              <a:rPr lang="ru-RU" sz="1400" dirty="0" smtClean="0"/>
              <a:t>, </a:t>
            </a:r>
            <a:r>
              <a:rPr lang="ru-RU" sz="1400" dirty="0" err="1" smtClean="0"/>
              <a:t>що</a:t>
            </a:r>
            <a:r>
              <a:rPr lang="ru-RU" sz="1400" dirty="0" smtClean="0"/>
              <a:t> </a:t>
            </a:r>
            <a:r>
              <a:rPr lang="ru-RU" sz="1400" dirty="0" err="1" smtClean="0"/>
              <a:t>приходять</a:t>
            </a:r>
            <a:r>
              <a:rPr lang="ru-RU" sz="1400" dirty="0" smtClean="0"/>
              <a:t> </a:t>
            </a:r>
            <a:r>
              <a:rPr lang="ru-RU" sz="1400" dirty="0" err="1" smtClean="0"/>
              <a:t>від</a:t>
            </a:r>
            <a:r>
              <a:rPr lang="ru-RU" sz="1400" dirty="0" smtClean="0"/>
              <a:t> </a:t>
            </a:r>
            <a:r>
              <a:rPr lang="ru-RU" sz="1400" dirty="0" err="1" smtClean="0"/>
              <a:t>цих</a:t>
            </a:r>
            <a:r>
              <a:rPr lang="ru-RU" sz="1400" dirty="0" smtClean="0"/>
              <a:t> </a:t>
            </a:r>
            <a:r>
              <a:rPr lang="ru-RU" sz="1400" dirty="0" err="1" smtClean="0"/>
              <a:t>рецепторів</a:t>
            </a:r>
            <a:r>
              <a:rPr lang="ru-RU" sz="1400" dirty="0" smtClean="0"/>
              <a:t>, </a:t>
            </a:r>
            <a:r>
              <a:rPr lang="ru-RU" sz="1400" dirty="0" err="1" smtClean="0"/>
              <a:t>викликають</a:t>
            </a:r>
            <a:r>
              <a:rPr lang="ru-RU" sz="1400" dirty="0" smtClean="0"/>
              <a:t> </a:t>
            </a:r>
            <a:r>
              <a:rPr lang="ru-RU" sz="1400" dirty="0" err="1" smtClean="0"/>
              <a:t>рефлекси</a:t>
            </a:r>
            <a:r>
              <a:rPr lang="ru-RU" sz="1400" dirty="0" smtClean="0"/>
              <a:t>, </a:t>
            </a:r>
            <a:r>
              <a:rPr lang="ru-RU" sz="1400" dirty="0" err="1" smtClean="0"/>
              <a:t>що</a:t>
            </a:r>
            <a:r>
              <a:rPr lang="ru-RU" sz="1400" dirty="0" smtClean="0"/>
              <a:t> </a:t>
            </a:r>
            <a:r>
              <a:rPr lang="ru-RU" sz="1400" dirty="0" err="1" smtClean="0"/>
              <a:t>налаштовують</a:t>
            </a:r>
            <a:r>
              <a:rPr lang="ru-RU" sz="1400" dirty="0" smtClean="0"/>
              <a:t> роботу </a:t>
            </a:r>
            <a:r>
              <a:rPr lang="ru-RU" sz="1400" dirty="0" err="1" smtClean="0"/>
              <a:t>серця</a:t>
            </a:r>
            <a:r>
              <a:rPr lang="ru-RU" sz="1400" dirty="0" smtClean="0"/>
              <a:t> до потреб </a:t>
            </a:r>
            <a:r>
              <a:rPr lang="ru-RU" sz="1400" dirty="0" err="1" smtClean="0"/>
              <a:t>організму</a:t>
            </a:r>
            <a:r>
              <a:rPr lang="ru-RU" sz="1400" dirty="0" smtClean="0"/>
              <a:t>. </a:t>
            </a:r>
            <a:r>
              <a:rPr lang="ru-RU" sz="1400" dirty="0" err="1" smtClean="0"/>
              <a:t>Імпульси-команди</a:t>
            </a:r>
            <a:r>
              <a:rPr lang="ru-RU" sz="1400" dirty="0" smtClean="0"/>
              <a:t> про </a:t>
            </a:r>
            <a:r>
              <a:rPr lang="ru-RU" sz="1400" dirty="0" err="1" smtClean="0"/>
              <a:t>перебудову</a:t>
            </a:r>
            <a:r>
              <a:rPr lang="ru-RU" sz="1400" dirty="0" smtClean="0"/>
              <a:t> </a:t>
            </a:r>
            <a:r>
              <a:rPr lang="ru-RU" sz="1400" dirty="0" err="1" smtClean="0"/>
              <a:t>роботи</a:t>
            </a:r>
            <a:r>
              <a:rPr lang="ru-RU" sz="1400" dirty="0" smtClean="0"/>
              <a:t> </a:t>
            </a:r>
            <a:r>
              <a:rPr lang="ru-RU" sz="1400" dirty="0" err="1" smtClean="0"/>
              <a:t>серця</a:t>
            </a:r>
            <a:r>
              <a:rPr lang="ru-RU" sz="1400" dirty="0" smtClean="0"/>
              <a:t> </a:t>
            </a:r>
            <a:r>
              <a:rPr lang="ru-RU" sz="1400" dirty="0" err="1" smtClean="0"/>
              <a:t>поступають</a:t>
            </a:r>
            <a:r>
              <a:rPr lang="ru-RU" sz="1400" dirty="0" smtClean="0"/>
              <a:t> </a:t>
            </a:r>
            <a:r>
              <a:rPr lang="ru-RU" sz="1400" dirty="0" err="1" smtClean="0"/>
              <a:t>від</a:t>
            </a:r>
            <a:r>
              <a:rPr lang="ru-RU" sz="1400" dirty="0" smtClean="0"/>
              <a:t> </a:t>
            </a:r>
            <a:r>
              <a:rPr lang="ru-RU" sz="1400" dirty="0" err="1" smtClean="0"/>
              <a:t>нервових</a:t>
            </a:r>
            <a:r>
              <a:rPr lang="ru-RU" sz="1400" dirty="0" smtClean="0"/>
              <a:t> </a:t>
            </a:r>
            <a:r>
              <a:rPr lang="ru-RU" sz="1400" dirty="0" err="1" smtClean="0"/>
              <a:t>центрів</a:t>
            </a:r>
            <a:r>
              <a:rPr lang="ru-RU" sz="1400" dirty="0" smtClean="0"/>
              <a:t> </a:t>
            </a:r>
            <a:r>
              <a:rPr lang="ru-RU" sz="1400" dirty="0" err="1" smtClean="0"/>
              <a:t>довгастого</a:t>
            </a:r>
            <a:r>
              <a:rPr lang="ru-RU" sz="1400" dirty="0" smtClean="0"/>
              <a:t> </a:t>
            </a:r>
            <a:r>
              <a:rPr lang="ru-RU" sz="1400" dirty="0" err="1" smtClean="0"/>
              <a:t>мозку</a:t>
            </a:r>
            <a:r>
              <a:rPr lang="ru-RU" sz="1400" dirty="0" smtClean="0"/>
              <a:t> </a:t>
            </a:r>
            <a:r>
              <a:rPr lang="ru-RU" sz="1400" dirty="0" err="1" smtClean="0"/>
              <a:t>і</a:t>
            </a:r>
            <a:r>
              <a:rPr lang="ru-RU" sz="1400" dirty="0" smtClean="0"/>
              <a:t> спинного </a:t>
            </a:r>
            <a:r>
              <a:rPr lang="ru-RU" sz="1400" dirty="0" err="1" smtClean="0"/>
              <a:t>мозку</a:t>
            </a:r>
            <a:r>
              <a:rPr lang="ru-RU" sz="1400" dirty="0" smtClean="0"/>
              <a:t>. </a:t>
            </a:r>
            <a:r>
              <a:rPr lang="ru-RU" sz="1400" dirty="0" err="1" smtClean="0"/>
              <a:t>Парасимпатичні</a:t>
            </a:r>
            <a:r>
              <a:rPr lang="ru-RU" sz="1400" dirty="0" smtClean="0"/>
              <a:t> </a:t>
            </a:r>
            <a:r>
              <a:rPr lang="ru-RU" sz="1400" dirty="0" err="1" smtClean="0"/>
              <a:t>нерви</a:t>
            </a:r>
            <a:r>
              <a:rPr lang="ru-RU" sz="1400" dirty="0" smtClean="0"/>
              <a:t> </a:t>
            </a:r>
            <a:r>
              <a:rPr lang="ru-RU" sz="1400" dirty="0" err="1" smtClean="0"/>
              <a:t>передають</a:t>
            </a:r>
            <a:r>
              <a:rPr lang="ru-RU" sz="1400" dirty="0" smtClean="0"/>
              <a:t> </a:t>
            </a:r>
            <a:r>
              <a:rPr lang="ru-RU" sz="1400" dirty="0" err="1" smtClean="0"/>
              <a:t>імпульси</a:t>
            </a:r>
            <a:r>
              <a:rPr lang="ru-RU" sz="1400" dirty="0" smtClean="0"/>
              <a:t>, </a:t>
            </a:r>
            <a:r>
              <a:rPr lang="ru-RU" sz="1400" dirty="0" err="1" smtClean="0"/>
              <a:t>що</a:t>
            </a:r>
            <a:r>
              <a:rPr lang="ru-RU" sz="1400" dirty="0" smtClean="0"/>
              <a:t> </a:t>
            </a:r>
            <a:r>
              <a:rPr lang="ru-RU" sz="1400" dirty="0" err="1" smtClean="0"/>
              <a:t>знижують</a:t>
            </a:r>
            <a:r>
              <a:rPr lang="ru-RU" sz="1400" dirty="0" smtClean="0"/>
              <a:t> частоту </a:t>
            </a:r>
            <a:r>
              <a:rPr lang="ru-RU" sz="1400" dirty="0" err="1" smtClean="0"/>
              <a:t>серцевих</a:t>
            </a:r>
            <a:r>
              <a:rPr lang="ru-RU" sz="1400" dirty="0" smtClean="0"/>
              <a:t> </a:t>
            </a:r>
            <a:r>
              <a:rPr lang="ru-RU" sz="1400" dirty="0" err="1" smtClean="0"/>
              <a:t>скорочень</a:t>
            </a:r>
            <a:r>
              <a:rPr lang="ru-RU" sz="1400" dirty="0" smtClean="0"/>
              <a:t>, </a:t>
            </a:r>
            <a:r>
              <a:rPr lang="ru-RU" sz="1400" dirty="0" err="1" smtClean="0"/>
              <a:t>симпатичні</a:t>
            </a:r>
            <a:r>
              <a:rPr lang="ru-RU" sz="1400" dirty="0" smtClean="0"/>
              <a:t> </a:t>
            </a:r>
            <a:r>
              <a:rPr lang="ru-RU" sz="1400" dirty="0" err="1" smtClean="0"/>
              <a:t>нерви</a:t>
            </a:r>
            <a:r>
              <a:rPr lang="ru-RU" sz="1400" dirty="0" smtClean="0"/>
              <a:t> </a:t>
            </a:r>
            <a:r>
              <a:rPr lang="ru-RU" sz="1400" dirty="0" err="1" smtClean="0"/>
              <a:t>доставляють</a:t>
            </a:r>
            <a:r>
              <a:rPr lang="ru-RU" sz="1400" dirty="0" smtClean="0"/>
              <a:t> </a:t>
            </a:r>
            <a:r>
              <a:rPr lang="ru-RU" sz="1400" dirty="0" err="1" smtClean="0"/>
              <a:t>імпульси</a:t>
            </a:r>
            <a:r>
              <a:rPr lang="ru-RU" sz="1400" dirty="0" smtClean="0"/>
              <a:t>, </a:t>
            </a:r>
            <a:r>
              <a:rPr lang="ru-RU" sz="1400" dirty="0" err="1" smtClean="0"/>
              <a:t>що</a:t>
            </a:r>
            <a:r>
              <a:rPr lang="ru-RU" sz="1400" dirty="0" smtClean="0"/>
              <a:t> </a:t>
            </a:r>
            <a:r>
              <a:rPr lang="ru-RU" sz="1400" dirty="0" err="1" smtClean="0"/>
              <a:t>підвищують</a:t>
            </a:r>
            <a:r>
              <a:rPr lang="ru-RU" sz="1400" dirty="0" smtClean="0"/>
              <a:t> </a:t>
            </a:r>
            <a:r>
              <a:rPr lang="ru-RU" sz="1400" dirty="0" err="1" smtClean="0"/>
              <a:t>частоту</a:t>
            </a:r>
            <a:r>
              <a:rPr lang="ru-RU" sz="1400" dirty="0" smtClean="0"/>
              <a:t> </a:t>
            </a:r>
            <a:r>
              <a:rPr lang="ru-RU" sz="1400" dirty="0" err="1" smtClean="0"/>
              <a:t>скорочень</a:t>
            </a:r>
            <a:r>
              <a:rPr lang="ru-RU" sz="1400" dirty="0" smtClean="0"/>
              <a:t>.</a:t>
            </a:r>
            <a:br>
              <a:rPr lang="ru-RU" sz="1400" dirty="0" smtClean="0"/>
            </a:br>
            <a:r>
              <a:rPr lang="ru-RU" sz="1400" dirty="0" smtClean="0"/>
              <a:t/>
            </a:r>
            <a:br>
              <a:rPr lang="ru-RU" sz="1400" dirty="0" smtClean="0"/>
            </a:br>
            <a:r>
              <a:rPr lang="ru-RU" sz="1400" dirty="0" err="1" smtClean="0"/>
              <a:t>Будь-яке</a:t>
            </a:r>
            <a:r>
              <a:rPr lang="ru-RU" sz="1400" dirty="0" smtClean="0"/>
              <a:t> </a:t>
            </a:r>
            <a:r>
              <a:rPr lang="ru-RU" sz="1400" dirty="0" err="1" smtClean="0"/>
              <a:t>фізичне</a:t>
            </a:r>
            <a:r>
              <a:rPr lang="ru-RU" sz="1400" dirty="0" smtClean="0"/>
              <a:t> </a:t>
            </a:r>
            <a:r>
              <a:rPr lang="ru-RU" sz="1400" dirty="0" err="1" smtClean="0"/>
              <a:t>навантаження</a:t>
            </a:r>
            <a:r>
              <a:rPr lang="ru-RU" sz="1400" dirty="0" smtClean="0"/>
              <a:t>, </a:t>
            </a:r>
            <a:r>
              <a:rPr lang="ru-RU" sz="1400" dirty="0" err="1" smtClean="0"/>
              <a:t>що</a:t>
            </a:r>
            <a:r>
              <a:rPr lang="ru-RU" sz="1400" dirty="0" smtClean="0"/>
              <a:t> </a:t>
            </a:r>
            <a:r>
              <a:rPr lang="ru-RU" sz="1400" dirty="0" err="1" smtClean="0"/>
              <a:t>супроводжується</a:t>
            </a:r>
            <a:r>
              <a:rPr lang="ru-RU" sz="1400" dirty="0" smtClean="0"/>
              <a:t> </a:t>
            </a:r>
            <a:r>
              <a:rPr lang="ru-RU" sz="1400" dirty="0" err="1" smtClean="0"/>
              <a:t>підключенням</a:t>
            </a:r>
            <a:r>
              <a:rPr lang="ru-RU" sz="1400" dirty="0" smtClean="0"/>
              <a:t> до </a:t>
            </a:r>
            <a:r>
              <a:rPr lang="ru-RU" sz="1400" dirty="0" err="1" smtClean="0"/>
              <a:t>роботи</a:t>
            </a:r>
            <a:r>
              <a:rPr lang="ru-RU" sz="1400" dirty="0" smtClean="0"/>
              <a:t> </a:t>
            </a:r>
            <a:r>
              <a:rPr lang="ru-RU" sz="1400" dirty="0" err="1" smtClean="0"/>
              <a:t>великої</a:t>
            </a:r>
            <a:r>
              <a:rPr lang="ru-RU" sz="1400" dirty="0" smtClean="0"/>
              <a:t> </a:t>
            </a:r>
            <a:r>
              <a:rPr lang="ru-RU" sz="1400" dirty="0" err="1" smtClean="0"/>
              <a:t>групи</a:t>
            </a:r>
            <a:r>
              <a:rPr lang="ru-RU" sz="1400" dirty="0" smtClean="0"/>
              <a:t> </a:t>
            </a:r>
            <a:r>
              <a:rPr lang="ru-RU" sz="1400" dirty="0" err="1" smtClean="0"/>
              <a:t>м'язів</a:t>
            </a:r>
            <a:r>
              <a:rPr lang="ru-RU" sz="1400" dirty="0" smtClean="0"/>
              <a:t>, </a:t>
            </a:r>
            <a:r>
              <a:rPr lang="ru-RU" sz="1400" dirty="0" err="1" smtClean="0"/>
              <a:t>навіть</a:t>
            </a:r>
            <a:r>
              <a:rPr lang="ru-RU" sz="1400" dirty="0" smtClean="0"/>
              <a:t> проста </a:t>
            </a:r>
            <a:r>
              <a:rPr lang="ru-RU" sz="1400" dirty="0" err="1" smtClean="0"/>
              <a:t>зміна</a:t>
            </a:r>
            <a:r>
              <a:rPr lang="ru-RU" sz="1400" dirty="0" smtClean="0"/>
              <a:t> </a:t>
            </a:r>
            <a:r>
              <a:rPr lang="ru-RU" sz="1400" dirty="0" err="1" smtClean="0"/>
              <a:t>положення</a:t>
            </a:r>
            <a:r>
              <a:rPr lang="ru-RU" sz="1400" dirty="0" smtClean="0"/>
              <a:t> </a:t>
            </a:r>
            <a:r>
              <a:rPr lang="ru-RU" sz="1400" dirty="0" err="1" smtClean="0"/>
              <a:t>тіла</a:t>
            </a:r>
            <a:r>
              <a:rPr lang="ru-RU" sz="1400" dirty="0" smtClean="0"/>
              <a:t>, </a:t>
            </a:r>
            <a:r>
              <a:rPr lang="ru-RU" sz="1400" dirty="0" err="1" smtClean="0"/>
              <a:t>вимагає</a:t>
            </a:r>
            <a:r>
              <a:rPr lang="ru-RU" sz="1400" dirty="0" smtClean="0"/>
              <a:t> </a:t>
            </a:r>
            <a:r>
              <a:rPr lang="ru-RU" sz="1400" dirty="0" err="1" smtClean="0"/>
              <a:t>корекції</a:t>
            </a:r>
            <a:r>
              <a:rPr lang="ru-RU" sz="1400" dirty="0" smtClean="0"/>
              <a:t> </a:t>
            </a:r>
            <a:r>
              <a:rPr lang="ru-RU" sz="1400" dirty="0" err="1" smtClean="0"/>
              <a:t>роботи</a:t>
            </a:r>
            <a:r>
              <a:rPr lang="ru-RU" sz="1400" dirty="0" smtClean="0"/>
              <a:t> </a:t>
            </a:r>
            <a:r>
              <a:rPr lang="ru-RU" sz="1400" dirty="0" err="1" smtClean="0"/>
              <a:t>серця</a:t>
            </a:r>
            <a:r>
              <a:rPr lang="ru-RU" sz="1400" dirty="0" smtClean="0"/>
              <a:t> </a:t>
            </a:r>
            <a:r>
              <a:rPr lang="ru-RU" sz="1400" dirty="0" err="1" smtClean="0"/>
              <a:t>і</a:t>
            </a:r>
            <a:r>
              <a:rPr lang="ru-RU" sz="1400" dirty="0" smtClean="0"/>
              <a:t> </a:t>
            </a:r>
            <a:r>
              <a:rPr lang="ru-RU" sz="1400" dirty="0" err="1" smtClean="0"/>
              <a:t>може</a:t>
            </a:r>
            <a:r>
              <a:rPr lang="ru-RU" sz="1400" dirty="0" smtClean="0"/>
              <a:t> </a:t>
            </a:r>
            <a:r>
              <a:rPr lang="ru-RU" sz="1400" dirty="0" err="1" smtClean="0"/>
              <a:t>збудити</a:t>
            </a:r>
            <a:r>
              <a:rPr lang="ru-RU" sz="1400" dirty="0" smtClean="0"/>
              <a:t> центр, </a:t>
            </a:r>
            <a:r>
              <a:rPr lang="ru-RU" sz="1400" dirty="0" err="1" smtClean="0"/>
              <a:t>який</a:t>
            </a:r>
            <a:r>
              <a:rPr lang="ru-RU" sz="1400" dirty="0" smtClean="0"/>
              <a:t> </a:t>
            </a:r>
            <a:r>
              <a:rPr lang="ru-RU" sz="1400" dirty="0" err="1" smtClean="0"/>
              <a:t>прискорює</a:t>
            </a:r>
            <a:r>
              <a:rPr lang="ru-RU" sz="1400" dirty="0" smtClean="0"/>
              <a:t> </a:t>
            </a:r>
            <a:r>
              <a:rPr lang="ru-RU" sz="1400" dirty="0" err="1" smtClean="0"/>
              <a:t>діяльність</a:t>
            </a:r>
            <a:r>
              <a:rPr lang="ru-RU" sz="1400" dirty="0" smtClean="0"/>
              <a:t> </a:t>
            </a:r>
            <a:r>
              <a:rPr lang="ru-RU" sz="1400" dirty="0" err="1" smtClean="0"/>
              <a:t>серця</a:t>
            </a:r>
            <a:r>
              <a:rPr lang="ru-RU" sz="1400" dirty="0" smtClean="0"/>
              <a:t>. </a:t>
            </a:r>
            <a:r>
              <a:rPr lang="ru-RU" sz="1400" dirty="0" err="1" smtClean="0"/>
              <a:t>Больові</a:t>
            </a:r>
            <a:r>
              <a:rPr lang="ru-RU" sz="1400" dirty="0" smtClean="0"/>
              <a:t> </a:t>
            </a:r>
            <a:r>
              <a:rPr lang="ru-RU" sz="1400" dirty="0" err="1" smtClean="0"/>
              <a:t>подразники</a:t>
            </a:r>
            <a:r>
              <a:rPr lang="ru-RU" sz="1400" dirty="0" smtClean="0"/>
              <a:t> та </a:t>
            </a:r>
            <a:r>
              <a:rPr lang="ru-RU" sz="1400" dirty="0" err="1" smtClean="0"/>
              <a:t>емоції</a:t>
            </a:r>
            <a:r>
              <a:rPr lang="ru-RU" sz="1400" dirty="0" smtClean="0"/>
              <a:t> </a:t>
            </a:r>
            <a:r>
              <a:rPr lang="ru-RU" sz="1400" dirty="0" err="1" smtClean="0"/>
              <a:t>також</a:t>
            </a:r>
            <a:r>
              <a:rPr lang="ru-RU" sz="1400" dirty="0" smtClean="0"/>
              <a:t> </a:t>
            </a:r>
            <a:r>
              <a:rPr lang="ru-RU" sz="1400" dirty="0" err="1" smtClean="0"/>
              <a:t>можуть</a:t>
            </a:r>
            <a:r>
              <a:rPr lang="ru-RU" sz="1400" dirty="0" smtClean="0"/>
              <a:t> </a:t>
            </a:r>
            <a:r>
              <a:rPr lang="ru-RU" sz="1400" dirty="0" err="1" smtClean="0"/>
              <a:t>змінити</a:t>
            </a:r>
            <a:r>
              <a:rPr lang="ru-RU" sz="1400" dirty="0" smtClean="0"/>
              <a:t> ритм </a:t>
            </a:r>
            <a:r>
              <a:rPr lang="ru-RU" sz="1400" dirty="0" err="1" smtClean="0"/>
              <a:t>роботи</a:t>
            </a:r>
            <a:r>
              <a:rPr lang="ru-RU" sz="1400" dirty="0" smtClean="0"/>
              <a:t> </a:t>
            </a:r>
            <a:r>
              <a:rPr lang="ru-RU" sz="1400" dirty="0" err="1" smtClean="0"/>
              <a:t>серця</a:t>
            </a:r>
            <a:r>
              <a:rPr lang="ru-RU" sz="1400" dirty="0" smtClean="0"/>
              <a:t>. </a:t>
            </a:r>
            <a:r>
              <a:rPr lang="ru-RU" sz="1400" dirty="0" err="1" smtClean="0"/>
              <a:t>Позитивні</a:t>
            </a:r>
            <a:r>
              <a:rPr lang="ru-RU" sz="1400" dirty="0" smtClean="0"/>
              <a:t> </a:t>
            </a:r>
            <a:r>
              <a:rPr lang="ru-RU" sz="1400" dirty="0" err="1" smtClean="0"/>
              <a:t>емоції</a:t>
            </a:r>
            <a:r>
              <a:rPr lang="ru-RU" sz="1400" dirty="0" smtClean="0"/>
              <a:t> </a:t>
            </a:r>
            <a:r>
              <a:rPr lang="ru-RU" sz="1400" dirty="0" err="1" smtClean="0"/>
              <a:t>прискорюють</a:t>
            </a:r>
            <a:r>
              <a:rPr lang="ru-RU" sz="1400" dirty="0" smtClean="0"/>
              <a:t> роботу </a:t>
            </a:r>
            <a:r>
              <a:rPr lang="ru-RU" sz="1400" dirty="0" err="1" smtClean="0"/>
              <a:t>серця</a:t>
            </a:r>
            <a:r>
              <a:rPr lang="ru-RU" sz="1400" dirty="0" smtClean="0"/>
              <a:t>, </a:t>
            </a:r>
            <a:r>
              <a:rPr lang="ru-RU" sz="1400" dirty="0" err="1" smtClean="0"/>
              <a:t>негативні</a:t>
            </a:r>
            <a:r>
              <a:rPr lang="ru-RU" sz="1400" dirty="0" smtClean="0"/>
              <a:t> — </a:t>
            </a:r>
            <a:r>
              <a:rPr lang="ru-RU" sz="1400" dirty="0" err="1" smtClean="0"/>
              <a:t>знижують</a:t>
            </a:r>
            <a:r>
              <a:rPr lang="ru-RU" sz="1400" dirty="0" smtClean="0"/>
              <a:t> </a:t>
            </a:r>
            <a:r>
              <a:rPr lang="ru-RU" sz="1400" dirty="0" err="1" smtClean="0"/>
              <a:t>його</a:t>
            </a:r>
            <a:r>
              <a:rPr lang="ru-RU" sz="1400" dirty="0" smtClean="0"/>
              <a:t> </a:t>
            </a:r>
            <a:r>
              <a:rPr lang="ru-RU" sz="1400" dirty="0" err="1" smtClean="0"/>
              <a:t>працездатність</a:t>
            </a:r>
            <a:r>
              <a:rPr lang="ru-RU" sz="1400" dirty="0" smtClean="0"/>
              <a:t>.</a:t>
            </a:r>
            <a:endParaRPr lang="ru-RU" sz="1400" dirty="0"/>
          </a:p>
        </p:txBody>
      </p:sp>
      <p:sp>
        <p:nvSpPr>
          <p:cNvPr id="3" name="Текст 2"/>
          <p:cNvSpPr>
            <a:spLocks noGrp="1"/>
          </p:cNvSpPr>
          <p:nvPr>
            <p:ph type="body" idx="1"/>
          </p:nvPr>
        </p:nvSpPr>
        <p:spPr>
          <a:xfrm>
            <a:off x="0" y="4357694"/>
            <a:ext cx="1714480" cy="428628"/>
          </a:xfrm>
        </p:spPr>
        <p:txBody>
          <a:bodyPr>
            <a:normAutofit/>
          </a:bodyPr>
          <a:lstStyle/>
          <a:p>
            <a:r>
              <a:rPr lang="uk-UA" sz="1800" dirty="0" smtClean="0"/>
              <a:t>С</a:t>
            </a:r>
            <a:r>
              <a:rPr lang="uk-UA" sz="1800" dirty="0" smtClean="0"/>
              <a:t>истола</a:t>
            </a:r>
            <a:endParaRPr lang="ru-RU" sz="1800" dirty="0"/>
          </a:p>
        </p:txBody>
      </p:sp>
      <p:sp>
        <p:nvSpPr>
          <p:cNvPr id="4" name="Текст 3"/>
          <p:cNvSpPr>
            <a:spLocks noGrp="1"/>
          </p:cNvSpPr>
          <p:nvPr>
            <p:ph type="body" sz="half" idx="3"/>
          </p:nvPr>
        </p:nvSpPr>
        <p:spPr>
          <a:xfrm>
            <a:off x="1857356" y="4357694"/>
            <a:ext cx="2071702" cy="500066"/>
          </a:xfrm>
        </p:spPr>
        <p:txBody>
          <a:bodyPr/>
          <a:lstStyle/>
          <a:p>
            <a:r>
              <a:rPr lang="uk-UA" dirty="0" smtClean="0"/>
              <a:t>Д</a:t>
            </a:r>
            <a:r>
              <a:rPr lang="uk-UA" dirty="0" smtClean="0"/>
              <a:t>іастола</a:t>
            </a:r>
            <a:endParaRPr lang="ru-RU" dirty="0"/>
          </a:p>
        </p:txBody>
      </p:sp>
      <p:pic>
        <p:nvPicPr>
          <p:cNvPr id="7" name="Содержимое 6" descr="Heart_diastole.png"/>
          <p:cNvPicPr>
            <a:picLocks noGrp="1" noChangeAspect="1"/>
          </p:cNvPicPr>
          <p:nvPr>
            <p:ph sz="quarter" idx="2"/>
          </p:nvPr>
        </p:nvPicPr>
        <p:blipFill>
          <a:blip r:embed="rId2"/>
          <a:stretch>
            <a:fillRect/>
          </a:stretch>
        </p:blipFill>
        <p:spPr>
          <a:xfrm>
            <a:off x="0" y="1428736"/>
            <a:ext cx="1785918" cy="2862456"/>
          </a:xfrm>
        </p:spPr>
      </p:pic>
      <p:pic>
        <p:nvPicPr>
          <p:cNvPr id="8" name="Содержимое 7" descr="Heart_systole.png"/>
          <p:cNvPicPr>
            <a:picLocks noGrp="1" noChangeAspect="1"/>
          </p:cNvPicPr>
          <p:nvPr>
            <p:ph sz="quarter" idx="4"/>
          </p:nvPr>
        </p:nvPicPr>
        <p:blipFill>
          <a:blip r:embed="rId3"/>
          <a:stretch>
            <a:fillRect/>
          </a:stretch>
        </p:blipFill>
        <p:spPr>
          <a:xfrm>
            <a:off x="1857356" y="1428736"/>
            <a:ext cx="2071702" cy="290854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Gray19.png"/>
          <p:cNvPicPr>
            <a:picLocks noGrp="1" noChangeAspect="1"/>
          </p:cNvPicPr>
          <p:nvPr>
            <p:ph idx="1"/>
          </p:nvPr>
        </p:nvPicPr>
        <p:blipFill>
          <a:blip r:embed="rId2"/>
          <a:stretch>
            <a:fillRect/>
          </a:stretch>
        </p:blipFill>
        <p:spPr>
          <a:xfrm>
            <a:off x="0" y="2214554"/>
            <a:ext cx="2928926" cy="2080850"/>
          </a:xfrm>
        </p:spPr>
      </p:pic>
      <p:sp>
        <p:nvSpPr>
          <p:cNvPr id="3" name="Заголовок 2"/>
          <p:cNvSpPr>
            <a:spLocks noGrp="1"/>
          </p:cNvSpPr>
          <p:nvPr>
            <p:ph type="title"/>
          </p:nvPr>
        </p:nvSpPr>
        <p:spPr>
          <a:xfrm>
            <a:off x="2857488" y="0"/>
            <a:ext cx="6286512" cy="6858000"/>
          </a:xfrm>
        </p:spPr>
        <p:txBody>
          <a:bodyPr>
            <a:normAutofit fontScale="90000"/>
          </a:bodyPr>
          <a:lstStyle/>
          <a:p>
            <a:r>
              <a:rPr lang="ru-RU" sz="2700" dirty="0" err="1" smtClean="0"/>
              <a:t>Ембріологія</a:t>
            </a:r>
            <a:r>
              <a:rPr lang="ru-RU" sz="2700" dirty="0" smtClean="0"/>
              <a:t>.</a:t>
            </a:r>
            <a:r>
              <a:rPr lang="ru-RU" sz="1800" dirty="0" smtClean="0"/>
              <a:t/>
            </a:r>
            <a:br>
              <a:rPr lang="ru-RU" sz="1800" dirty="0" smtClean="0"/>
            </a:br>
            <a:r>
              <a:rPr lang="ru-RU" sz="1800" dirty="0" smtClean="0"/>
              <a:t/>
            </a:r>
            <a:br>
              <a:rPr lang="ru-RU" sz="1800" dirty="0" smtClean="0"/>
            </a:br>
            <a:r>
              <a:rPr lang="ru-RU" sz="1800" dirty="0" smtClean="0"/>
              <a:t>У </a:t>
            </a:r>
            <a:r>
              <a:rPr lang="ru-RU" sz="1800" dirty="0" err="1" smtClean="0"/>
              <a:t>людини</a:t>
            </a:r>
            <a:r>
              <a:rPr lang="ru-RU" sz="1800" dirty="0" smtClean="0"/>
              <a:t> </a:t>
            </a:r>
            <a:r>
              <a:rPr lang="ru-RU" sz="1800" dirty="0" err="1" smtClean="0"/>
              <a:t>серцево-судинна</a:t>
            </a:r>
            <a:r>
              <a:rPr lang="ru-RU" sz="1800" dirty="0" smtClean="0"/>
              <a:t> система </a:t>
            </a:r>
            <a:r>
              <a:rPr lang="ru-RU" sz="1800" dirty="0" err="1" smtClean="0"/>
              <a:t>ембріона</a:t>
            </a:r>
            <a:r>
              <a:rPr lang="ru-RU" sz="1800" dirty="0" smtClean="0"/>
              <a:t> </a:t>
            </a:r>
            <a:r>
              <a:rPr lang="ru-RU" sz="1800" dirty="0" err="1" smtClean="0"/>
              <a:t>починає</a:t>
            </a:r>
            <a:r>
              <a:rPr lang="ru-RU" sz="1800" dirty="0" smtClean="0"/>
              <a:t> </a:t>
            </a:r>
            <a:r>
              <a:rPr lang="ru-RU" sz="1800" dirty="0" err="1" smtClean="0"/>
              <a:t>розвиватися</a:t>
            </a:r>
            <a:r>
              <a:rPr lang="ru-RU" sz="1800" dirty="0" smtClean="0"/>
              <a:t> в </a:t>
            </a:r>
            <a:r>
              <a:rPr lang="ru-RU" sz="1800" dirty="0" err="1" smtClean="0"/>
              <a:t>середині</a:t>
            </a:r>
            <a:r>
              <a:rPr lang="ru-RU" sz="1800" dirty="0" smtClean="0"/>
              <a:t> </a:t>
            </a:r>
            <a:r>
              <a:rPr lang="ru-RU" sz="1800" dirty="0" err="1" smtClean="0"/>
              <a:t>третього</a:t>
            </a:r>
            <a:r>
              <a:rPr lang="ru-RU" sz="1800" dirty="0" smtClean="0"/>
              <a:t> </a:t>
            </a:r>
            <a:r>
              <a:rPr lang="ru-RU" sz="1800" dirty="0" err="1" smtClean="0"/>
              <a:t>тижня</a:t>
            </a:r>
            <a:r>
              <a:rPr lang="ru-RU" sz="1800" dirty="0" smtClean="0"/>
              <a:t> </a:t>
            </a:r>
            <a:r>
              <a:rPr lang="ru-RU" sz="1800" dirty="0" err="1" smtClean="0"/>
              <a:t>внутрішньоутробного</a:t>
            </a:r>
            <a:r>
              <a:rPr lang="ru-RU" sz="1800" dirty="0" smtClean="0"/>
              <a:t> </a:t>
            </a:r>
            <a:r>
              <a:rPr lang="ru-RU" sz="1800" dirty="0" err="1" smtClean="0"/>
              <a:t>періоду</a:t>
            </a:r>
            <a:r>
              <a:rPr lang="ru-RU" sz="1800" dirty="0" smtClean="0"/>
              <a:t>. </a:t>
            </a:r>
            <a:r>
              <a:rPr lang="ru-RU" sz="1800" dirty="0" err="1" smtClean="0"/>
              <a:t>Клітини</a:t>
            </a:r>
            <a:r>
              <a:rPr lang="ru-RU" sz="1800" dirty="0" smtClean="0"/>
              <a:t> </a:t>
            </a:r>
            <a:r>
              <a:rPr lang="ru-RU" sz="1800" dirty="0" err="1" smtClean="0"/>
              <a:t>черевної</a:t>
            </a:r>
            <a:r>
              <a:rPr lang="ru-RU" sz="1800" dirty="0" smtClean="0"/>
              <a:t> </a:t>
            </a:r>
            <a:r>
              <a:rPr lang="ru-RU" sz="1800" dirty="0" err="1" smtClean="0"/>
              <a:t>мезодерми</a:t>
            </a:r>
            <a:r>
              <a:rPr lang="ru-RU" sz="1800" dirty="0" smtClean="0"/>
              <a:t> </a:t>
            </a:r>
            <a:r>
              <a:rPr lang="ru-RU" sz="1800" dirty="0" err="1" smtClean="0"/>
              <a:t>індукуються</a:t>
            </a:r>
            <a:r>
              <a:rPr lang="ru-RU" sz="1800" dirty="0" smtClean="0"/>
              <a:t> </a:t>
            </a:r>
            <a:r>
              <a:rPr lang="ru-RU" sz="1800" dirty="0" err="1" smtClean="0"/>
              <a:t>ентодермою</a:t>
            </a:r>
            <a:r>
              <a:rPr lang="ru-RU" sz="1800" dirty="0" smtClean="0"/>
              <a:t> до </a:t>
            </a:r>
            <a:r>
              <a:rPr lang="ru-RU" sz="1800" dirty="0" err="1" smtClean="0"/>
              <a:t>формування</a:t>
            </a:r>
            <a:r>
              <a:rPr lang="ru-RU" sz="1800" dirty="0" smtClean="0"/>
              <a:t> </a:t>
            </a:r>
            <a:r>
              <a:rPr lang="ru-RU" sz="1800" dirty="0" err="1" smtClean="0"/>
              <a:t>ангіобластів</a:t>
            </a:r>
            <a:r>
              <a:rPr lang="ru-RU" sz="1800" dirty="0" smtClean="0"/>
              <a:t>, </a:t>
            </a:r>
            <a:r>
              <a:rPr lang="ru-RU" sz="1800" dirty="0" err="1" smtClean="0"/>
              <a:t>проліферація</a:t>
            </a:r>
            <a:r>
              <a:rPr lang="ru-RU" sz="1800" dirty="0" smtClean="0"/>
              <a:t> </a:t>
            </a:r>
            <a:r>
              <a:rPr lang="ru-RU" sz="1800" dirty="0" err="1" smtClean="0"/>
              <a:t>яких</a:t>
            </a:r>
            <a:r>
              <a:rPr lang="ru-RU" sz="1800" dirty="0" smtClean="0"/>
              <a:t> </a:t>
            </a:r>
            <a:r>
              <a:rPr lang="ru-RU" sz="1800" dirty="0" err="1" smtClean="0"/>
              <a:t>створює</a:t>
            </a:r>
            <a:r>
              <a:rPr lang="ru-RU" sz="1800" dirty="0" smtClean="0"/>
              <a:t> </a:t>
            </a:r>
            <a:r>
              <a:rPr lang="ru-RU" sz="1800" dirty="0" err="1" smtClean="0"/>
              <a:t>ізольовані</a:t>
            </a:r>
            <a:r>
              <a:rPr lang="ru-RU" sz="1800" dirty="0" smtClean="0"/>
              <a:t> </a:t>
            </a:r>
            <a:r>
              <a:rPr lang="ru-RU" sz="1800" dirty="0" err="1" smtClean="0"/>
              <a:t>скупчення</a:t>
            </a:r>
            <a:r>
              <a:rPr lang="ru-RU" sz="1800" dirty="0" smtClean="0"/>
              <a:t> </a:t>
            </a:r>
            <a:r>
              <a:rPr lang="ru-RU" sz="1800" dirty="0" err="1" smtClean="0"/>
              <a:t>ендотеліальних</a:t>
            </a:r>
            <a:r>
              <a:rPr lang="ru-RU" sz="1800" dirty="0" smtClean="0"/>
              <a:t> </a:t>
            </a:r>
            <a:r>
              <a:rPr lang="ru-RU" sz="1800" dirty="0" err="1" smtClean="0"/>
              <a:t>клітин</a:t>
            </a:r>
            <a:r>
              <a:rPr lang="ru-RU" sz="1800" dirty="0" smtClean="0"/>
              <a:t>, </a:t>
            </a:r>
            <a:r>
              <a:rPr lang="ru-RU" sz="1800" dirty="0" err="1" smtClean="0"/>
              <a:t>відомих</a:t>
            </a:r>
            <a:r>
              <a:rPr lang="ru-RU" sz="1800" dirty="0" smtClean="0"/>
              <a:t> як </a:t>
            </a:r>
            <a:r>
              <a:rPr lang="ru-RU" sz="1800" dirty="0" err="1" smtClean="0"/>
              <a:t>ангіоцити</a:t>
            </a:r>
            <a:r>
              <a:rPr lang="ru-RU" sz="1800" dirty="0" smtClean="0"/>
              <a:t>. </a:t>
            </a:r>
            <a:r>
              <a:rPr lang="ru-RU" sz="1800" dirty="0" err="1" smtClean="0"/>
              <a:t>Передня</a:t>
            </a:r>
            <a:r>
              <a:rPr lang="ru-RU" sz="1800" dirty="0" smtClean="0"/>
              <a:t> центральна </a:t>
            </a:r>
            <a:r>
              <a:rPr lang="ru-RU" sz="1800" dirty="0" err="1" smtClean="0"/>
              <a:t>частина</a:t>
            </a:r>
            <a:r>
              <a:rPr lang="ru-RU" sz="1800" dirty="0" smtClean="0"/>
              <a:t> </a:t>
            </a:r>
            <a:r>
              <a:rPr lang="ru-RU" sz="1800" dirty="0" err="1" smtClean="0"/>
              <a:t>скупчення</a:t>
            </a:r>
            <a:r>
              <a:rPr lang="ru-RU" sz="1800" dirty="0" smtClean="0"/>
              <a:t> </a:t>
            </a:r>
            <a:r>
              <a:rPr lang="ru-RU" sz="1800" dirty="0" err="1" smtClean="0"/>
              <a:t>ангіоцитів</a:t>
            </a:r>
            <a:r>
              <a:rPr lang="ru-RU" sz="1800" dirty="0" smtClean="0"/>
              <a:t> </a:t>
            </a:r>
            <a:r>
              <a:rPr lang="ru-RU" sz="1800" dirty="0" err="1" smtClean="0"/>
              <a:t>утворює</a:t>
            </a:r>
            <a:r>
              <a:rPr lang="ru-RU" sz="1800" dirty="0" smtClean="0"/>
              <a:t> </a:t>
            </a:r>
            <a:r>
              <a:rPr lang="ru-RU" sz="1800" dirty="0" err="1" smtClean="0"/>
              <a:t>кардіогенну</a:t>
            </a:r>
            <a:r>
              <a:rPr lang="ru-RU" sz="1800" dirty="0" smtClean="0"/>
              <a:t> область. </a:t>
            </a:r>
            <a:r>
              <a:rPr lang="ru-RU" sz="1800" dirty="0" err="1" smtClean="0"/>
              <a:t>Свій</a:t>
            </a:r>
            <a:r>
              <a:rPr lang="ru-RU" sz="1800" dirty="0" smtClean="0"/>
              <a:t> початок </a:t>
            </a:r>
            <a:r>
              <a:rPr lang="ru-RU" sz="1800" dirty="0" err="1" smtClean="0"/>
              <a:t>серце</a:t>
            </a:r>
            <a:r>
              <a:rPr lang="ru-RU" sz="1800" dirty="0" smtClean="0"/>
              <a:t> </a:t>
            </a:r>
            <a:r>
              <a:rPr lang="ru-RU" sz="1800" dirty="0" err="1" smtClean="0"/>
              <a:t>бере</a:t>
            </a:r>
            <a:r>
              <a:rPr lang="ru-RU" sz="1800" dirty="0" smtClean="0"/>
              <a:t> </a:t>
            </a:r>
            <a:r>
              <a:rPr lang="ru-RU" sz="1800" dirty="0" err="1" smtClean="0"/>
              <a:t>з</a:t>
            </a:r>
            <a:r>
              <a:rPr lang="ru-RU" sz="1800" dirty="0" smtClean="0"/>
              <a:t> </a:t>
            </a:r>
            <a:r>
              <a:rPr lang="ru-RU" sz="1800" dirty="0" err="1" smtClean="0"/>
              <a:t>об'єднання</a:t>
            </a:r>
            <a:r>
              <a:rPr lang="ru-RU" sz="1800" dirty="0" smtClean="0"/>
              <a:t> </a:t>
            </a:r>
            <a:r>
              <a:rPr lang="ru-RU" sz="1800" dirty="0" err="1" smtClean="0"/>
              <a:t>двох</a:t>
            </a:r>
            <a:r>
              <a:rPr lang="ru-RU" sz="1800" dirty="0" smtClean="0"/>
              <a:t> </a:t>
            </a:r>
            <a:r>
              <a:rPr lang="ru-RU" sz="1800" dirty="0" err="1" smtClean="0"/>
              <a:t>зачатків</a:t>
            </a:r>
            <a:r>
              <a:rPr lang="ru-RU" sz="1800" dirty="0" smtClean="0"/>
              <a:t>, </a:t>
            </a:r>
            <a:r>
              <a:rPr lang="ru-RU" sz="1800" dirty="0" err="1" smtClean="0"/>
              <a:t>які</a:t>
            </a:r>
            <a:r>
              <a:rPr lang="ru-RU" sz="1800" dirty="0" smtClean="0"/>
              <a:t> </a:t>
            </a:r>
            <a:r>
              <a:rPr lang="ru-RU" sz="1800" dirty="0" err="1" smtClean="0"/>
              <a:t>об'єднуються</a:t>
            </a:r>
            <a:r>
              <a:rPr lang="ru-RU" sz="1800" dirty="0" smtClean="0"/>
              <a:t> </a:t>
            </a:r>
            <a:r>
              <a:rPr lang="ru-RU" sz="1800" dirty="0" err="1" smtClean="0"/>
              <a:t>і</a:t>
            </a:r>
            <a:r>
              <a:rPr lang="ru-RU" sz="1800" dirty="0" smtClean="0"/>
              <a:t> </a:t>
            </a:r>
            <a:r>
              <a:rPr lang="ru-RU" sz="1800" dirty="0" err="1" smtClean="0"/>
              <a:t>утворюють</a:t>
            </a:r>
            <a:r>
              <a:rPr lang="ru-RU" sz="1800" dirty="0" smtClean="0"/>
              <a:t> </a:t>
            </a:r>
            <a:r>
              <a:rPr lang="ru-RU" sz="1800" dirty="0" err="1" smtClean="0"/>
              <a:t>серцеву</a:t>
            </a:r>
            <a:r>
              <a:rPr lang="ru-RU" sz="1800" dirty="0" smtClean="0"/>
              <a:t> трубку, в </a:t>
            </a:r>
            <a:r>
              <a:rPr lang="ru-RU" sz="1800" dirty="0" err="1" smtClean="0"/>
              <a:t>якій</a:t>
            </a:r>
            <a:r>
              <a:rPr lang="ru-RU" sz="1800" dirty="0" smtClean="0"/>
              <a:t> </a:t>
            </a:r>
            <a:r>
              <a:rPr lang="ru-RU" sz="1800" dirty="0" err="1" smtClean="0"/>
              <a:t>вже</a:t>
            </a:r>
            <a:r>
              <a:rPr lang="ru-RU" sz="1800" dirty="0" smtClean="0"/>
              <a:t> </a:t>
            </a:r>
            <a:r>
              <a:rPr lang="ru-RU" sz="1800" dirty="0" err="1" smtClean="0"/>
              <a:t>представлені</a:t>
            </a:r>
            <a:r>
              <a:rPr lang="ru-RU" sz="1800" dirty="0" smtClean="0"/>
              <a:t> </a:t>
            </a:r>
            <a:r>
              <a:rPr lang="ru-RU" sz="1800" dirty="0" err="1" smtClean="0"/>
              <a:t>характерні</a:t>
            </a:r>
            <a:r>
              <a:rPr lang="ru-RU" sz="1800" dirty="0" smtClean="0"/>
              <a:t> для </a:t>
            </a:r>
            <a:r>
              <a:rPr lang="ru-RU" sz="1800" dirty="0" err="1" smtClean="0"/>
              <a:t>серця</a:t>
            </a:r>
            <a:r>
              <a:rPr lang="ru-RU" sz="1800" dirty="0" smtClean="0"/>
              <a:t> </a:t>
            </a:r>
            <a:r>
              <a:rPr lang="ru-RU" sz="1800" dirty="0" err="1" smtClean="0"/>
              <a:t>тканини</a:t>
            </a:r>
            <a:r>
              <a:rPr lang="ru-RU" sz="1800" dirty="0" smtClean="0"/>
              <a:t>. </a:t>
            </a:r>
            <a:r>
              <a:rPr lang="ru-RU" sz="1800" dirty="0" err="1" smtClean="0"/>
              <a:t>Ендокард</a:t>
            </a:r>
            <a:r>
              <a:rPr lang="ru-RU" sz="1800" dirty="0" smtClean="0"/>
              <a:t> </a:t>
            </a:r>
            <a:r>
              <a:rPr lang="ru-RU" sz="1800" dirty="0" err="1" smtClean="0"/>
              <a:t>формується</a:t>
            </a:r>
            <a:r>
              <a:rPr lang="ru-RU" sz="1800" dirty="0" smtClean="0"/>
              <a:t> </a:t>
            </a:r>
            <a:r>
              <a:rPr lang="ru-RU" sz="1800" dirty="0" err="1" smtClean="0"/>
              <a:t>з</a:t>
            </a:r>
            <a:r>
              <a:rPr lang="ru-RU" sz="1800" dirty="0" smtClean="0"/>
              <a:t> </a:t>
            </a:r>
            <a:r>
              <a:rPr lang="ru-RU" sz="1800" dirty="0" err="1" smtClean="0"/>
              <a:t>мезенхіми</a:t>
            </a:r>
            <a:r>
              <a:rPr lang="ru-RU" sz="1800" dirty="0" smtClean="0"/>
              <a:t>, а </a:t>
            </a:r>
            <a:r>
              <a:rPr lang="ru-RU" sz="1800" dirty="0" err="1" smtClean="0"/>
              <a:t>міокард</a:t>
            </a:r>
            <a:r>
              <a:rPr lang="ru-RU" sz="1800" dirty="0" smtClean="0"/>
              <a:t> </a:t>
            </a:r>
            <a:r>
              <a:rPr lang="ru-RU" sz="1800" dirty="0" err="1" smtClean="0"/>
              <a:t>і</a:t>
            </a:r>
            <a:r>
              <a:rPr lang="ru-RU" sz="1800" dirty="0" smtClean="0"/>
              <a:t> </a:t>
            </a:r>
            <a:r>
              <a:rPr lang="ru-RU" sz="1800" dirty="0" err="1" smtClean="0"/>
              <a:t>епікард</a:t>
            </a:r>
            <a:r>
              <a:rPr lang="ru-RU" sz="1800" dirty="0" smtClean="0"/>
              <a:t> — </a:t>
            </a:r>
            <a:r>
              <a:rPr lang="ru-RU" sz="1800" dirty="0" err="1" smtClean="0"/>
              <a:t>з</a:t>
            </a:r>
            <a:r>
              <a:rPr lang="ru-RU" sz="1800" dirty="0" smtClean="0"/>
              <a:t> </a:t>
            </a:r>
            <a:r>
              <a:rPr lang="ru-RU" sz="1800" dirty="0" err="1" smtClean="0"/>
              <a:t>вісцеральних</a:t>
            </a:r>
            <a:r>
              <a:rPr lang="ru-RU" sz="1800" dirty="0" smtClean="0"/>
              <a:t> </a:t>
            </a:r>
            <a:r>
              <a:rPr lang="ru-RU" sz="1800" dirty="0" err="1" smtClean="0"/>
              <a:t>листків</a:t>
            </a:r>
            <a:r>
              <a:rPr lang="ru-RU" sz="1800" dirty="0" smtClean="0"/>
              <a:t> </a:t>
            </a:r>
            <a:r>
              <a:rPr lang="ru-RU" sz="1800" dirty="0" err="1" smtClean="0"/>
              <a:t>мезодерми</a:t>
            </a:r>
            <a:r>
              <a:rPr lang="ru-RU" sz="1800" dirty="0" smtClean="0"/>
              <a:t>.</a:t>
            </a:r>
            <a:br>
              <a:rPr lang="ru-RU" sz="1800" dirty="0" smtClean="0"/>
            </a:br>
            <a:r>
              <a:rPr lang="ru-RU" sz="1800" dirty="0" smtClean="0"/>
              <a:t/>
            </a:r>
            <a:br>
              <a:rPr lang="ru-RU" sz="1800" dirty="0" smtClean="0"/>
            </a:br>
            <a:r>
              <a:rPr lang="ru-RU" sz="1800" dirty="0" err="1" smtClean="0"/>
              <a:t>Примітивна</a:t>
            </a:r>
            <a:r>
              <a:rPr lang="ru-RU" sz="1800" dirty="0" smtClean="0"/>
              <a:t> </a:t>
            </a:r>
            <a:r>
              <a:rPr lang="ru-RU" sz="1800" dirty="0" err="1" smtClean="0"/>
              <a:t>серцева</a:t>
            </a:r>
            <a:r>
              <a:rPr lang="ru-RU" sz="1800" dirty="0" smtClean="0"/>
              <a:t> трубка </a:t>
            </a:r>
            <a:r>
              <a:rPr lang="ru-RU" sz="1800" dirty="0" err="1" smtClean="0"/>
              <a:t>ділиться</a:t>
            </a:r>
            <a:r>
              <a:rPr lang="ru-RU" sz="1800" dirty="0" smtClean="0"/>
              <a:t> на </a:t>
            </a:r>
            <a:r>
              <a:rPr lang="ru-RU" sz="1800" dirty="0" err="1" smtClean="0"/>
              <a:t>кілька</a:t>
            </a:r>
            <a:r>
              <a:rPr lang="ru-RU" sz="1800" dirty="0" smtClean="0"/>
              <a:t> </a:t>
            </a:r>
            <a:r>
              <a:rPr lang="ru-RU" sz="1800" dirty="0" err="1" smtClean="0"/>
              <a:t>частин</a:t>
            </a:r>
            <a:r>
              <a:rPr lang="ru-RU" sz="1800" dirty="0" smtClean="0"/>
              <a:t>: </a:t>
            </a:r>
            <a:r>
              <a:rPr lang="ru-RU" sz="1800" dirty="0" err="1" smtClean="0"/>
              <a:t>венозний</a:t>
            </a:r>
            <a:r>
              <a:rPr lang="ru-RU" sz="1800" dirty="0" smtClean="0"/>
              <a:t> синус (</a:t>
            </a:r>
            <a:r>
              <a:rPr lang="ru-RU" sz="1800" dirty="0" err="1" smtClean="0"/>
              <a:t>похідним</a:t>
            </a:r>
            <a:r>
              <a:rPr lang="ru-RU" sz="1800" dirty="0" smtClean="0"/>
              <a:t> </a:t>
            </a:r>
            <a:r>
              <a:rPr lang="ru-RU" sz="1800" dirty="0" err="1" smtClean="0"/>
              <a:t>якого</a:t>
            </a:r>
            <a:r>
              <a:rPr lang="ru-RU" sz="1800" dirty="0" smtClean="0"/>
              <a:t> </a:t>
            </a:r>
            <a:r>
              <a:rPr lang="ru-RU" sz="1800" dirty="0" err="1" smtClean="0"/>
              <a:t>є</a:t>
            </a:r>
            <a:r>
              <a:rPr lang="ru-RU" sz="1800" dirty="0" smtClean="0"/>
              <a:t> </a:t>
            </a:r>
            <a:r>
              <a:rPr lang="ru-RU" sz="1800" dirty="0" err="1" smtClean="0"/>
              <a:t>синус</a:t>
            </a:r>
            <a:r>
              <a:rPr lang="ru-RU" sz="1800" dirty="0" smtClean="0"/>
              <a:t> </a:t>
            </a:r>
            <a:r>
              <a:rPr lang="ru-RU" sz="1800" dirty="0" err="1" smtClean="0"/>
              <a:t>порожнистої</a:t>
            </a:r>
            <a:r>
              <a:rPr lang="ru-RU" sz="1800" dirty="0" smtClean="0"/>
              <a:t> </a:t>
            </a:r>
            <a:r>
              <a:rPr lang="ru-RU" sz="1800" dirty="0" err="1" smtClean="0"/>
              <a:t>вени</a:t>
            </a:r>
            <a:r>
              <a:rPr lang="ru-RU" sz="1800" dirty="0" smtClean="0"/>
              <a:t>); </a:t>
            </a:r>
            <a:r>
              <a:rPr lang="ru-RU" sz="1800" dirty="0" err="1" smtClean="0"/>
              <a:t>загальне</a:t>
            </a:r>
            <a:r>
              <a:rPr lang="ru-RU" sz="1800" dirty="0" smtClean="0"/>
              <a:t> </a:t>
            </a:r>
            <a:r>
              <a:rPr lang="ru-RU" sz="1800" dirty="0" err="1" smtClean="0"/>
              <a:t>передсердя</a:t>
            </a:r>
            <a:r>
              <a:rPr lang="ru-RU" sz="1800" dirty="0" smtClean="0"/>
              <a:t>; </a:t>
            </a:r>
            <a:r>
              <a:rPr lang="ru-RU" sz="1800" dirty="0" err="1" smtClean="0"/>
              <a:t>загальний</a:t>
            </a:r>
            <a:r>
              <a:rPr lang="ru-RU" sz="1800" dirty="0" smtClean="0"/>
              <a:t> </a:t>
            </a:r>
            <a:r>
              <a:rPr lang="ru-RU" sz="1800" dirty="0" err="1" smtClean="0"/>
              <a:t>шлуночок</a:t>
            </a:r>
            <a:r>
              <a:rPr lang="ru-RU" sz="1800" dirty="0" smtClean="0"/>
              <a:t>; </a:t>
            </a:r>
            <a:r>
              <a:rPr lang="ru-RU" sz="1800" dirty="0" err="1" smtClean="0"/>
              <a:t>серцева</a:t>
            </a:r>
            <a:r>
              <a:rPr lang="ru-RU" sz="1800" dirty="0" smtClean="0"/>
              <a:t> </a:t>
            </a:r>
            <a:r>
              <a:rPr lang="ru-RU" sz="1800" dirty="0" err="1" smtClean="0"/>
              <a:t>цибулина</a:t>
            </a:r>
            <a:r>
              <a:rPr lang="ru-RU" sz="1800" dirty="0" smtClean="0"/>
              <a:t> (лат. </a:t>
            </a:r>
            <a:r>
              <a:rPr lang="en-US" sz="1800" dirty="0" err="1" smtClean="0"/>
              <a:t>bulbus</a:t>
            </a:r>
            <a:r>
              <a:rPr lang="en-US" sz="1800" dirty="0" smtClean="0"/>
              <a:t> </a:t>
            </a:r>
            <a:r>
              <a:rPr lang="en-US" sz="1800" dirty="0" err="1" smtClean="0"/>
              <a:t>cordis</a:t>
            </a:r>
            <a:r>
              <a:rPr lang="en-US" sz="1800" dirty="0" smtClean="0"/>
              <a:t>). </a:t>
            </a:r>
            <a:r>
              <a:rPr lang="ru-RU" sz="1800" dirty="0" err="1" smtClean="0"/>
              <a:t>Надалі</a:t>
            </a:r>
            <a:r>
              <a:rPr lang="ru-RU" sz="1800" dirty="0" smtClean="0"/>
              <a:t> </a:t>
            </a:r>
            <a:r>
              <a:rPr lang="ru-RU" sz="1800" dirty="0" err="1" smtClean="0"/>
              <a:t>серцева</a:t>
            </a:r>
            <a:r>
              <a:rPr lang="ru-RU" sz="1800" dirty="0" smtClean="0"/>
              <a:t> трубка </a:t>
            </a:r>
            <a:r>
              <a:rPr lang="ru-RU" sz="1800" dirty="0" err="1" smtClean="0"/>
              <a:t>загортається</a:t>
            </a:r>
            <a:r>
              <a:rPr lang="ru-RU" sz="1800" dirty="0" smtClean="0"/>
              <a:t> в </a:t>
            </a:r>
            <a:r>
              <a:rPr lang="ru-RU" sz="1800" dirty="0" err="1" smtClean="0"/>
              <a:t>результаті</a:t>
            </a:r>
            <a:r>
              <a:rPr lang="ru-RU" sz="1800" dirty="0" smtClean="0"/>
              <a:t> </a:t>
            </a:r>
            <a:r>
              <a:rPr lang="ru-RU" sz="1800" dirty="0" err="1" smtClean="0"/>
              <a:t>свого</a:t>
            </a:r>
            <a:r>
              <a:rPr lang="ru-RU" sz="1800" dirty="0" smtClean="0"/>
              <a:t> </a:t>
            </a:r>
            <a:r>
              <a:rPr lang="ru-RU" sz="1800" dirty="0" err="1" smtClean="0"/>
              <a:t>інтенсивного</a:t>
            </a:r>
            <a:r>
              <a:rPr lang="ru-RU" sz="1800" dirty="0" smtClean="0"/>
              <a:t> росту, </a:t>
            </a:r>
            <a:r>
              <a:rPr lang="ru-RU" sz="1800" dirty="0" err="1" smtClean="0"/>
              <a:t>спершу</a:t>
            </a:r>
            <a:r>
              <a:rPr lang="ru-RU" sz="1800" dirty="0" smtClean="0"/>
              <a:t> </a:t>
            </a:r>
            <a:r>
              <a:rPr lang="en-US" sz="1800" dirty="0" smtClean="0"/>
              <a:t>S-</a:t>
            </a:r>
            <a:r>
              <a:rPr lang="ru-RU" sz="1800" dirty="0" err="1" smtClean="0"/>
              <a:t>подібнро</a:t>
            </a:r>
            <a:r>
              <a:rPr lang="ru-RU" sz="1800" dirty="0" smtClean="0"/>
              <a:t> у </a:t>
            </a:r>
            <a:r>
              <a:rPr lang="ru-RU" sz="1800" dirty="0" err="1" smtClean="0"/>
              <a:t>фронтальній</a:t>
            </a:r>
            <a:r>
              <a:rPr lang="ru-RU" sz="1800" dirty="0" smtClean="0"/>
              <a:t> </a:t>
            </a:r>
            <a:r>
              <a:rPr lang="ru-RU" sz="1800" dirty="0" err="1" smtClean="0"/>
              <a:t>площині</a:t>
            </a:r>
            <a:r>
              <a:rPr lang="ru-RU" sz="1800" dirty="0" smtClean="0"/>
              <a:t>, а </a:t>
            </a:r>
            <a:r>
              <a:rPr lang="ru-RU" sz="1800" dirty="0" err="1" smtClean="0"/>
              <a:t>потім</a:t>
            </a:r>
            <a:r>
              <a:rPr lang="ru-RU" sz="1800" dirty="0" smtClean="0"/>
              <a:t> </a:t>
            </a:r>
            <a:r>
              <a:rPr lang="en-US" sz="1800" dirty="0" smtClean="0"/>
              <a:t>U-</a:t>
            </a:r>
            <a:r>
              <a:rPr lang="ru-RU" sz="1800" dirty="0" err="1" smtClean="0"/>
              <a:t>подібно</a:t>
            </a:r>
            <a:r>
              <a:rPr lang="ru-RU" sz="1800" dirty="0" smtClean="0"/>
              <a:t> у </a:t>
            </a:r>
            <a:r>
              <a:rPr lang="ru-RU" sz="1800" dirty="0" err="1" smtClean="0"/>
              <a:t>сагітальній</a:t>
            </a:r>
            <a:r>
              <a:rPr lang="ru-RU" sz="1800" dirty="0" smtClean="0"/>
              <a:t> </a:t>
            </a:r>
            <a:r>
              <a:rPr lang="ru-RU" sz="1800" dirty="0" err="1" smtClean="0"/>
              <a:t>площині</a:t>
            </a:r>
            <a:r>
              <a:rPr lang="ru-RU" sz="1800" dirty="0" smtClean="0"/>
              <a:t>, результатом </a:t>
            </a:r>
            <a:r>
              <a:rPr lang="ru-RU" sz="1800" dirty="0" err="1" smtClean="0"/>
              <a:t>чого</a:t>
            </a:r>
            <a:r>
              <a:rPr lang="ru-RU" sz="1800" dirty="0" smtClean="0"/>
              <a:t> </a:t>
            </a:r>
            <a:r>
              <a:rPr lang="ru-RU" sz="1800" dirty="0" err="1" smtClean="0"/>
              <a:t>є</a:t>
            </a:r>
            <a:r>
              <a:rPr lang="ru-RU" sz="1800" dirty="0" smtClean="0"/>
              <a:t> </a:t>
            </a:r>
            <a:r>
              <a:rPr lang="ru-RU" sz="1800" dirty="0" err="1" smtClean="0"/>
              <a:t>розташування</a:t>
            </a:r>
            <a:r>
              <a:rPr lang="ru-RU" sz="1800" dirty="0" smtClean="0"/>
              <a:t> </a:t>
            </a:r>
            <a:r>
              <a:rPr lang="ru-RU" sz="1800" dirty="0" err="1" smtClean="0"/>
              <a:t>артерій</a:t>
            </a:r>
            <a:r>
              <a:rPr lang="ru-RU" sz="1800" dirty="0" smtClean="0"/>
              <a:t> </a:t>
            </a:r>
            <a:r>
              <a:rPr lang="ru-RU" sz="1800" dirty="0" err="1" smtClean="0"/>
              <a:t>попереду</a:t>
            </a:r>
            <a:r>
              <a:rPr lang="ru-RU" sz="1800" dirty="0" smtClean="0"/>
              <a:t> </a:t>
            </a:r>
            <a:r>
              <a:rPr lang="ru-RU" sz="1800" dirty="0" err="1" smtClean="0"/>
              <a:t>венозних</a:t>
            </a:r>
            <a:r>
              <a:rPr lang="ru-RU" sz="1800" dirty="0" smtClean="0"/>
              <a:t> </a:t>
            </a:r>
            <a:r>
              <a:rPr lang="ru-RU" sz="1800" dirty="0" err="1" smtClean="0"/>
              <a:t>воріт</a:t>
            </a:r>
            <a:r>
              <a:rPr lang="ru-RU" sz="1800" dirty="0" smtClean="0"/>
              <a:t> у </a:t>
            </a:r>
            <a:r>
              <a:rPr lang="ru-RU" sz="1800" dirty="0" err="1" smtClean="0"/>
              <a:t>сформованого</a:t>
            </a:r>
            <a:r>
              <a:rPr lang="ru-RU" sz="1800" dirty="0" smtClean="0"/>
              <a:t> </a:t>
            </a:r>
            <a:r>
              <a:rPr lang="ru-RU" sz="1800" dirty="0" err="1" smtClean="0"/>
              <a:t>серця</a:t>
            </a:r>
            <a:r>
              <a:rPr lang="ru-RU" sz="1800" dirty="0" smtClean="0"/>
              <a:t>. Для </a:t>
            </a:r>
            <a:r>
              <a:rPr lang="ru-RU" sz="1800" dirty="0" err="1" smtClean="0"/>
              <a:t>пізніших</a:t>
            </a:r>
            <a:r>
              <a:rPr lang="ru-RU" sz="1800" dirty="0" smtClean="0"/>
              <a:t> </a:t>
            </a:r>
            <a:r>
              <a:rPr lang="ru-RU" sz="1800" dirty="0" err="1" smtClean="0"/>
              <a:t>етапів</a:t>
            </a:r>
            <a:r>
              <a:rPr lang="ru-RU" sz="1800" dirty="0" smtClean="0"/>
              <a:t> </a:t>
            </a:r>
            <a:r>
              <a:rPr lang="ru-RU" sz="1800" dirty="0" err="1" smtClean="0"/>
              <a:t>розвитку</a:t>
            </a:r>
            <a:r>
              <a:rPr lang="ru-RU" sz="1800" dirty="0" smtClean="0"/>
              <a:t> характерно </a:t>
            </a:r>
            <a:r>
              <a:rPr lang="ru-RU" sz="1800" dirty="0" err="1" smtClean="0"/>
              <a:t>септування</a:t>
            </a:r>
            <a:r>
              <a:rPr lang="ru-RU" sz="1800" dirty="0" smtClean="0"/>
              <a:t> -</a:t>
            </a:r>
            <a:r>
              <a:rPr lang="ru-RU" sz="1800" dirty="0" err="1" smtClean="0"/>
              <a:t>поділ</a:t>
            </a:r>
            <a:r>
              <a:rPr lang="ru-RU" sz="1800" dirty="0" smtClean="0"/>
              <a:t> </a:t>
            </a:r>
            <a:r>
              <a:rPr lang="ru-RU" sz="1800" dirty="0" err="1" smtClean="0"/>
              <a:t>серцевої</a:t>
            </a:r>
            <a:r>
              <a:rPr lang="ru-RU" sz="1800" dirty="0" smtClean="0"/>
              <a:t> трубки перегородками на </a:t>
            </a:r>
            <a:r>
              <a:rPr lang="ru-RU" sz="1800" dirty="0" err="1" smtClean="0"/>
              <a:t>камери</a:t>
            </a:r>
            <a:r>
              <a:rPr lang="ru-RU" sz="1800" dirty="0" smtClean="0"/>
              <a:t>.</a:t>
            </a:r>
            <a:endParaRPr lang="ru-RU" sz="1800" dirty="0"/>
          </a:p>
        </p:txBody>
      </p:sp>
      <p:sp>
        <p:nvSpPr>
          <p:cNvPr id="5" name="Прямоугольник 4"/>
          <p:cNvSpPr/>
          <p:nvPr/>
        </p:nvSpPr>
        <p:spPr>
          <a:xfrm>
            <a:off x="0" y="1842572"/>
            <a:ext cx="2571736" cy="371982"/>
          </a:xfrm>
          <a:prstGeom prst="rect">
            <a:avLst/>
          </a:prstGeom>
        </p:spPr>
        <p:txBody>
          <a:bodyPr wrap="square">
            <a:spAutoFit/>
          </a:bodyPr>
          <a:lstStyle/>
          <a:p>
            <a:r>
              <a:rPr lang="ru-RU" b="1" dirty="0" err="1" smtClean="0">
                <a:solidFill>
                  <a:srgbClr val="464646"/>
                </a:solidFill>
                <a:effectLst>
                  <a:outerShdw blurRad="31750" dist="25400" dir="5400000" algn="tl" rotWithShape="0">
                    <a:srgbClr val="000000">
                      <a:alpha val="25000"/>
                    </a:srgbClr>
                  </a:outerShdw>
                </a:effectLst>
                <a:ea typeface="+mj-ea"/>
                <a:cs typeface="+mj-cs"/>
              </a:rPr>
              <a:t>Розвиток</a:t>
            </a:r>
            <a:r>
              <a:rPr lang="ru-RU" b="1" dirty="0" smtClean="0">
                <a:solidFill>
                  <a:srgbClr val="464646"/>
                </a:solidFill>
                <a:effectLst>
                  <a:outerShdw blurRad="31750" dist="25400" dir="5400000" algn="tl" rotWithShape="0">
                    <a:srgbClr val="000000">
                      <a:alpha val="25000"/>
                    </a:srgbClr>
                  </a:outerShdw>
                </a:effectLst>
                <a:ea typeface="+mj-ea"/>
                <a:cs typeface="+mj-cs"/>
              </a:rPr>
              <a:t> </a:t>
            </a:r>
            <a:r>
              <a:rPr lang="ru-RU" b="1" dirty="0" err="1" smtClean="0">
                <a:solidFill>
                  <a:srgbClr val="464646"/>
                </a:solidFill>
                <a:effectLst>
                  <a:outerShdw blurRad="31750" dist="25400" dir="5400000" algn="tl" rotWithShape="0">
                    <a:srgbClr val="000000">
                      <a:alpha val="25000"/>
                    </a:srgbClr>
                  </a:outerShdw>
                </a:effectLst>
                <a:ea typeface="+mj-ea"/>
                <a:cs typeface="+mj-cs"/>
              </a:rPr>
              <a:t>серця</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umhrt2.jpg"/>
          <p:cNvPicPr>
            <a:picLocks noGrp="1" noChangeAspect="1"/>
          </p:cNvPicPr>
          <p:nvPr>
            <p:ph idx="1"/>
          </p:nvPr>
        </p:nvPicPr>
        <p:blipFill>
          <a:blip r:embed="rId2"/>
          <a:stretch>
            <a:fillRect/>
          </a:stretch>
        </p:blipFill>
        <p:spPr>
          <a:xfrm>
            <a:off x="2786050" y="3429000"/>
            <a:ext cx="3071834" cy="3429000"/>
          </a:xfrm>
        </p:spPr>
      </p:pic>
      <p:sp>
        <p:nvSpPr>
          <p:cNvPr id="3" name="Заголовок 2"/>
          <p:cNvSpPr>
            <a:spLocks noGrp="1"/>
          </p:cNvSpPr>
          <p:nvPr>
            <p:ph type="title"/>
          </p:nvPr>
        </p:nvSpPr>
        <p:spPr>
          <a:xfrm>
            <a:off x="428596" y="0"/>
            <a:ext cx="8715404" cy="2857496"/>
          </a:xfrm>
        </p:spPr>
        <p:txBody>
          <a:bodyPr>
            <a:normAutofit/>
          </a:bodyPr>
          <a:lstStyle/>
          <a:p>
            <a:r>
              <a:rPr lang="ru-RU" sz="2800" dirty="0" err="1" smtClean="0"/>
              <a:t>Серцеві</a:t>
            </a:r>
            <a:r>
              <a:rPr lang="ru-RU" sz="2800" dirty="0" smtClean="0"/>
              <a:t> </a:t>
            </a:r>
            <a:r>
              <a:rPr lang="ru-RU" sz="2800" dirty="0" err="1" smtClean="0"/>
              <a:t>хвороби</a:t>
            </a:r>
            <a:r>
              <a:rPr lang="ru-RU" sz="2800" dirty="0" smtClean="0"/>
              <a:t>.</a:t>
            </a:r>
            <a:br>
              <a:rPr lang="ru-RU" sz="2800" dirty="0" smtClean="0"/>
            </a:br>
            <a:r>
              <a:rPr lang="ru-RU" sz="1600" dirty="0" smtClean="0"/>
              <a:t/>
            </a:r>
            <a:br>
              <a:rPr lang="ru-RU" sz="1600" dirty="0" smtClean="0"/>
            </a:br>
            <a:r>
              <a:rPr lang="ru-RU" sz="1600" dirty="0" err="1" smtClean="0"/>
              <a:t>Серцеві</a:t>
            </a:r>
            <a:r>
              <a:rPr lang="ru-RU" sz="1600" dirty="0" smtClean="0"/>
              <a:t> </a:t>
            </a:r>
            <a:r>
              <a:rPr lang="ru-RU" sz="1600" dirty="0" err="1" smtClean="0"/>
              <a:t>хвороби</a:t>
            </a:r>
            <a:r>
              <a:rPr lang="ru-RU" sz="1600" dirty="0" smtClean="0"/>
              <a:t>  — </a:t>
            </a:r>
            <a:r>
              <a:rPr lang="ru-RU" sz="1600" dirty="0" err="1" smtClean="0"/>
              <a:t>це</a:t>
            </a:r>
            <a:r>
              <a:rPr lang="ru-RU" sz="1600" dirty="0" smtClean="0"/>
              <a:t> </a:t>
            </a:r>
            <a:r>
              <a:rPr lang="ru-RU" sz="1600" dirty="0" err="1" smtClean="0"/>
              <a:t>цілий</a:t>
            </a:r>
            <a:r>
              <a:rPr lang="ru-RU" sz="1600" dirty="0" smtClean="0"/>
              <a:t> ряд </a:t>
            </a:r>
            <a:r>
              <a:rPr lang="ru-RU" sz="1600" dirty="0" err="1" smtClean="0"/>
              <a:t>різних</a:t>
            </a:r>
            <a:r>
              <a:rPr lang="ru-RU" sz="1600" dirty="0" smtClean="0"/>
              <a:t> </a:t>
            </a:r>
            <a:r>
              <a:rPr lang="ru-RU" sz="1600" dirty="0" err="1" smtClean="0"/>
              <a:t>захворювань</a:t>
            </a:r>
            <a:r>
              <a:rPr lang="ru-RU" sz="1600" dirty="0" smtClean="0"/>
              <a:t> </a:t>
            </a:r>
            <a:r>
              <a:rPr lang="ru-RU" sz="1600" dirty="0" err="1" smtClean="0"/>
              <a:t>які</a:t>
            </a:r>
            <a:r>
              <a:rPr lang="ru-RU" sz="1600" dirty="0" smtClean="0"/>
              <a:t> </a:t>
            </a:r>
            <a:r>
              <a:rPr lang="ru-RU" sz="1600" dirty="0" err="1" smtClean="0"/>
              <a:t>вражають</a:t>
            </a:r>
            <a:r>
              <a:rPr lang="ru-RU" sz="1600" dirty="0" smtClean="0"/>
              <a:t> </a:t>
            </a:r>
            <a:r>
              <a:rPr lang="ru-RU" sz="1600" dirty="0" err="1" smtClean="0"/>
              <a:t>серце</a:t>
            </a:r>
            <a:r>
              <a:rPr lang="ru-RU" sz="1600" dirty="0" smtClean="0"/>
              <a:t> та </a:t>
            </a:r>
            <a:r>
              <a:rPr lang="ru-RU" sz="1600" dirty="0" err="1" smtClean="0"/>
              <a:t>серцево-судинну</a:t>
            </a:r>
            <a:r>
              <a:rPr lang="ru-RU" sz="1600" dirty="0" smtClean="0"/>
              <a:t> систему. </a:t>
            </a:r>
            <a:r>
              <a:rPr lang="ru-RU" sz="1600" dirty="0" err="1" smtClean="0"/>
              <a:t>Вивченням</a:t>
            </a:r>
            <a:r>
              <a:rPr lang="ru-RU" sz="1600" dirty="0" smtClean="0"/>
              <a:t> хвороб </a:t>
            </a:r>
            <a:r>
              <a:rPr lang="ru-RU" sz="1600" dirty="0" err="1" smtClean="0"/>
              <a:t>серця</a:t>
            </a:r>
            <a:r>
              <a:rPr lang="ru-RU" sz="1600" dirty="0" smtClean="0"/>
              <a:t>, </a:t>
            </a:r>
            <a:r>
              <a:rPr lang="ru-RU" sz="1600" dirty="0" err="1" smtClean="0"/>
              <a:t>їх</a:t>
            </a:r>
            <a:r>
              <a:rPr lang="ru-RU" sz="1600" dirty="0" smtClean="0"/>
              <a:t> </a:t>
            </a:r>
            <a:r>
              <a:rPr lang="ru-RU" sz="1600" dirty="0" err="1" smtClean="0"/>
              <a:t>профілактикою</a:t>
            </a:r>
            <a:r>
              <a:rPr lang="ru-RU" sz="1600" dirty="0" smtClean="0"/>
              <a:t> та </a:t>
            </a:r>
            <a:r>
              <a:rPr lang="ru-RU" sz="1600" dirty="0" err="1" smtClean="0"/>
              <a:t>лікуванням</a:t>
            </a:r>
            <a:r>
              <a:rPr lang="ru-RU" sz="1600" dirty="0" smtClean="0"/>
              <a:t> </a:t>
            </a:r>
            <a:r>
              <a:rPr lang="ru-RU" sz="1600" dirty="0" err="1" smtClean="0"/>
              <a:t>займається</a:t>
            </a:r>
            <a:r>
              <a:rPr lang="ru-RU" sz="1600" dirty="0" smtClean="0"/>
              <a:t> </a:t>
            </a:r>
            <a:r>
              <a:rPr lang="ru-RU" sz="1600" dirty="0" err="1" smtClean="0"/>
              <a:t>кардіологія</a:t>
            </a:r>
            <a:r>
              <a:rPr lang="ru-RU" sz="1600" dirty="0" smtClean="0"/>
              <a:t>.</a:t>
            </a:r>
            <a:br>
              <a:rPr lang="ru-RU" sz="1600" dirty="0" smtClean="0"/>
            </a:br>
            <a:r>
              <a:rPr lang="ru-RU" sz="1600" dirty="0" smtClean="0"/>
              <a:t/>
            </a:r>
            <a:br>
              <a:rPr lang="ru-RU" sz="1600" dirty="0" smtClean="0"/>
            </a:br>
            <a:r>
              <a:rPr lang="ru-RU" sz="1600" dirty="0" err="1" smtClean="0"/>
              <a:t>Серце</a:t>
            </a:r>
            <a:r>
              <a:rPr lang="ru-RU" sz="1600" dirty="0" smtClean="0"/>
              <a:t> </a:t>
            </a:r>
            <a:r>
              <a:rPr lang="ru-RU" sz="1600" dirty="0" err="1" smtClean="0"/>
              <a:t>людини</a:t>
            </a:r>
            <a:r>
              <a:rPr lang="ru-RU" sz="1600" dirty="0" smtClean="0"/>
              <a:t> яка померла </a:t>
            </a:r>
            <a:r>
              <a:rPr lang="ru-RU" sz="1600" dirty="0" err="1" smtClean="0"/>
              <a:t>від</a:t>
            </a:r>
            <a:r>
              <a:rPr lang="ru-RU" sz="1600" dirty="0" smtClean="0"/>
              <a:t> </a:t>
            </a:r>
            <a:r>
              <a:rPr lang="ru-RU" sz="1600" dirty="0" err="1" smtClean="0"/>
              <a:t>інфаркту</a:t>
            </a:r>
            <a:endParaRPr lang="ru-RU" sz="1600" dirty="0"/>
          </a:p>
        </p:txBody>
      </p:sp>
      <p:sp>
        <p:nvSpPr>
          <p:cNvPr id="5" name="Прямоугольник 4"/>
          <p:cNvSpPr/>
          <p:nvPr/>
        </p:nvSpPr>
        <p:spPr>
          <a:xfrm>
            <a:off x="571472" y="3112800"/>
            <a:ext cx="3908453" cy="584775"/>
          </a:xfrm>
          <a:prstGeom prst="rect">
            <a:avLst/>
          </a:prstGeom>
        </p:spPr>
        <p:txBody>
          <a:bodyPr wrap="square">
            <a:spAutoFit/>
          </a:bodyPr>
          <a:lstStyle/>
          <a:p>
            <a:r>
              <a:rPr lang="ru-RU" sz="1600" b="1" dirty="0" err="1" smtClean="0">
                <a:solidFill>
                  <a:srgbClr val="464646"/>
                </a:solidFill>
                <a:effectLst>
                  <a:outerShdw blurRad="31750" dist="25400" dir="5400000" algn="tl" rotWithShape="0">
                    <a:srgbClr val="000000">
                      <a:alpha val="25000"/>
                    </a:srgbClr>
                  </a:outerShdw>
                </a:effectLst>
                <a:ea typeface="+mj-ea"/>
                <a:cs typeface="+mj-cs"/>
              </a:rPr>
              <a:t>Серце</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людини</a:t>
            </a:r>
            <a:r>
              <a:rPr lang="ru-RU" sz="1600" b="1" dirty="0" smtClean="0">
                <a:solidFill>
                  <a:srgbClr val="464646"/>
                </a:solidFill>
                <a:effectLst>
                  <a:outerShdw blurRad="31750" dist="25400" dir="5400000" algn="tl" rotWithShape="0">
                    <a:srgbClr val="000000">
                      <a:alpha val="25000"/>
                    </a:srgbClr>
                  </a:outerShdw>
                </a:effectLst>
                <a:ea typeface="+mj-ea"/>
                <a:cs typeface="+mj-cs"/>
              </a:rPr>
              <a:t> яка померла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від</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серцевої</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хвороби</a:t>
            </a:r>
            <a:r>
              <a:rPr lang="ru-RU" sz="1600" b="1" dirty="0" smtClean="0">
                <a:solidFill>
                  <a:srgbClr val="464646"/>
                </a:solidFill>
                <a:effectLst>
                  <a:outerShdw blurRad="31750" dist="25400" dir="5400000" algn="tl" rotWithShape="0">
                    <a:srgbClr val="000000">
                      <a:alpha val="25000"/>
                    </a:srgbClr>
                  </a:outerShdw>
                </a:effectLst>
                <a:ea typeface="+mj-ea"/>
                <a:cs typeface="+mj-cs"/>
              </a:rPr>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п.jpeg"/>
          <p:cNvPicPr>
            <a:picLocks noGrp="1" noChangeAspect="1"/>
          </p:cNvPicPr>
          <p:nvPr>
            <p:ph idx="1"/>
          </p:nvPr>
        </p:nvPicPr>
        <p:blipFill>
          <a:blip r:embed="rId2"/>
          <a:stretch>
            <a:fillRect/>
          </a:stretch>
        </p:blipFill>
        <p:spPr>
          <a:xfrm>
            <a:off x="214282" y="1214422"/>
            <a:ext cx="2286016" cy="3786213"/>
          </a:xfrm>
        </p:spPr>
      </p:pic>
      <p:sp>
        <p:nvSpPr>
          <p:cNvPr id="3" name="Заголовок 2"/>
          <p:cNvSpPr>
            <a:spLocks noGrp="1"/>
          </p:cNvSpPr>
          <p:nvPr>
            <p:ph type="title"/>
          </p:nvPr>
        </p:nvSpPr>
        <p:spPr>
          <a:xfrm>
            <a:off x="2786050" y="142852"/>
            <a:ext cx="5900750" cy="6357982"/>
          </a:xfrm>
        </p:spPr>
        <p:txBody>
          <a:bodyPr>
            <a:normAutofit/>
          </a:bodyPr>
          <a:lstStyle/>
          <a:p>
            <a:r>
              <a:rPr lang="ru-RU" sz="2400" dirty="0" err="1" smtClean="0"/>
              <a:t>Чинники</a:t>
            </a:r>
            <a:r>
              <a:rPr lang="ru-RU" sz="2400" dirty="0" smtClean="0"/>
              <a:t> </a:t>
            </a:r>
            <a:r>
              <a:rPr lang="ru-RU" sz="2400" dirty="0" err="1" smtClean="0"/>
              <a:t>ризику</a:t>
            </a:r>
            <a:r>
              <a:rPr lang="ru-RU" sz="2400" dirty="0" smtClean="0"/>
              <a:t> </a:t>
            </a:r>
            <a:r>
              <a:rPr lang="ru-RU" sz="2400" dirty="0" err="1" smtClean="0"/>
              <a:t>виникнення</a:t>
            </a:r>
            <a:r>
              <a:rPr lang="ru-RU" sz="2400" dirty="0" smtClean="0"/>
              <a:t> хвороб </a:t>
            </a:r>
            <a:r>
              <a:rPr lang="ru-RU" sz="2400" dirty="0" err="1" smtClean="0"/>
              <a:t>серця</a:t>
            </a:r>
            <a:r>
              <a:rPr lang="ru-RU" sz="2400" dirty="0" smtClean="0"/>
              <a:t>.</a:t>
            </a:r>
            <a:r>
              <a:rPr lang="ru-RU" sz="1600" dirty="0" smtClean="0"/>
              <a:t/>
            </a:r>
            <a:br>
              <a:rPr lang="ru-RU" sz="1600" dirty="0" smtClean="0"/>
            </a:br>
            <a:r>
              <a:rPr lang="ru-RU" sz="1600" dirty="0" smtClean="0"/>
              <a:t/>
            </a:r>
            <a:br>
              <a:rPr lang="ru-RU" sz="1600" dirty="0" smtClean="0"/>
            </a:br>
            <a:r>
              <a:rPr lang="ru-RU" sz="1600" dirty="0" err="1" smtClean="0"/>
              <a:t>Виникнення</a:t>
            </a:r>
            <a:r>
              <a:rPr lang="ru-RU" sz="1600" dirty="0" smtClean="0"/>
              <a:t> </a:t>
            </a:r>
            <a:r>
              <a:rPr lang="ru-RU" sz="1600" dirty="0" err="1" smtClean="0"/>
              <a:t>і</a:t>
            </a:r>
            <a:r>
              <a:rPr lang="ru-RU" sz="1600" dirty="0" smtClean="0"/>
              <a:t> </a:t>
            </a:r>
            <a:r>
              <a:rPr lang="ru-RU" sz="1600" dirty="0" err="1" smtClean="0"/>
              <a:t>перебіг</a:t>
            </a:r>
            <a:r>
              <a:rPr lang="ru-RU" sz="1600" dirty="0" smtClean="0"/>
              <a:t> хвороб </a:t>
            </a:r>
            <a:r>
              <a:rPr lang="ru-RU" sz="1600" dirty="0" err="1" smtClean="0"/>
              <a:t>серця</a:t>
            </a:r>
            <a:r>
              <a:rPr lang="ru-RU" sz="1600" dirty="0" smtClean="0"/>
              <a:t>, </a:t>
            </a:r>
            <a:r>
              <a:rPr lang="ru-RU" sz="1600" dirty="0" err="1" smtClean="0"/>
              <a:t>серцево-судинних</a:t>
            </a:r>
            <a:r>
              <a:rPr lang="ru-RU" sz="1600" dirty="0" smtClean="0"/>
              <a:t> та </a:t>
            </a:r>
            <a:r>
              <a:rPr lang="ru-RU" sz="1600" dirty="0" err="1" smtClean="0"/>
              <a:t>судинно-мозкових</a:t>
            </a:r>
            <a:r>
              <a:rPr lang="ru-RU" sz="1600" dirty="0" smtClean="0"/>
              <a:t> </a:t>
            </a:r>
            <a:r>
              <a:rPr lang="ru-RU" sz="1600" dirty="0" err="1" smtClean="0"/>
              <a:t>захворювань</a:t>
            </a:r>
            <a:r>
              <a:rPr lang="ru-RU" sz="1600" dirty="0" smtClean="0"/>
              <a:t> </a:t>
            </a:r>
            <a:r>
              <a:rPr lang="ru-RU" sz="1600" dirty="0" err="1" smtClean="0"/>
              <a:t>тісно</a:t>
            </a:r>
            <a:r>
              <a:rPr lang="ru-RU" sz="1600" dirty="0" smtClean="0"/>
              <a:t> </a:t>
            </a:r>
            <a:r>
              <a:rPr lang="ru-RU" sz="1600" dirty="0" err="1" smtClean="0"/>
              <a:t>пов'язані</a:t>
            </a:r>
            <a:r>
              <a:rPr lang="ru-RU" sz="1600" dirty="0" smtClean="0"/>
              <a:t> </a:t>
            </a:r>
            <a:r>
              <a:rPr lang="ru-RU" sz="1600" dirty="0" err="1" smtClean="0"/>
              <a:t>з</a:t>
            </a:r>
            <a:r>
              <a:rPr lang="ru-RU" sz="1600" dirty="0" smtClean="0"/>
              <a:t> </a:t>
            </a:r>
            <a:r>
              <a:rPr lang="ru-RU" sz="1600" dirty="0" err="1" smtClean="0"/>
              <a:t>наявністю</a:t>
            </a:r>
            <a:r>
              <a:rPr lang="ru-RU" sz="1600" dirty="0" smtClean="0"/>
              <a:t> </a:t>
            </a:r>
            <a:r>
              <a:rPr lang="ru-RU" sz="1600" dirty="0" err="1" smtClean="0"/>
              <a:t>чинників</a:t>
            </a:r>
            <a:r>
              <a:rPr lang="ru-RU" sz="1600" dirty="0" smtClean="0"/>
              <a:t> </a:t>
            </a:r>
            <a:r>
              <a:rPr lang="ru-RU" sz="1600" dirty="0" err="1" smtClean="0"/>
              <a:t>ризику</a:t>
            </a:r>
            <a:r>
              <a:rPr lang="ru-RU" sz="1600" dirty="0" smtClean="0"/>
              <a:t>, </a:t>
            </a:r>
            <a:r>
              <a:rPr lang="ru-RU" sz="1600" dirty="0" err="1" smtClean="0"/>
              <a:t>основними</a:t>
            </a:r>
            <a:r>
              <a:rPr lang="ru-RU" sz="1600" dirty="0" smtClean="0"/>
              <a:t> </a:t>
            </a:r>
            <a:r>
              <a:rPr lang="ru-RU" sz="1600" dirty="0" err="1" smtClean="0"/>
              <a:t>серед</a:t>
            </a:r>
            <a:r>
              <a:rPr lang="ru-RU" sz="1600" dirty="0" smtClean="0"/>
              <a:t> </a:t>
            </a:r>
            <a:r>
              <a:rPr lang="ru-RU" sz="1600" dirty="0" err="1" smtClean="0"/>
              <a:t>яких</a:t>
            </a:r>
            <a:r>
              <a:rPr lang="ru-RU" sz="1600" dirty="0" smtClean="0"/>
              <a:t> є</a:t>
            </a:r>
            <a:r>
              <a:rPr lang="ru-RU" sz="1600" dirty="0" smtClean="0"/>
              <a:t>:</a:t>
            </a:r>
            <a:r>
              <a:rPr lang="ru-RU" sz="1600" dirty="0" smtClean="0"/>
              <a:t/>
            </a:r>
            <a:br>
              <a:rPr lang="ru-RU" sz="1600" dirty="0" smtClean="0"/>
            </a:br>
            <a:r>
              <a:rPr lang="ru-RU" sz="1600" dirty="0" smtClean="0"/>
              <a:t>1.Підвищений </a:t>
            </a:r>
            <a:r>
              <a:rPr lang="ru-RU" sz="1600" dirty="0" err="1" smtClean="0"/>
              <a:t>артеріальний</a:t>
            </a:r>
            <a:r>
              <a:rPr lang="ru-RU" sz="1600" dirty="0" smtClean="0"/>
              <a:t> </a:t>
            </a:r>
            <a:r>
              <a:rPr lang="ru-RU" sz="1600" dirty="0" err="1" smtClean="0"/>
              <a:t>тиск</a:t>
            </a:r>
            <a:r>
              <a:rPr lang="ru-RU" sz="1600" dirty="0" smtClean="0"/>
              <a:t>;</a:t>
            </a:r>
            <a:br>
              <a:rPr lang="ru-RU" sz="1600" dirty="0" smtClean="0"/>
            </a:br>
            <a:r>
              <a:rPr lang="ru-RU" sz="1600" dirty="0" smtClean="0"/>
              <a:t>2.Порушення </a:t>
            </a:r>
            <a:r>
              <a:rPr lang="ru-RU" sz="1600" dirty="0" err="1" smtClean="0"/>
              <a:t>ліпідного</a:t>
            </a:r>
            <a:r>
              <a:rPr lang="ru-RU" sz="1600" dirty="0" smtClean="0"/>
              <a:t> </a:t>
            </a:r>
            <a:r>
              <a:rPr lang="ru-RU" sz="1600" dirty="0" err="1" smtClean="0"/>
              <a:t>обміну</a:t>
            </a:r>
            <a:r>
              <a:rPr lang="ru-RU" sz="1600" dirty="0" smtClean="0"/>
              <a:t>;</a:t>
            </a:r>
            <a:br>
              <a:rPr lang="ru-RU" sz="1600" dirty="0" smtClean="0"/>
            </a:br>
            <a:r>
              <a:rPr lang="ru-RU" sz="1600" dirty="0" smtClean="0"/>
              <a:t>3.Надлишкова </a:t>
            </a:r>
            <a:r>
              <a:rPr lang="ru-RU" sz="1600" dirty="0" err="1" smtClean="0"/>
              <a:t>маса</a:t>
            </a:r>
            <a:r>
              <a:rPr lang="ru-RU" sz="1600" dirty="0" smtClean="0"/>
              <a:t> </a:t>
            </a:r>
            <a:r>
              <a:rPr lang="ru-RU" sz="1600" dirty="0" err="1" smtClean="0"/>
              <a:t>тіла</a:t>
            </a:r>
            <a:r>
              <a:rPr lang="ru-RU" sz="1600" dirty="0" smtClean="0"/>
              <a:t>;</a:t>
            </a:r>
            <a:br>
              <a:rPr lang="ru-RU" sz="1600" dirty="0" smtClean="0"/>
            </a:br>
            <a:r>
              <a:rPr lang="ru-RU" sz="1600" dirty="0" smtClean="0"/>
              <a:t>4.Нездоровий </a:t>
            </a:r>
            <a:r>
              <a:rPr lang="ru-RU" sz="1600" dirty="0" err="1" smtClean="0"/>
              <a:t>спосіб</a:t>
            </a:r>
            <a:r>
              <a:rPr lang="ru-RU" sz="1600" dirty="0" smtClean="0"/>
              <a:t> </a:t>
            </a:r>
            <a:r>
              <a:rPr lang="ru-RU" sz="1600" dirty="0" err="1" smtClean="0"/>
              <a:t>життя</a:t>
            </a:r>
            <a:r>
              <a:rPr lang="ru-RU" sz="1600" dirty="0" smtClean="0"/>
              <a:t>: </a:t>
            </a:r>
            <a:br>
              <a:rPr lang="ru-RU" sz="1600" dirty="0" smtClean="0"/>
            </a:br>
            <a:r>
              <a:rPr lang="ru-RU" sz="1600" dirty="0" smtClean="0"/>
              <a:t>5.Тютюнопаління</a:t>
            </a:r>
            <a:r>
              <a:rPr lang="ru-RU" sz="1600" dirty="0" smtClean="0"/>
              <a:t>;</a:t>
            </a:r>
            <a:br>
              <a:rPr lang="ru-RU" sz="1600" dirty="0" smtClean="0"/>
            </a:br>
            <a:r>
              <a:rPr lang="ru-RU" sz="1600" dirty="0" smtClean="0"/>
              <a:t>6.Нераціональне </a:t>
            </a:r>
            <a:r>
              <a:rPr lang="ru-RU" sz="1600" dirty="0" err="1" smtClean="0"/>
              <a:t>харчування</a:t>
            </a:r>
            <a:r>
              <a:rPr lang="ru-RU" sz="1600" dirty="0" smtClean="0"/>
              <a:t>;</a:t>
            </a:r>
            <a:br>
              <a:rPr lang="ru-RU" sz="1600" dirty="0" smtClean="0"/>
            </a:br>
            <a:r>
              <a:rPr lang="ru-RU" sz="1600" dirty="0" smtClean="0"/>
              <a:t>7.Зловживання </a:t>
            </a:r>
            <a:r>
              <a:rPr lang="ru-RU" sz="1600" dirty="0" smtClean="0"/>
              <a:t>алкоголем;</a:t>
            </a:r>
            <a:br>
              <a:rPr lang="ru-RU" sz="1600" dirty="0" smtClean="0"/>
            </a:br>
            <a:r>
              <a:rPr lang="ru-RU" sz="1600" dirty="0" smtClean="0"/>
              <a:t>8.Недостатня </a:t>
            </a:r>
            <a:r>
              <a:rPr lang="ru-RU" sz="1600" dirty="0" err="1" smtClean="0"/>
              <a:t>фізична</a:t>
            </a:r>
            <a:r>
              <a:rPr lang="ru-RU" sz="1600" dirty="0" smtClean="0"/>
              <a:t> </a:t>
            </a:r>
            <a:r>
              <a:rPr lang="ru-RU" sz="1600" dirty="0" err="1" smtClean="0"/>
              <a:t>активність</a:t>
            </a:r>
            <a:r>
              <a:rPr lang="ru-RU" sz="1600" dirty="0" smtClean="0"/>
              <a:t>.</a:t>
            </a:r>
            <a:br>
              <a:rPr lang="ru-RU" sz="1600" dirty="0" smtClean="0"/>
            </a:br>
            <a:r>
              <a:rPr lang="ru-RU" sz="1600" dirty="0" smtClean="0"/>
              <a:t>8.Шкідливі </a:t>
            </a:r>
            <a:r>
              <a:rPr lang="ru-RU" sz="1600" dirty="0" err="1" smtClean="0"/>
              <a:t>фактори</a:t>
            </a:r>
            <a:r>
              <a:rPr lang="ru-RU" sz="1600" dirty="0" smtClean="0"/>
              <a:t>: </a:t>
            </a:r>
            <a:br>
              <a:rPr lang="ru-RU" sz="1600" dirty="0" smtClean="0"/>
            </a:br>
            <a:r>
              <a:rPr lang="ru-RU" sz="1600" dirty="0" smtClean="0"/>
              <a:t>9.Психоемоційні </a:t>
            </a:r>
            <a:r>
              <a:rPr lang="ru-RU" sz="1600" dirty="0" err="1" smtClean="0"/>
              <a:t>перевантаження</a:t>
            </a:r>
            <a:r>
              <a:rPr lang="ru-RU" sz="1600" dirty="0" smtClean="0"/>
              <a:t>;</a:t>
            </a:r>
            <a:br>
              <a:rPr lang="ru-RU" sz="1600" dirty="0" smtClean="0"/>
            </a:br>
            <a:r>
              <a:rPr lang="ru-RU" sz="1600" dirty="0" smtClean="0"/>
              <a:t>10.Шкідливе </a:t>
            </a:r>
            <a:r>
              <a:rPr lang="ru-RU" sz="1600" dirty="0" err="1" smtClean="0"/>
              <a:t>довкілля</a:t>
            </a:r>
            <a:r>
              <a:rPr lang="ru-RU" sz="1600" dirty="0" smtClean="0"/>
              <a:t> на </a:t>
            </a:r>
            <a:r>
              <a:rPr lang="ru-RU" sz="1600" dirty="0" err="1" smtClean="0"/>
              <a:t>виробництві</a:t>
            </a:r>
            <a:r>
              <a:rPr lang="ru-RU" sz="1600" dirty="0" smtClean="0"/>
              <a:t> та в </a:t>
            </a:r>
            <a:r>
              <a:rPr lang="ru-RU" sz="1600" dirty="0" err="1" smtClean="0"/>
              <a:t>побуті</a:t>
            </a:r>
            <a:r>
              <a:rPr lang="ru-RU" sz="1600" dirty="0" smtClean="0"/>
              <a:t>.</a:t>
            </a:r>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eart_post_infarct_vsd_views.jpg"/>
          <p:cNvPicPr>
            <a:picLocks noGrp="1" noChangeAspect="1"/>
          </p:cNvPicPr>
          <p:nvPr>
            <p:ph idx="1"/>
          </p:nvPr>
        </p:nvPicPr>
        <p:blipFill>
          <a:blip r:embed="rId2"/>
          <a:stretch>
            <a:fillRect/>
          </a:stretch>
        </p:blipFill>
        <p:spPr>
          <a:xfrm>
            <a:off x="0" y="2143116"/>
            <a:ext cx="2643174" cy="32861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Заголовок 2"/>
          <p:cNvSpPr>
            <a:spLocks noGrp="1"/>
          </p:cNvSpPr>
          <p:nvPr>
            <p:ph type="title"/>
          </p:nvPr>
        </p:nvSpPr>
        <p:spPr>
          <a:xfrm>
            <a:off x="3000364" y="0"/>
            <a:ext cx="6572264" cy="6858000"/>
          </a:xfrm>
        </p:spPr>
        <p:txBody>
          <a:bodyPr>
            <a:normAutofit fontScale="90000"/>
          </a:bodyPr>
          <a:lstStyle/>
          <a:p>
            <a:r>
              <a:rPr lang="ru-RU" sz="2400" dirty="0" err="1" smtClean="0"/>
              <a:t>Серцево-судинні</a:t>
            </a:r>
            <a:r>
              <a:rPr lang="ru-RU" sz="2400" dirty="0" smtClean="0"/>
              <a:t> </a:t>
            </a:r>
            <a:r>
              <a:rPr lang="ru-RU" sz="2400" dirty="0" err="1" smtClean="0"/>
              <a:t>захворювання</a:t>
            </a:r>
            <a:r>
              <a:rPr lang="ru-RU" sz="2400" dirty="0" smtClean="0"/>
              <a:t>.</a:t>
            </a:r>
            <a:r>
              <a:rPr lang="ru-RU" sz="1600" dirty="0" smtClean="0"/>
              <a:t/>
            </a:r>
            <a:br>
              <a:rPr lang="ru-RU" sz="1600" dirty="0" smtClean="0"/>
            </a:br>
            <a:r>
              <a:rPr lang="ru-RU" sz="1600" dirty="0" smtClean="0"/>
              <a:t> </a:t>
            </a:r>
            <a:br>
              <a:rPr lang="ru-RU" sz="1600" dirty="0" smtClean="0"/>
            </a:br>
            <a:r>
              <a:rPr lang="ru-RU" sz="1600" dirty="0" smtClean="0"/>
              <a:t> </a:t>
            </a:r>
            <a:r>
              <a:rPr lang="ru-RU" sz="1600" dirty="0" err="1" smtClean="0"/>
              <a:t>Серцевий</a:t>
            </a:r>
            <a:r>
              <a:rPr lang="ru-RU" sz="1600" dirty="0" smtClean="0"/>
              <a:t> </a:t>
            </a:r>
            <a:r>
              <a:rPr lang="ru-RU" sz="1600" dirty="0" err="1" smtClean="0"/>
              <a:t>м'яз</a:t>
            </a:r>
            <a:r>
              <a:rPr lang="ru-RU" sz="1600" dirty="0" smtClean="0"/>
              <a:t> </a:t>
            </a:r>
            <a:r>
              <a:rPr lang="ru-RU" sz="1600" dirty="0" err="1" smtClean="0"/>
              <a:t>уражений</a:t>
            </a:r>
            <a:r>
              <a:rPr lang="ru-RU" sz="1600" dirty="0" smtClean="0"/>
              <a:t> </a:t>
            </a:r>
            <a:r>
              <a:rPr lang="ru-RU" sz="1600" dirty="0" err="1" smtClean="0"/>
              <a:t>інфарктом</a:t>
            </a:r>
            <a:r>
              <a:rPr lang="ru-RU" sz="1600" dirty="0" smtClean="0"/>
              <a:t/>
            </a:r>
            <a:br>
              <a:rPr lang="ru-RU" sz="1600" dirty="0" smtClean="0"/>
            </a:br>
            <a:r>
              <a:rPr lang="ru-RU" sz="2000" dirty="0" err="1" smtClean="0"/>
              <a:t>Ішемічна</a:t>
            </a:r>
            <a:r>
              <a:rPr lang="ru-RU" sz="2000" dirty="0" smtClean="0"/>
              <a:t> хвороба </a:t>
            </a:r>
            <a:r>
              <a:rPr lang="ru-RU" sz="2000" dirty="0" err="1" smtClean="0"/>
              <a:t>серця</a:t>
            </a:r>
            <a:r>
              <a:rPr lang="ru-RU" sz="2000" dirty="0" smtClean="0"/>
              <a:t> (ІХС</a:t>
            </a:r>
            <a:r>
              <a:rPr lang="ru-RU" sz="1600" dirty="0" smtClean="0"/>
              <a:t>)— </a:t>
            </a:r>
            <a:r>
              <a:rPr lang="ru-RU" sz="1600" dirty="0" err="1" smtClean="0"/>
              <a:t>захворювання</a:t>
            </a:r>
            <a:r>
              <a:rPr lang="ru-RU" sz="1600" dirty="0" smtClean="0"/>
              <a:t>, яке </a:t>
            </a:r>
            <a:r>
              <a:rPr lang="ru-RU" sz="1600" dirty="0" err="1" smtClean="0"/>
              <a:t>характеризується</a:t>
            </a:r>
            <a:r>
              <a:rPr lang="ru-RU" sz="1600" dirty="0" smtClean="0"/>
              <a:t> </a:t>
            </a:r>
            <a:r>
              <a:rPr lang="ru-RU" sz="1600" dirty="0" err="1" smtClean="0"/>
              <a:t>порушенням</a:t>
            </a:r>
            <a:r>
              <a:rPr lang="ru-RU" sz="1600" dirty="0" smtClean="0"/>
              <a:t> </a:t>
            </a:r>
            <a:r>
              <a:rPr lang="ru-RU" sz="1600" dirty="0" err="1" smtClean="0"/>
              <a:t>кровопостачання</a:t>
            </a:r>
            <a:r>
              <a:rPr lang="ru-RU" sz="1600" dirty="0" smtClean="0"/>
              <a:t> </a:t>
            </a:r>
            <a:r>
              <a:rPr lang="ru-RU" sz="1600" dirty="0" err="1" smtClean="0"/>
              <a:t>міокарду</a:t>
            </a:r>
            <a:r>
              <a:rPr lang="ru-RU" sz="1600" dirty="0" smtClean="0"/>
              <a:t> </a:t>
            </a:r>
            <a:r>
              <a:rPr lang="ru-RU" sz="1600" dirty="0" err="1" smtClean="0"/>
              <a:t>внаслідок</a:t>
            </a:r>
            <a:r>
              <a:rPr lang="ru-RU" sz="1600" dirty="0" smtClean="0"/>
              <a:t> </a:t>
            </a:r>
            <a:r>
              <a:rPr lang="ru-RU" sz="1600" dirty="0" err="1" smtClean="0"/>
              <a:t>пошкодження</a:t>
            </a:r>
            <a:r>
              <a:rPr lang="ru-RU" sz="1600" dirty="0" smtClean="0"/>
              <a:t> </a:t>
            </a:r>
            <a:r>
              <a:rPr lang="ru-RU" sz="1600" dirty="0" err="1" smtClean="0"/>
              <a:t>коронарних</a:t>
            </a:r>
            <a:r>
              <a:rPr lang="ru-RU" sz="1600" dirty="0" smtClean="0"/>
              <a:t> </a:t>
            </a:r>
            <a:r>
              <a:rPr lang="ru-RU" sz="1600" dirty="0" err="1" smtClean="0"/>
              <a:t>артерій</a:t>
            </a:r>
            <a:r>
              <a:rPr lang="ru-RU" sz="1600" dirty="0" smtClean="0"/>
              <a:t>. </a:t>
            </a:r>
            <a:r>
              <a:rPr lang="ru-RU" sz="1600" dirty="0" err="1" smtClean="0"/>
              <a:t>Ішемічна</a:t>
            </a:r>
            <a:r>
              <a:rPr lang="ru-RU" sz="1600" dirty="0" smtClean="0"/>
              <a:t> хвороба </a:t>
            </a:r>
            <a:r>
              <a:rPr lang="ru-RU" sz="1600" dirty="0" err="1" smtClean="0"/>
              <a:t>серця</a:t>
            </a:r>
            <a:r>
              <a:rPr lang="ru-RU" sz="1600" dirty="0" smtClean="0"/>
              <a:t>, </a:t>
            </a:r>
            <a:r>
              <a:rPr lang="ru-RU" sz="1600" dirty="0" err="1" smtClean="0"/>
              <a:t>переважно</a:t>
            </a:r>
            <a:r>
              <a:rPr lang="ru-RU" sz="1600" dirty="0" smtClean="0"/>
              <a:t> </a:t>
            </a:r>
            <a:r>
              <a:rPr lang="ru-RU" sz="1600" dirty="0" err="1" smtClean="0"/>
              <a:t>зумовлюється</a:t>
            </a:r>
            <a:r>
              <a:rPr lang="ru-RU" sz="1600" dirty="0" smtClean="0"/>
              <a:t> атеросклерозом. </a:t>
            </a:r>
            <a:r>
              <a:rPr lang="ru-RU" sz="1600" dirty="0" err="1" smtClean="0"/>
              <a:t>Внаслідок</a:t>
            </a:r>
            <a:r>
              <a:rPr lang="ru-RU" sz="1600" dirty="0" smtClean="0"/>
              <a:t> </a:t>
            </a:r>
            <a:r>
              <a:rPr lang="ru-RU" sz="1600" dirty="0" err="1" smtClean="0"/>
              <a:t>появи</a:t>
            </a:r>
            <a:r>
              <a:rPr lang="ru-RU" sz="1600" dirty="0" smtClean="0"/>
              <a:t> </a:t>
            </a:r>
            <a:r>
              <a:rPr lang="ru-RU" sz="1600" dirty="0" err="1" smtClean="0"/>
              <a:t>атеросклеротичної</a:t>
            </a:r>
            <a:r>
              <a:rPr lang="ru-RU" sz="1600" dirty="0" smtClean="0"/>
              <a:t> бляшки </a:t>
            </a:r>
            <a:r>
              <a:rPr lang="ru-RU" sz="1600" dirty="0" err="1" smtClean="0"/>
              <a:t>просвіт</a:t>
            </a:r>
            <a:r>
              <a:rPr lang="ru-RU" sz="1600" dirty="0" smtClean="0"/>
              <a:t> </a:t>
            </a:r>
            <a:r>
              <a:rPr lang="ru-RU" sz="1600" dirty="0" err="1" smtClean="0"/>
              <a:t>судини</a:t>
            </a:r>
            <a:r>
              <a:rPr lang="ru-RU" sz="1600" dirty="0" smtClean="0"/>
              <a:t> </a:t>
            </a:r>
            <a:r>
              <a:rPr lang="ru-RU" sz="1600" dirty="0" err="1" smtClean="0"/>
              <a:t>звужується</a:t>
            </a:r>
            <a:r>
              <a:rPr lang="ru-RU" sz="1600" dirty="0" smtClean="0"/>
              <a:t>. </a:t>
            </a:r>
            <a:r>
              <a:rPr lang="ru-RU" sz="1600" dirty="0" err="1" smtClean="0"/>
              <a:t>Порушення</a:t>
            </a:r>
            <a:r>
              <a:rPr lang="ru-RU" sz="1600" dirty="0" smtClean="0"/>
              <a:t> </a:t>
            </a:r>
            <a:r>
              <a:rPr lang="ru-RU" sz="1600" dirty="0" err="1" smtClean="0"/>
              <a:t>кровоплину</a:t>
            </a:r>
            <a:r>
              <a:rPr lang="ru-RU" sz="1600" dirty="0" smtClean="0"/>
              <a:t> в </a:t>
            </a:r>
            <a:r>
              <a:rPr lang="ru-RU" sz="1600" dirty="0" err="1" smtClean="0"/>
              <a:t>коронарних</a:t>
            </a:r>
            <a:r>
              <a:rPr lang="ru-RU" sz="1600" dirty="0" smtClean="0"/>
              <a:t> </a:t>
            </a:r>
            <a:r>
              <a:rPr lang="ru-RU" sz="1600" dirty="0" err="1" smtClean="0"/>
              <a:t>судинах</a:t>
            </a:r>
            <a:r>
              <a:rPr lang="ru-RU" sz="1600" dirty="0" smtClean="0"/>
              <a:t>, </a:t>
            </a:r>
            <a:r>
              <a:rPr lang="ru-RU" sz="1600" dirty="0" err="1" smtClean="0"/>
              <a:t>призводить</a:t>
            </a:r>
            <a:r>
              <a:rPr lang="ru-RU" sz="1600" dirty="0" smtClean="0"/>
              <a:t> до </a:t>
            </a:r>
            <a:r>
              <a:rPr lang="ru-RU" sz="1600" dirty="0" err="1" smtClean="0"/>
              <a:t>недостатнього</a:t>
            </a:r>
            <a:r>
              <a:rPr lang="ru-RU" sz="1600" dirty="0" smtClean="0"/>
              <a:t> </a:t>
            </a:r>
            <a:r>
              <a:rPr lang="ru-RU" sz="1600" dirty="0" err="1" smtClean="0"/>
              <a:t>кровопостачання</a:t>
            </a:r>
            <a:r>
              <a:rPr lang="ru-RU" sz="1600" dirty="0" smtClean="0"/>
              <a:t> </a:t>
            </a:r>
            <a:r>
              <a:rPr lang="ru-RU" sz="1600" dirty="0" err="1" smtClean="0"/>
              <a:t>серцевого</a:t>
            </a:r>
            <a:r>
              <a:rPr lang="ru-RU" sz="1600" dirty="0" smtClean="0"/>
              <a:t> </a:t>
            </a:r>
            <a:r>
              <a:rPr lang="ru-RU" sz="1600" dirty="0" err="1" smtClean="0"/>
              <a:t>м'яза</a:t>
            </a:r>
            <a:r>
              <a:rPr lang="ru-RU" sz="1600" dirty="0" smtClean="0"/>
              <a:t>. </a:t>
            </a:r>
            <a:r>
              <a:rPr lang="ru-RU" sz="1600" dirty="0" err="1" smtClean="0"/>
              <a:t>Внаслідок</a:t>
            </a:r>
            <a:r>
              <a:rPr lang="ru-RU" sz="1600" dirty="0" smtClean="0"/>
              <a:t> </a:t>
            </a:r>
            <a:r>
              <a:rPr lang="ru-RU" sz="1600" dirty="0" err="1" smtClean="0"/>
              <a:t>припинення</a:t>
            </a:r>
            <a:r>
              <a:rPr lang="ru-RU" sz="1600" dirty="0" smtClean="0"/>
              <a:t> </a:t>
            </a:r>
            <a:r>
              <a:rPr lang="ru-RU" sz="1600" dirty="0" err="1" smtClean="0"/>
              <a:t>кровопостачання</a:t>
            </a:r>
            <a:r>
              <a:rPr lang="ru-RU" sz="1600" dirty="0" smtClean="0"/>
              <a:t> </a:t>
            </a:r>
            <a:r>
              <a:rPr lang="ru-RU" sz="1600" dirty="0" err="1" smtClean="0"/>
              <a:t>серцевого</a:t>
            </a:r>
            <a:r>
              <a:rPr lang="ru-RU" sz="1600" dirty="0" smtClean="0"/>
              <a:t> </a:t>
            </a:r>
            <a:r>
              <a:rPr lang="ru-RU" sz="1600" dirty="0" err="1" smtClean="0"/>
              <a:t>м'яза</a:t>
            </a:r>
            <a:r>
              <a:rPr lang="ru-RU" sz="1600" dirty="0" smtClean="0"/>
              <a:t> в </a:t>
            </a:r>
            <a:r>
              <a:rPr lang="ru-RU" sz="1600" dirty="0" err="1" smtClean="0"/>
              <a:t>зоні</a:t>
            </a:r>
            <a:r>
              <a:rPr lang="ru-RU" sz="1600" dirty="0" smtClean="0"/>
              <a:t> </a:t>
            </a:r>
            <a:r>
              <a:rPr lang="ru-RU" sz="1600" dirty="0" err="1" smtClean="0"/>
              <a:t>ураженої</a:t>
            </a:r>
            <a:r>
              <a:rPr lang="ru-RU" sz="1600" dirty="0" smtClean="0"/>
              <a:t> </a:t>
            </a:r>
            <a:r>
              <a:rPr lang="ru-RU" sz="1600" dirty="0" err="1" smtClean="0"/>
              <a:t>артерії</a:t>
            </a:r>
            <a:r>
              <a:rPr lang="ru-RU" sz="1600" dirty="0" smtClean="0"/>
              <a:t> гинуть (</a:t>
            </a:r>
            <a:r>
              <a:rPr lang="ru-RU" sz="1600" dirty="0" err="1" smtClean="0"/>
              <a:t>некротизуються</a:t>
            </a:r>
            <a:r>
              <a:rPr lang="ru-RU" sz="1600" dirty="0" smtClean="0"/>
              <a:t>) </a:t>
            </a:r>
            <a:r>
              <a:rPr lang="ru-RU" sz="1600" dirty="0" err="1" smtClean="0"/>
              <a:t>його</a:t>
            </a:r>
            <a:r>
              <a:rPr lang="ru-RU" sz="1600" dirty="0" smtClean="0"/>
              <a:t> </a:t>
            </a:r>
            <a:r>
              <a:rPr lang="ru-RU" sz="1600" dirty="0" err="1" smtClean="0"/>
              <a:t>окремі</a:t>
            </a:r>
            <a:r>
              <a:rPr lang="ru-RU" sz="1600" dirty="0" smtClean="0"/>
              <a:t> </a:t>
            </a:r>
            <a:r>
              <a:rPr lang="ru-RU" sz="1600" dirty="0" err="1" smtClean="0"/>
              <a:t>ділянки</a:t>
            </a:r>
            <a:r>
              <a:rPr lang="ru-RU" sz="1600" dirty="0" smtClean="0"/>
              <a:t>. </a:t>
            </a:r>
            <a:br>
              <a:rPr lang="ru-RU" sz="1600" dirty="0" smtClean="0"/>
            </a:br>
            <a:r>
              <a:rPr lang="ru-RU" sz="1600" dirty="0" smtClean="0"/>
              <a:t>.</a:t>
            </a:r>
            <a:r>
              <a:rPr lang="ru-RU" sz="1600" dirty="0" err="1" smtClean="0"/>
              <a:t>Раптова</a:t>
            </a:r>
            <a:r>
              <a:rPr lang="ru-RU" sz="1600" dirty="0" smtClean="0"/>
              <a:t> </a:t>
            </a:r>
            <a:r>
              <a:rPr lang="ru-RU" sz="1600" dirty="0" err="1" smtClean="0"/>
              <a:t>коронарна</a:t>
            </a:r>
            <a:r>
              <a:rPr lang="ru-RU" sz="1600" dirty="0" smtClean="0"/>
              <a:t> смерть.</a:t>
            </a:r>
            <a:br>
              <a:rPr lang="ru-RU" sz="1600" dirty="0" smtClean="0"/>
            </a:br>
            <a:r>
              <a:rPr lang="ru-RU" sz="1600" dirty="0" smtClean="0"/>
              <a:t>.</a:t>
            </a:r>
            <a:r>
              <a:rPr lang="ru-RU" sz="1600" dirty="0" err="1" smtClean="0"/>
              <a:t>Стенокардія</a:t>
            </a:r>
            <a:r>
              <a:rPr lang="ru-RU" sz="1600" dirty="0" smtClean="0"/>
              <a:t>.</a:t>
            </a:r>
            <a:br>
              <a:rPr lang="ru-RU" sz="1600" dirty="0" smtClean="0"/>
            </a:br>
            <a:r>
              <a:rPr lang="ru-RU" sz="1600" dirty="0" smtClean="0"/>
              <a:t>.</a:t>
            </a:r>
            <a:r>
              <a:rPr lang="ru-RU" sz="1600" dirty="0" err="1" smtClean="0"/>
              <a:t>Інфаркт</a:t>
            </a:r>
            <a:r>
              <a:rPr lang="ru-RU" sz="1600" dirty="0" smtClean="0"/>
              <a:t> </a:t>
            </a:r>
            <a:r>
              <a:rPr lang="ru-RU" sz="1600" dirty="0" err="1" smtClean="0"/>
              <a:t>міокарда</a:t>
            </a:r>
            <a:r>
              <a:rPr lang="ru-RU" sz="1600" dirty="0" smtClean="0"/>
              <a:t>: </a:t>
            </a:r>
            <a:r>
              <a:rPr lang="ru-RU" sz="1600" dirty="0" err="1" smtClean="0"/>
              <a:t>Гострий</a:t>
            </a:r>
            <a:r>
              <a:rPr lang="ru-RU" sz="1600" dirty="0" smtClean="0"/>
              <a:t> </a:t>
            </a:r>
            <a:r>
              <a:rPr lang="ru-RU" sz="1600" dirty="0" err="1" smtClean="0"/>
              <a:t>інфаркт</a:t>
            </a:r>
            <a:r>
              <a:rPr lang="ru-RU" sz="1600" dirty="0" smtClean="0"/>
              <a:t> </a:t>
            </a:r>
            <a:r>
              <a:rPr lang="ru-RU" sz="1600" dirty="0" err="1" smtClean="0"/>
              <a:t>міокарда</a:t>
            </a:r>
            <a:r>
              <a:rPr lang="ru-RU" sz="1600" dirty="0" smtClean="0"/>
              <a:t> — некроз </a:t>
            </a:r>
            <a:r>
              <a:rPr lang="ru-RU" sz="1600" dirty="0" err="1" smtClean="0"/>
              <a:t>ділянки</a:t>
            </a:r>
            <a:r>
              <a:rPr lang="ru-RU" sz="1600" dirty="0" smtClean="0"/>
              <a:t> </a:t>
            </a:r>
            <a:r>
              <a:rPr lang="ru-RU" sz="1600" dirty="0" err="1" smtClean="0"/>
              <a:t>серцевого</a:t>
            </a:r>
            <a:r>
              <a:rPr lang="ru-RU" sz="1600" dirty="0" smtClean="0"/>
              <a:t> </a:t>
            </a:r>
            <a:r>
              <a:rPr lang="ru-RU" sz="1600" dirty="0" err="1" smtClean="0"/>
              <a:t>мяза</a:t>
            </a:r>
            <a:r>
              <a:rPr lang="ru-RU" sz="1600" dirty="0" smtClean="0"/>
              <a:t> (</a:t>
            </a:r>
            <a:r>
              <a:rPr lang="ru-RU" sz="1600" dirty="0" err="1" smtClean="0"/>
              <a:t>міокарду</a:t>
            </a:r>
            <a:r>
              <a:rPr lang="ru-RU" sz="1600" dirty="0" smtClean="0"/>
              <a:t>) </a:t>
            </a:r>
            <a:r>
              <a:rPr lang="ru-RU" sz="1600" dirty="0" err="1" smtClean="0"/>
              <a:t>внаслідок</a:t>
            </a:r>
            <a:r>
              <a:rPr lang="ru-RU" sz="1600" dirty="0" smtClean="0"/>
              <a:t> </a:t>
            </a:r>
            <a:r>
              <a:rPr lang="ru-RU" sz="1600" dirty="0" err="1" smtClean="0"/>
              <a:t>абсолютної</a:t>
            </a:r>
            <a:r>
              <a:rPr lang="ru-RU" sz="1600" dirty="0" smtClean="0"/>
              <a:t> </a:t>
            </a:r>
            <a:r>
              <a:rPr lang="ru-RU" sz="1600" dirty="0" err="1" smtClean="0"/>
              <a:t>або</a:t>
            </a:r>
            <a:r>
              <a:rPr lang="ru-RU" sz="1600" dirty="0" smtClean="0"/>
              <a:t> </a:t>
            </a:r>
            <a:r>
              <a:rPr lang="ru-RU" sz="1600" dirty="0" err="1" smtClean="0"/>
              <a:t>відносної</a:t>
            </a:r>
            <a:r>
              <a:rPr lang="ru-RU" sz="1600" dirty="0" smtClean="0"/>
              <a:t> </a:t>
            </a:r>
            <a:r>
              <a:rPr lang="ru-RU" sz="1600" dirty="0" err="1" smtClean="0"/>
              <a:t>недостатності</a:t>
            </a:r>
            <a:r>
              <a:rPr lang="ru-RU" sz="1600" dirty="0" smtClean="0"/>
              <a:t> </a:t>
            </a:r>
            <a:r>
              <a:rPr lang="ru-RU" sz="1600" dirty="0" err="1" smtClean="0"/>
              <a:t>кровопостачання</a:t>
            </a:r>
            <a:r>
              <a:rPr lang="ru-RU" sz="1600" dirty="0" smtClean="0"/>
              <a:t> у </a:t>
            </a:r>
            <a:r>
              <a:rPr lang="ru-RU" sz="1600" dirty="0" err="1" smtClean="0"/>
              <a:t>цій</a:t>
            </a:r>
            <a:r>
              <a:rPr lang="ru-RU" sz="1600" dirty="0" smtClean="0"/>
              <a:t> </a:t>
            </a:r>
            <a:r>
              <a:rPr lang="ru-RU" sz="1600" dirty="0" err="1" smtClean="0"/>
              <a:t>ділянці</a:t>
            </a:r>
            <a:r>
              <a:rPr lang="ru-RU" sz="1600" dirty="0" smtClean="0"/>
              <a:t>.</a:t>
            </a:r>
            <a:br>
              <a:rPr lang="ru-RU" sz="1600" dirty="0" smtClean="0"/>
            </a:br>
            <a:r>
              <a:rPr lang="ru-RU" sz="1600" dirty="0" smtClean="0"/>
              <a:t>.</a:t>
            </a:r>
            <a:r>
              <a:rPr lang="ru-RU" sz="1600" dirty="0" err="1" smtClean="0"/>
              <a:t>Кардіосклероз</a:t>
            </a:r>
            <a:r>
              <a:rPr lang="ru-RU" sz="1600" dirty="0" smtClean="0"/>
              <a:t/>
            </a:r>
            <a:br>
              <a:rPr lang="ru-RU" sz="1600" dirty="0" smtClean="0"/>
            </a:br>
            <a:r>
              <a:rPr lang="ru-RU" sz="1600" dirty="0" smtClean="0"/>
              <a:t>.</a:t>
            </a:r>
            <a:r>
              <a:rPr lang="ru-RU" sz="1600" dirty="0" err="1" smtClean="0"/>
              <a:t>Безбольова</a:t>
            </a:r>
            <a:r>
              <a:rPr lang="ru-RU" sz="1600" dirty="0" smtClean="0"/>
              <a:t> </a:t>
            </a:r>
            <a:r>
              <a:rPr lang="ru-RU" sz="1600" dirty="0" smtClean="0"/>
              <a:t>форма </a:t>
            </a:r>
            <a:r>
              <a:rPr lang="ru-RU" sz="1600" dirty="0" err="1" smtClean="0"/>
              <a:t>ішемічної</a:t>
            </a:r>
            <a:r>
              <a:rPr lang="ru-RU" sz="1600" dirty="0" smtClean="0"/>
              <a:t> </a:t>
            </a:r>
            <a:r>
              <a:rPr lang="ru-RU" sz="1600" dirty="0" err="1" smtClean="0"/>
              <a:t>хвороби</a:t>
            </a:r>
            <a:r>
              <a:rPr lang="ru-RU" sz="1600" dirty="0" smtClean="0"/>
              <a:t> </a:t>
            </a:r>
            <a:r>
              <a:rPr lang="ru-RU" sz="1600" dirty="0" err="1" smtClean="0"/>
              <a:t>серця</a:t>
            </a:r>
            <a:r>
              <a:rPr lang="ru-RU" sz="1600" dirty="0" smtClean="0"/>
              <a:t>.</a:t>
            </a:r>
            <a:br>
              <a:rPr lang="ru-RU" sz="1600" dirty="0" smtClean="0"/>
            </a:br>
            <a:r>
              <a:rPr lang="ru-RU" sz="1600" dirty="0" smtClean="0"/>
              <a:t>.</a:t>
            </a:r>
            <a:r>
              <a:rPr lang="ru-RU" sz="1600" dirty="0" err="1" smtClean="0"/>
              <a:t>Гостра</a:t>
            </a:r>
            <a:r>
              <a:rPr lang="ru-RU" sz="1600" dirty="0" smtClean="0"/>
              <a:t> </a:t>
            </a:r>
            <a:r>
              <a:rPr lang="ru-RU" sz="1600" dirty="0" err="1" smtClean="0"/>
              <a:t>емболія</a:t>
            </a:r>
            <a:r>
              <a:rPr lang="ru-RU" sz="1600" dirty="0" smtClean="0"/>
              <a:t> </a:t>
            </a:r>
            <a:r>
              <a:rPr lang="ru-RU" sz="1600" dirty="0" err="1" smtClean="0"/>
              <a:t>легеневої</a:t>
            </a:r>
            <a:r>
              <a:rPr lang="ru-RU" sz="1600" dirty="0" smtClean="0"/>
              <a:t> </a:t>
            </a:r>
            <a:r>
              <a:rPr lang="ru-RU" sz="1600" dirty="0" err="1" smtClean="0"/>
              <a:t>артерії</a:t>
            </a:r>
            <a:r>
              <a:rPr lang="ru-RU" sz="1600" dirty="0" smtClean="0"/>
              <a:t/>
            </a:r>
            <a:br>
              <a:rPr lang="ru-RU" sz="1600" dirty="0" smtClean="0"/>
            </a:br>
            <a:r>
              <a:rPr lang="ru-RU" sz="1600" dirty="0" smtClean="0"/>
              <a:t>.</a:t>
            </a:r>
            <a:r>
              <a:rPr lang="ru-RU" sz="1600" dirty="0" err="1" smtClean="0"/>
              <a:t>Артеріальна</a:t>
            </a:r>
            <a:r>
              <a:rPr lang="ru-RU" sz="1600" dirty="0" smtClean="0"/>
              <a:t> </a:t>
            </a:r>
            <a:r>
              <a:rPr lang="ru-RU" sz="1600" dirty="0" err="1" smtClean="0"/>
              <a:t>гіпертензія</a:t>
            </a:r>
            <a:r>
              <a:rPr lang="ru-RU" sz="1600" dirty="0" smtClean="0"/>
              <a:t>.</a:t>
            </a:r>
            <a:br>
              <a:rPr lang="ru-RU" sz="1600" dirty="0" smtClean="0"/>
            </a:br>
            <a:r>
              <a:rPr lang="ru-RU" sz="1600" dirty="0" smtClean="0"/>
              <a:t>.</a:t>
            </a:r>
            <a:r>
              <a:rPr lang="ru-RU" sz="1600" dirty="0" err="1" smtClean="0"/>
              <a:t>Дисліпідемії</a:t>
            </a:r>
            <a:r>
              <a:rPr lang="ru-RU" sz="1600" dirty="0" smtClean="0"/>
              <a:t/>
            </a:r>
            <a:br>
              <a:rPr lang="ru-RU" sz="1600" dirty="0" smtClean="0"/>
            </a:br>
            <a:r>
              <a:rPr lang="ru-RU" sz="1600" dirty="0" smtClean="0"/>
              <a:t>.</a:t>
            </a:r>
            <a:r>
              <a:rPr lang="ru-RU" sz="1600" dirty="0" err="1" smtClean="0"/>
              <a:t>Кардіоміопатія</a:t>
            </a:r>
            <a:r>
              <a:rPr lang="ru-RU" sz="1600" dirty="0" smtClean="0"/>
              <a:t> </a:t>
            </a:r>
            <a:r>
              <a:rPr lang="ru-RU" sz="1600" dirty="0" smtClean="0"/>
              <a:t>буквально </a:t>
            </a:r>
            <a:r>
              <a:rPr lang="ru-RU" sz="1600" dirty="0" err="1" smtClean="0"/>
              <a:t>означає</a:t>
            </a:r>
            <a:r>
              <a:rPr lang="ru-RU" sz="1600" dirty="0" smtClean="0"/>
              <a:t> «хвороба </a:t>
            </a:r>
            <a:r>
              <a:rPr lang="ru-RU" sz="1600" dirty="0" err="1" smtClean="0"/>
              <a:t>серцевого</a:t>
            </a:r>
            <a:r>
              <a:rPr lang="ru-RU" sz="1600" dirty="0" smtClean="0"/>
              <a:t> </a:t>
            </a:r>
            <a:r>
              <a:rPr lang="ru-RU" sz="1600" dirty="0" err="1" smtClean="0"/>
              <a:t>м'яза</a:t>
            </a:r>
            <a:r>
              <a:rPr lang="ru-RU" sz="1600" dirty="0" smtClean="0"/>
              <a:t>». </a:t>
            </a:r>
            <a:r>
              <a:rPr lang="ru-RU" sz="1600" dirty="0" err="1" smtClean="0"/>
              <a:t>Це</a:t>
            </a:r>
            <a:r>
              <a:rPr lang="ru-RU" sz="1600" dirty="0" smtClean="0"/>
              <a:t> </a:t>
            </a:r>
            <a:r>
              <a:rPr lang="ru-RU" sz="1600" dirty="0" err="1" smtClean="0"/>
              <a:t>погіршення</a:t>
            </a:r>
            <a:r>
              <a:rPr lang="ru-RU" sz="1600" dirty="0" smtClean="0"/>
              <a:t> </a:t>
            </a:r>
            <a:r>
              <a:rPr lang="ru-RU" sz="1600" dirty="0" err="1" smtClean="0"/>
              <a:t>моторної</a:t>
            </a:r>
            <a:r>
              <a:rPr lang="ru-RU" sz="1600" dirty="0" smtClean="0"/>
              <a:t> </a:t>
            </a:r>
            <a:r>
              <a:rPr lang="ru-RU" sz="1600" dirty="0" err="1" smtClean="0"/>
              <a:t>функції</a:t>
            </a:r>
            <a:r>
              <a:rPr lang="ru-RU" sz="1600" dirty="0" smtClean="0"/>
              <a:t> </a:t>
            </a:r>
            <a:r>
              <a:rPr lang="ru-RU" sz="1600" dirty="0" err="1" smtClean="0"/>
              <a:t>міокарду</a:t>
            </a:r>
            <a:r>
              <a:rPr lang="ru-RU" sz="1600" dirty="0" smtClean="0"/>
              <a:t> (</a:t>
            </a:r>
            <a:r>
              <a:rPr lang="ru-RU" sz="1600" dirty="0" err="1" smtClean="0"/>
              <a:t>тобто</a:t>
            </a:r>
            <a:r>
              <a:rPr lang="ru-RU" sz="1600" dirty="0" smtClean="0"/>
              <a:t>, </a:t>
            </a:r>
            <a:r>
              <a:rPr lang="ru-RU" sz="1600" dirty="0" err="1" smtClean="0"/>
              <a:t>серцевого</a:t>
            </a:r>
            <a:r>
              <a:rPr lang="ru-RU" sz="1600" dirty="0" smtClean="0"/>
              <a:t> </a:t>
            </a:r>
            <a:r>
              <a:rPr lang="ru-RU" sz="1600" dirty="0" err="1" smtClean="0"/>
              <a:t>м'яза</a:t>
            </a:r>
            <a:r>
              <a:rPr lang="ru-RU" sz="1600" dirty="0" smtClean="0"/>
              <a:t>) </a:t>
            </a:r>
            <a:r>
              <a:rPr lang="ru-RU" sz="1600" dirty="0" err="1" smtClean="0"/>
              <a:t>з</a:t>
            </a:r>
            <a:r>
              <a:rPr lang="ru-RU" sz="1600" dirty="0" smtClean="0"/>
              <a:t> </a:t>
            </a:r>
            <a:r>
              <a:rPr lang="ru-RU" sz="1600" dirty="0" err="1" smtClean="0"/>
              <a:t>будь-якої</a:t>
            </a:r>
            <a:r>
              <a:rPr lang="ru-RU" sz="1600" dirty="0" smtClean="0"/>
              <a:t> причини. Люди </a:t>
            </a:r>
            <a:r>
              <a:rPr lang="ru-RU" sz="1600" dirty="0" err="1" smtClean="0"/>
              <a:t>з</a:t>
            </a:r>
            <a:r>
              <a:rPr lang="ru-RU" sz="1600" dirty="0" smtClean="0"/>
              <a:t> </a:t>
            </a:r>
            <a:r>
              <a:rPr lang="ru-RU" sz="1600" dirty="0" err="1" smtClean="0"/>
              <a:t>кардіоміопатіями</a:t>
            </a:r>
            <a:r>
              <a:rPr lang="ru-RU" sz="1600" dirty="0" smtClean="0"/>
              <a:t>, </a:t>
            </a:r>
            <a:r>
              <a:rPr lang="ru-RU" sz="1600" dirty="0" err="1" smtClean="0"/>
              <a:t>звичайно</a:t>
            </a:r>
            <a:r>
              <a:rPr lang="ru-RU" sz="1600" dirty="0" smtClean="0"/>
              <a:t> </a:t>
            </a:r>
            <a:r>
              <a:rPr lang="ru-RU" sz="1600" dirty="0" err="1" smtClean="0"/>
              <a:t>піддаються</a:t>
            </a:r>
            <a:r>
              <a:rPr lang="ru-RU" sz="1600" dirty="0" smtClean="0"/>
              <a:t> </a:t>
            </a:r>
            <a:r>
              <a:rPr lang="ru-RU" sz="1600" dirty="0" err="1" smtClean="0"/>
              <a:t>небезпеці</a:t>
            </a:r>
            <a:r>
              <a:rPr lang="ru-RU" sz="1600" dirty="0" smtClean="0"/>
              <a:t> </a:t>
            </a:r>
            <a:r>
              <a:rPr lang="ru-RU" sz="1600" dirty="0" err="1" smtClean="0"/>
              <a:t>аритмії</a:t>
            </a:r>
            <a:r>
              <a:rPr lang="ru-RU" sz="1600" dirty="0" smtClean="0"/>
              <a:t> та </a:t>
            </a:r>
            <a:r>
              <a:rPr lang="ru-RU" sz="1600" dirty="0" err="1" smtClean="0"/>
              <a:t>раптовій</a:t>
            </a:r>
            <a:r>
              <a:rPr lang="ru-RU" sz="1600" dirty="0" smtClean="0"/>
              <a:t> </a:t>
            </a:r>
            <a:r>
              <a:rPr lang="ru-RU" sz="1600" dirty="0" err="1" smtClean="0"/>
              <a:t>серцевій</a:t>
            </a:r>
            <a:r>
              <a:rPr lang="ru-RU" sz="1600" dirty="0" smtClean="0"/>
              <a:t> </a:t>
            </a:r>
            <a:r>
              <a:rPr lang="ru-RU" sz="1600" dirty="0" err="1" smtClean="0"/>
              <a:t>смерті</a:t>
            </a:r>
            <a:r>
              <a:rPr lang="ru-RU" sz="1600" dirty="0" smtClean="0"/>
              <a:t>.</a:t>
            </a:r>
            <a:br>
              <a:rPr lang="ru-RU" sz="1600" dirty="0" smtClean="0"/>
            </a:br>
            <a:endParaRPr lang="ru-RU" sz="1600" dirty="0"/>
          </a:p>
        </p:txBody>
      </p:sp>
      <p:sp>
        <p:nvSpPr>
          <p:cNvPr id="5" name="Прямоугольник 4"/>
          <p:cNvSpPr/>
          <p:nvPr/>
        </p:nvSpPr>
        <p:spPr>
          <a:xfrm>
            <a:off x="0" y="1500174"/>
            <a:ext cx="2392801" cy="584775"/>
          </a:xfrm>
          <a:prstGeom prst="rect">
            <a:avLst/>
          </a:prstGeom>
        </p:spPr>
        <p:txBody>
          <a:bodyPr wrap="square">
            <a:spAutoFit/>
          </a:bodyPr>
          <a:lstStyle/>
          <a:p>
            <a:r>
              <a:rPr lang="ru-RU" sz="1600" b="1" dirty="0" err="1" smtClean="0">
                <a:solidFill>
                  <a:srgbClr val="464646"/>
                </a:solidFill>
                <a:effectLst>
                  <a:outerShdw blurRad="31750" dist="25400" dir="5400000" algn="tl" rotWithShape="0">
                    <a:srgbClr val="000000">
                      <a:alpha val="25000"/>
                    </a:srgbClr>
                  </a:outerShdw>
                </a:effectLst>
                <a:ea typeface="+mj-ea"/>
                <a:cs typeface="+mj-cs"/>
              </a:rPr>
              <a:t>Серцевий</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мяз</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уражений</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r>
              <a:rPr lang="ru-RU" sz="1600" b="1" dirty="0" err="1" smtClean="0">
                <a:solidFill>
                  <a:srgbClr val="464646"/>
                </a:solidFill>
                <a:effectLst>
                  <a:outerShdw blurRad="31750" dist="25400" dir="5400000" algn="tl" rotWithShape="0">
                    <a:srgbClr val="000000">
                      <a:alpha val="25000"/>
                    </a:srgbClr>
                  </a:outerShdw>
                </a:effectLst>
                <a:ea typeface="+mj-ea"/>
                <a:cs typeface="+mj-cs"/>
              </a:rPr>
              <a:t>інфарктом</a:t>
            </a:r>
            <a:r>
              <a:rPr lang="ru-RU" sz="1600" b="1" dirty="0" smtClean="0">
                <a:solidFill>
                  <a:srgbClr val="464646"/>
                </a:solidFill>
                <a:effectLst>
                  <a:outerShdw blurRad="31750" dist="25400" dir="5400000" algn="tl" rotWithShape="0">
                    <a:srgbClr val="000000">
                      <a:alpha val="25000"/>
                    </a:srgbClr>
                  </a:outerShdw>
                </a:effectLst>
                <a:ea typeface="+mj-ea"/>
                <a:cs typeface="+mj-cs"/>
              </a:rPr>
              <a:t>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онпп.jpeg"/>
          <p:cNvPicPr>
            <a:picLocks noGrp="1" noChangeAspect="1"/>
          </p:cNvPicPr>
          <p:nvPr>
            <p:ph idx="1"/>
          </p:nvPr>
        </p:nvPicPr>
        <p:blipFill>
          <a:blip r:embed="rId2"/>
          <a:stretch>
            <a:fillRect/>
          </a:stretch>
        </p:blipFill>
        <p:spPr>
          <a:xfrm>
            <a:off x="0" y="1357298"/>
            <a:ext cx="2857488" cy="4143404"/>
          </a:xfrm>
        </p:spPr>
      </p:pic>
      <p:sp>
        <p:nvSpPr>
          <p:cNvPr id="3" name="Заголовок 2"/>
          <p:cNvSpPr>
            <a:spLocks noGrp="1"/>
          </p:cNvSpPr>
          <p:nvPr>
            <p:ph type="title"/>
          </p:nvPr>
        </p:nvSpPr>
        <p:spPr>
          <a:xfrm>
            <a:off x="2928926" y="0"/>
            <a:ext cx="6215074" cy="6429396"/>
          </a:xfrm>
        </p:spPr>
        <p:txBody>
          <a:bodyPr>
            <a:normAutofit/>
          </a:bodyPr>
          <a:lstStyle/>
          <a:p>
            <a:r>
              <a:rPr lang="ru-RU" sz="2800" dirty="0" err="1" smtClean="0"/>
              <a:t>Профілактика</a:t>
            </a:r>
            <a:r>
              <a:rPr lang="ru-RU" sz="2800" dirty="0" smtClean="0"/>
              <a:t> хвороб </a:t>
            </a:r>
            <a:r>
              <a:rPr lang="ru-RU" sz="2800" dirty="0" err="1" smtClean="0"/>
              <a:t>серця</a:t>
            </a:r>
            <a:r>
              <a:rPr lang="ru-RU" sz="2800" dirty="0" smtClean="0"/>
              <a:t>.</a:t>
            </a:r>
            <a:r>
              <a:rPr lang="ru-RU" sz="2000" dirty="0" smtClean="0"/>
              <a:t/>
            </a:r>
            <a:br>
              <a:rPr lang="ru-RU" sz="2000" dirty="0" smtClean="0"/>
            </a:br>
            <a:r>
              <a:rPr lang="ru-RU" sz="2000" dirty="0" smtClean="0"/>
              <a:t/>
            </a:r>
            <a:br>
              <a:rPr lang="ru-RU" sz="2000" dirty="0" smtClean="0"/>
            </a:br>
            <a:r>
              <a:rPr lang="ru-RU" sz="2000" dirty="0" smtClean="0"/>
              <a:t>Вести здоровий </a:t>
            </a:r>
            <a:r>
              <a:rPr lang="ru-RU" sz="2000" dirty="0" err="1" smtClean="0"/>
              <a:t>спосіб</a:t>
            </a:r>
            <a:r>
              <a:rPr lang="ru-RU" sz="2000" dirty="0" smtClean="0"/>
              <a:t> </a:t>
            </a:r>
            <a:r>
              <a:rPr lang="ru-RU" sz="2000" dirty="0" err="1" smtClean="0"/>
              <a:t>життя</a:t>
            </a:r>
            <a:r>
              <a:rPr lang="ru-RU" sz="2000" dirty="0" smtClean="0"/>
              <a:t>, активно </a:t>
            </a:r>
            <a:r>
              <a:rPr lang="ru-RU" sz="2000" dirty="0" err="1" smtClean="0"/>
              <a:t>займатись</a:t>
            </a:r>
            <a:r>
              <a:rPr lang="ru-RU" sz="2000" dirty="0" smtClean="0"/>
              <a:t> спортом, </a:t>
            </a:r>
            <a:r>
              <a:rPr lang="ru-RU" sz="2000" dirty="0" err="1" smtClean="0"/>
              <a:t>раціонально</a:t>
            </a:r>
            <a:r>
              <a:rPr lang="ru-RU" sz="2000" dirty="0" smtClean="0"/>
              <a:t> </a:t>
            </a:r>
            <a:r>
              <a:rPr lang="ru-RU" sz="2000" dirty="0" err="1" smtClean="0"/>
              <a:t>харчуватись</a:t>
            </a:r>
            <a:r>
              <a:rPr lang="ru-RU" sz="2000" dirty="0" smtClean="0"/>
              <a:t>, не </a:t>
            </a:r>
            <a:r>
              <a:rPr lang="ru-RU" sz="2000" dirty="0" err="1" smtClean="0"/>
              <a:t>мати</a:t>
            </a:r>
            <a:r>
              <a:rPr lang="ru-RU" sz="2000" dirty="0" smtClean="0"/>
              <a:t> </a:t>
            </a:r>
            <a:r>
              <a:rPr lang="ru-RU" sz="2000" dirty="0" err="1" smtClean="0"/>
              <a:t>шкідливих</a:t>
            </a:r>
            <a:r>
              <a:rPr lang="ru-RU" sz="2000" dirty="0" smtClean="0"/>
              <a:t> </a:t>
            </a:r>
            <a:r>
              <a:rPr lang="ru-RU" sz="2000" dirty="0" err="1" smtClean="0"/>
              <a:t>звичок</a:t>
            </a:r>
            <a:r>
              <a:rPr lang="ru-RU" sz="2000" dirty="0" smtClean="0"/>
              <a:t> (</a:t>
            </a:r>
            <a:r>
              <a:rPr lang="ru-RU" sz="2000" dirty="0" err="1" smtClean="0"/>
              <a:t>вживання</a:t>
            </a:r>
            <a:r>
              <a:rPr lang="ru-RU" sz="2000" dirty="0" smtClean="0"/>
              <a:t> алкоголю, </a:t>
            </a:r>
            <a:r>
              <a:rPr lang="ru-RU" sz="2000" dirty="0" err="1" smtClean="0"/>
              <a:t>тютюнопаління</a:t>
            </a:r>
            <a:r>
              <a:rPr lang="ru-RU" sz="2000" dirty="0" smtClean="0"/>
              <a:t>, наркотики), не </a:t>
            </a:r>
            <a:r>
              <a:rPr lang="ru-RU" sz="2000" dirty="0" err="1" smtClean="0"/>
              <a:t>переїдати</a:t>
            </a:r>
            <a:r>
              <a:rPr lang="ru-RU" sz="2000" dirty="0" smtClean="0"/>
              <a:t>, </a:t>
            </a:r>
            <a:r>
              <a:rPr lang="ru-RU" sz="2000" dirty="0" err="1" smtClean="0"/>
              <a:t>не</a:t>
            </a:r>
            <a:r>
              <a:rPr lang="ru-RU" sz="2000" dirty="0" smtClean="0"/>
              <a:t> </a:t>
            </a:r>
            <a:r>
              <a:rPr lang="ru-RU" sz="2000" dirty="0" err="1" smtClean="0"/>
              <a:t>знаходитись</a:t>
            </a:r>
            <a:r>
              <a:rPr lang="ru-RU" sz="2000" dirty="0" smtClean="0"/>
              <a:t> </a:t>
            </a:r>
            <a:r>
              <a:rPr lang="ru-RU" sz="2000" dirty="0" err="1" smtClean="0"/>
              <a:t>довго</a:t>
            </a:r>
            <a:r>
              <a:rPr lang="ru-RU" sz="2000" dirty="0" smtClean="0"/>
              <a:t> у </a:t>
            </a:r>
            <a:r>
              <a:rPr lang="ru-RU" sz="2000" dirty="0" err="1" smtClean="0"/>
              <a:t>сидячому</a:t>
            </a:r>
            <a:r>
              <a:rPr lang="ru-RU" sz="2000" dirty="0" smtClean="0"/>
              <a:t> </a:t>
            </a:r>
            <a:r>
              <a:rPr lang="ru-RU" sz="2000" dirty="0" err="1" smtClean="0"/>
              <a:t>положенні</a:t>
            </a:r>
            <a:r>
              <a:rPr lang="ru-RU" sz="2000" dirty="0" smtClean="0"/>
              <a:t>.</a:t>
            </a:r>
            <a:br>
              <a:rPr lang="ru-RU" sz="2000" dirty="0" smtClean="0"/>
            </a:br>
            <a:r>
              <a:rPr lang="ru-RU" sz="2000" dirty="0" smtClean="0"/>
              <a:t/>
            </a:r>
            <a:br>
              <a:rPr lang="ru-RU" sz="2000" dirty="0" smtClean="0"/>
            </a:br>
            <a:r>
              <a:rPr lang="ru-RU" sz="2000" dirty="0" err="1" smtClean="0"/>
              <a:t>Під</a:t>
            </a:r>
            <a:r>
              <a:rPr lang="ru-RU" sz="2000" dirty="0" smtClean="0"/>
              <a:t> час </a:t>
            </a:r>
            <a:r>
              <a:rPr lang="ru-RU" sz="2000" dirty="0" err="1" smtClean="0"/>
              <a:t>тренування</a:t>
            </a:r>
            <a:r>
              <a:rPr lang="ru-RU" sz="2000" dirty="0" smtClean="0"/>
              <a:t> </a:t>
            </a:r>
            <a:r>
              <a:rPr lang="ru-RU" sz="2000" dirty="0" err="1" smtClean="0"/>
              <a:t>потрібно</a:t>
            </a:r>
            <a:r>
              <a:rPr lang="ru-RU" sz="2000" dirty="0" smtClean="0"/>
              <a:t> </a:t>
            </a:r>
            <a:r>
              <a:rPr lang="ru-RU" sz="2000" dirty="0" err="1" smtClean="0"/>
              <a:t>контролювати</a:t>
            </a:r>
            <a:r>
              <a:rPr lang="ru-RU" sz="2000" dirty="0" smtClean="0"/>
              <a:t> частоту пульсу. </a:t>
            </a:r>
            <a:r>
              <a:rPr lang="ru-RU" sz="2000" dirty="0" err="1" smtClean="0"/>
              <a:t>Він</a:t>
            </a:r>
            <a:r>
              <a:rPr lang="ru-RU" sz="2000" dirty="0" smtClean="0"/>
              <a:t> не повинен </a:t>
            </a:r>
            <a:r>
              <a:rPr lang="ru-RU" sz="2000" dirty="0" err="1" smtClean="0"/>
              <a:t>перевищувати</a:t>
            </a:r>
            <a:r>
              <a:rPr lang="ru-RU" sz="2000" dirty="0" smtClean="0"/>
              <a:t> 150 </a:t>
            </a:r>
            <a:r>
              <a:rPr lang="ru-RU" sz="2000" dirty="0" err="1" smtClean="0"/>
              <a:t>ударів</a:t>
            </a:r>
            <a:r>
              <a:rPr lang="ru-RU" sz="2000" dirty="0" smtClean="0"/>
              <a:t> за </a:t>
            </a:r>
            <a:r>
              <a:rPr lang="ru-RU" sz="2000" dirty="0" err="1" smtClean="0"/>
              <a:t>хвилину</a:t>
            </a:r>
            <a:r>
              <a:rPr lang="ru-RU" sz="2000" dirty="0" smtClean="0"/>
              <a:t>. </a:t>
            </a:r>
            <a:r>
              <a:rPr lang="ru-RU" sz="2000" dirty="0" err="1" smtClean="0"/>
              <a:t>Фізичні</a:t>
            </a:r>
            <a:r>
              <a:rPr lang="ru-RU" sz="2000" dirty="0" smtClean="0"/>
              <a:t> </a:t>
            </a:r>
            <a:r>
              <a:rPr lang="ru-RU" sz="2000" dirty="0" err="1" smtClean="0"/>
              <a:t>вправи</a:t>
            </a:r>
            <a:r>
              <a:rPr lang="ru-RU" sz="2000" dirty="0" smtClean="0"/>
              <a:t> </a:t>
            </a:r>
            <a:r>
              <a:rPr lang="ru-RU" sz="2000" dirty="0" err="1" smtClean="0"/>
              <a:t>потрібно</a:t>
            </a:r>
            <a:r>
              <a:rPr lang="ru-RU" sz="2000" dirty="0" smtClean="0"/>
              <a:t> </a:t>
            </a:r>
            <a:r>
              <a:rPr lang="ru-RU" sz="2000" dirty="0" err="1" smtClean="0"/>
              <a:t>робити</a:t>
            </a:r>
            <a:r>
              <a:rPr lang="ru-RU" sz="2000" dirty="0" smtClean="0"/>
              <a:t> на </a:t>
            </a:r>
            <a:r>
              <a:rPr lang="ru-RU" sz="2000" dirty="0" err="1" smtClean="0"/>
              <a:t>свіжому</a:t>
            </a:r>
            <a:r>
              <a:rPr lang="ru-RU" sz="2000" dirty="0" smtClean="0"/>
              <a:t> </a:t>
            </a:r>
            <a:r>
              <a:rPr lang="ru-RU" sz="2000" dirty="0" err="1" smtClean="0"/>
              <a:t>повітрі</a:t>
            </a:r>
            <a:r>
              <a:rPr lang="ru-RU" sz="2000" dirty="0" smtClean="0"/>
              <a:t> </a:t>
            </a:r>
            <a:r>
              <a:rPr lang="ru-RU" sz="2000" dirty="0" err="1" smtClean="0"/>
              <a:t>або</a:t>
            </a:r>
            <a:r>
              <a:rPr lang="ru-RU" sz="2000" dirty="0" smtClean="0"/>
              <a:t> у добре </a:t>
            </a:r>
            <a:r>
              <a:rPr lang="ru-RU" sz="2000" dirty="0" err="1" smtClean="0"/>
              <a:t>провітрюваному</a:t>
            </a:r>
            <a:r>
              <a:rPr lang="ru-RU" sz="2000" dirty="0" smtClean="0"/>
              <a:t> </a:t>
            </a:r>
            <a:r>
              <a:rPr lang="ru-RU" sz="2000" dirty="0" err="1" smtClean="0"/>
              <a:t>приміщені</a:t>
            </a:r>
            <a:r>
              <a:rPr lang="ru-RU" sz="2000" dirty="0" smtClean="0"/>
              <a:t>.</a:t>
            </a:r>
            <a:endParaRPr lang="ru-RU"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TotalTime>
  <Words>65</Words>
  <PresentationFormat>Экран (4:3)</PresentationFormat>
  <Paragraphs>14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Открытая</vt:lpstr>
      <vt:lpstr>Серце. Його робота та хвороби.</vt:lpstr>
      <vt:lpstr>Се́рце — внутрішній м'язовий орган кровоносної системи, який закачує кров в артеріальну систему і забезпечує її повернення по венах.  У деяких плазунів (наприклад, крокодили), птахів, ссавців і людини серце — порожнистий орган, що складається з 4 камер: праве передсердя і ліве передсердя, правий і лівий шлуночки. У людини серце міститься в серцевій сумці (перикард) і розташоване в грудній клітині (середостінні). Центральна частина середостіння включає в себе перикард, серце, початкові частини магістральних судин: верхньої і нижньої порожнистих вен, стовбура легеневої артерії, чотири легеневих вени, а також діафрагмальний та блукаючий нерв. Звичайно в нормі в перикардіальній сумці міститься близько 30 мл ексудату.  Анатомічно виділяють 5 відділів серця — верхівку, основу, діафрагмальну, грудинно-реберну та легеневу поверхні. Серце людини складається з 4 камер: двох передсердь (лівого та правого) і двох шлуночків (лівого та правого). Правий та лівий шлуночки серця розмежовують відповідно передня та задня міжшлуночкові борозни. Між передсердями і шлуночками є отвори, які закриваються двостулковим клапаном, або мітральним — у лівій половині, і тристулковим — у правій.</vt:lpstr>
      <vt:lpstr>Камери серця. У людини серце складається з чотирьох камер: Праве передсердя Ліве передсердя Правий шлуночок Лівий шлуночок. Клапани серця. Мітральний клапан Трикуспідальний клапан Аортальний клапан Клапан легеневої артерії Провідна система серця. Синоатріальний вузол Пучок Кента Пучок Бахмана Пучок Авербаха Атрівентрикулярний вузол Пучок Гіса Волокна Пуркіньє</vt:lpstr>
      <vt:lpstr>Нервова регуляція роботи серця.  У порожнині серця і в стінках великих кровоносних судин розташовані рецептори, що сприймають коливання тиску крові. Нервові імпульси, що приходять від цих рецепторів, викликають рефлекси, що налаштовують роботу серця до потреб організму. Імпульси-команди про перебудову роботи серця поступають від нервових центрів довгастого мозку і спинного мозку. Парасимпатичні нерви передають імпульси, що знижують частоту серцевих скорочень, симпатичні нерви доставляють імпульси, що підвищують частоту скорочень.  Будь-яке фізичне навантаження, що супроводжується підключенням до роботи великої групи м'язів, навіть проста зміна положення тіла, вимагає корекції роботи серця і може збудити центр, який прискорює діяльність серця. Больові подразники та емоції також можуть змінити ритм роботи серця. Позитивні емоції прискорюють роботу серця, негативні — знижують його працездатність.</vt:lpstr>
      <vt:lpstr>Ембріологія.  У людини серцево-судинна система ембріона починає розвиватися в середині третього тижня внутрішньоутробного періоду. Клітини черевної мезодерми індукуються ентодермою до формування ангіобластів, проліферація яких створює ізольовані скупчення ендотеліальних клітин, відомих як ангіоцити. Передня центральна частина скупчення ангіоцитів утворює кардіогенну область. Свій початок серце бере з об'єднання двох зачатків, які об'єднуються і утворюють серцеву трубку, в якій вже представлені характерні для серця тканини. Ендокард формується з мезенхіми, а міокард і епікард — з вісцеральних листків мезодерми.  Примітивна серцева трубка ділиться на кілька частин: венозний синус (похідним якого є синус порожнистої вени); загальне передсердя; загальний шлуночок; серцева цибулина (лат. bulbus cordis). Надалі серцева трубка загортається в результаті свого інтенсивного росту, спершу S-подібнро у фронтальній площині, а потім U-подібно у сагітальній площині, результатом чого є розташування артерій попереду венозних воріт у сформованого серця. Для пізніших етапів розвитку характерно септування -поділ серцевої трубки перегородками на камери.</vt:lpstr>
      <vt:lpstr>Серцеві хвороби.  Серцеві хвороби  — це цілий ряд різних захворювань які вражають серце та серцево-судинну систему. Вивченням хвороб серця, їх профілактикою та лікуванням займається кардіологія.  Серце людини яка померла від інфаркту</vt:lpstr>
      <vt:lpstr>Чинники ризику виникнення хвороб серця.  Виникнення і перебіг хвороб серця, серцево-судинних та судинно-мозкових захворювань тісно пов'язані з наявністю чинників ризику, основними серед яких є: 1.Підвищений артеріальний тиск; 2.Порушення ліпідного обміну; 3.Надлишкова маса тіла; 4.Нездоровий спосіб життя:  5.Тютюнопаління; 6.Нераціональне харчування; 7.Зловживання алкоголем; 8.Недостатня фізична активність. 8.Шкідливі фактори:  9.Психоемоційні перевантаження; 10.Шкідливе довкілля на виробництві та в побуті.</vt:lpstr>
      <vt:lpstr>Серцево-судинні захворювання.    Серцевий м'яз уражений інфарктом Ішемічна хвороба серця (ІХС)— захворювання, яке характеризується порушенням кровопостачання міокарду внаслідок пошкодження коронарних артерій. Ішемічна хвороба серця, переважно зумовлюється атеросклерозом. Внаслідок появи атеросклеротичної бляшки просвіт судини звужується. Порушення кровоплину в коронарних судинах, призводить до недостатнього кровопостачання серцевого м'яза. Внаслідок припинення кровопостачання серцевого м'яза в зоні ураженої артерії гинуть (некротизуються) його окремі ділянки.  .Раптова коронарна смерть. .Стенокардія. .Інфаркт міокарда: Гострий інфаркт міокарда — некроз ділянки серцевого мяза (міокарду) внаслідок абсолютної або відносної недостатності кровопостачання у цій ділянці. .Кардіосклероз .Безбольова форма ішемічної хвороби серця. .Гостра емболія легеневої артерії .Артеріальна гіпертензія. .Дисліпідемії .Кардіоміопатія буквально означає «хвороба серцевого м'яза». Це погіршення моторної функції міокарду (тобто, серцевого м'яза) з будь-якої причини. Люди з кардіоміопатіями, звичайно піддаються небезпеці аритмії та раптовій серцевій смерті. </vt:lpstr>
      <vt:lpstr>Профілактика хвороб серця.  Вести здоровий спосіб життя, активно займатись спортом, раціонально харчуватись, не мати шкідливих звичок (вживання алкоголю, тютюнопаління, наркотики), не переїдати, не знаходитись довго у сидячому положенні.  Під час тренування потрібно контролювати частоту пульсу. Він не повинен перевищувати 150 ударів за хвилину. Фізичні вправи потрібно робити на свіжому повітрі або у добре провітрюваному приміщені.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Серце. Його робота та хвороби.</dc:title>
  <dc:creator>анюта</dc:creator>
  <cp:lastModifiedBy>user</cp:lastModifiedBy>
  <cp:revision>7</cp:revision>
  <dcterms:created xsi:type="dcterms:W3CDTF">2013-08-26T12:37:49Z</dcterms:created>
  <dcterms:modified xsi:type="dcterms:W3CDTF">2013-08-26T13:44:06Z</dcterms:modified>
</cp:coreProperties>
</file>