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1960—1970-х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французький кінематограф приходить ціла плеяда акторів, серед яких найбільш відомі 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Жанна Моро, Жан-Поль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Бельмондо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Жерар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Депардье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Катрін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Деньов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Ален Делон, Анні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Жирардо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Стали популярними французькі коміки П’єр Рішар і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Колюш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3556" name="Picture 4" descr="http://kino.att.oho.lv/5296/Profesionalis_f29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104456" cy="2736304"/>
          </a:xfrm>
          <a:prstGeom prst="rect">
            <a:avLst/>
          </a:prstGeom>
          <a:noFill/>
        </p:spPr>
      </p:pic>
      <p:pic>
        <p:nvPicPr>
          <p:cNvPr id="23558" name="Picture 6" descr="http://www.uaua.info/pictures/news/ae/1113/cropr_300x300/ae11131d98c21314ac2c0b053cec5ecd4fd8b0259cd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275856" cy="3096344"/>
          </a:xfrm>
          <a:prstGeom prst="rect">
            <a:avLst/>
          </a:prstGeom>
          <a:noFill/>
        </p:spPr>
      </p:pic>
      <p:pic>
        <p:nvPicPr>
          <p:cNvPr id="23560" name="Picture 8" descr="http://www.snews.bg/files/site_data/Articles/16973/16973_gallery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4032448" cy="2835697"/>
          </a:xfrm>
          <a:prstGeom prst="rect">
            <a:avLst/>
          </a:prstGeom>
          <a:noFill/>
        </p:spPr>
      </p:pic>
      <p:pic>
        <p:nvPicPr>
          <p:cNvPr id="23562" name="Picture 10" descr="http://www.hilm.ru/films/ronin/scr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57903"/>
            <a:ext cx="4067944" cy="270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Сучасне французьке кіно — це дуже витончене кіно, в якому психологія та драматизм сюжету поєднуються з деякою пікантністю та художньою красою зйомок. Стиль визначають модні режисери </a:t>
            </a:r>
            <a:r>
              <a:rPr lang="uk-UA" sz="2000" i="1" dirty="0" smtClean="0"/>
              <a:t>Люк </a:t>
            </a:r>
            <a:r>
              <a:rPr lang="uk-UA" sz="2000" i="1" dirty="0" err="1" smtClean="0"/>
              <a:t>Бессон</a:t>
            </a:r>
            <a:r>
              <a:rPr lang="uk-UA" sz="2000" i="1" dirty="0" smtClean="0"/>
              <a:t>, Жан-П’єр Жене, Франсуа Озон, </a:t>
            </a:r>
            <a:r>
              <a:rPr lang="uk-UA" sz="2000" i="1" dirty="0" err="1" smtClean="0"/>
              <a:t>Філіпп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Гаррель</a:t>
            </a:r>
            <a:r>
              <a:rPr lang="uk-UA" sz="2000" i="1" dirty="0" smtClean="0"/>
              <a:t> і популярні актори Жан Рено, </a:t>
            </a:r>
            <a:r>
              <a:rPr lang="uk-UA" sz="2000" i="1" dirty="0" smtClean="0"/>
              <a:t>Одрі </a:t>
            </a:r>
            <a:r>
              <a:rPr lang="uk-UA" sz="2000" i="1" dirty="0" err="1" smtClean="0"/>
              <a:t>Тоту</a:t>
            </a:r>
            <a:r>
              <a:rPr lang="uk-UA" sz="2000" i="1" dirty="0" smtClean="0"/>
              <a:t>, Софі </a:t>
            </a:r>
            <a:r>
              <a:rPr lang="uk-UA" sz="2000" i="1" dirty="0" err="1" smtClean="0"/>
              <a:t>Марсо</a:t>
            </a:r>
            <a:r>
              <a:rPr lang="uk-UA" sz="2000" i="1" dirty="0" smtClean="0"/>
              <a:t>, Крістіан </a:t>
            </a:r>
            <a:r>
              <a:rPr lang="uk-UA" sz="2000" i="1" dirty="0" err="1" smtClean="0"/>
              <a:t>Клав’е</a:t>
            </a:r>
            <a:r>
              <a:rPr lang="uk-UA" sz="2000" i="1" dirty="0" smtClean="0"/>
              <a:t>, Луї </a:t>
            </a:r>
            <a:r>
              <a:rPr lang="uk-UA" sz="2000" i="1" dirty="0" err="1" smtClean="0"/>
              <a:t>Гаррель</a:t>
            </a:r>
            <a:r>
              <a:rPr lang="uk-UA" sz="2000" i="1" dirty="0" smtClean="0"/>
              <a:t>, </a:t>
            </a:r>
            <a:r>
              <a:rPr lang="uk-UA" sz="2000" i="1" dirty="0" err="1" smtClean="0"/>
              <a:t>Матьє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Кассовіц</a:t>
            </a:r>
            <a:r>
              <a:rPr lang="uk-UA" sz="2000" i="1" dirty="0" smtClean="0"/>
              <a:t>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24580" name="Picture 4" descr="http://www.b92.net/news/pics/2013/08/23/202919530152171ec56e10a304904368_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435" y="2204864"/>
            <a:ext cx="5088565" cy="3816424"/>
          </a:xfrm>
          <a:prstGeom prst="rect">
            <a:avLst/>
          </a:prstGeom>
          <a:noFill/>
        </p:spPr>
      </p:pic>
      <p:pic>
        <p:nvPicPr>
          <p:cNvPr id="24582" name="Picture 6" descr="http://upload.film-merkezi.com/aktor/sy55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267200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2132856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Крістіан </a:t>
            </a:r>
            <a:r>
              <a:rPr lang="uk-UA" i="1" dirty="0" err="1" smtClean="0"/>
              <a:t>Клав’е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204864"/>
            <a:ext cx="117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Одрі </a:t>
            </a:r>
            <a:r>
              <a:rPr lang="uk-UA" i="1" dirty="0" err="1" smtClean="0"/>
              <a:t>Тоту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Першим кінорежисером вважають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Сесіля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Блаунта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де Міля, який раніше за всіх почав улаштовувати попередні перегляди фільмів, рекламувати кінозірок. Він першим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з´явився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знімальному майданчику з мегафоном.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1506" name="Picture 2" descr="http://upload.wikimedia.org/wikipedia/commons/thumb/9/9f/Cecil_B_DeMille_1937.JPG/426px-Cecil_B_DeMille_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555799" cy="4824536"/>
          </a:xfrm>
          <a:prstGeom prst="rect">
            <a:avLst/>
          </a:prstGeom>
          <a:noFill/>
        </p:spPr>
      </p:pic>
      <p:pic>
        <p:nvPicPr>
          <p:cNvPr id="21508" name="Picture 4" descr="http://cdn.fstatic.com/public/artists/avatar/2011/06/thumbs/69064c90f25ecc2ca2458dbd81574067_jpg_640x480_upscale_q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5126360" cy="42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+mj-lt"/>
              </a:rPr>
              <a:t>Кіномистецтво</a:t>
            </a:r>
            <a:r>
              <a:rPr lang="vi-VN" dirty="0" smtClean="0"/>
              <a:t> — </a:t>
            </a:r>
            <a:r>
              <a:rPr lang="vi-VN" sz="2000" dirty="0" smtClean="0"/>
              <a:t>вид мистецтва, твори якого створюються за допомогою кінознімання реальних, спеціально інсценованих, або відтворених засобами </a:t>
            </a:r>
            <a:r>
              <a:rPr lang="vi-VN" sz="2000" dirty="0" smtClean="0"/>
              <a:t>анімації</a:t>
            </a:r>
            <a:r>
              <a:rPr lang="uk-UA" sz="2000" dirty="0" smtClean="0"/>
              <a:t> </a:t>
            </a:r>
            <a:r>
              <a:rPr lang="vi-VN" sz="2000" dirty="0" smtClean="0"/>
              <a:t>подій</a:t>
            </a:r>
            <a:r>
              <a:rPr lang="vi-VN" sz="2000" dirty="0" smtClean="0"/>
              <a:t>.</a:t>
            </a:r>
          </a:p>
          <a:p>
            <a:r>
              <a:rPr lang="vi-VN" sz="2000" dirty="0" smtClean="0"/>
              <a:t>У кіномистецтві поєднуються </a:t>
            </a:r>
            <a:r>
              <a:rPr lang="vi-VN" sz="2000" dirty="0" smtClean="0"/>
              <a:t>естетичні</a:t>
            </a:r>
            <a:r>
              <a:rPr lang="uk-UA" sz="2000" dirty="0" smtClean="0"/>
              <a:t> </a:t>
            </a:r>
            <a:r>
              <a:rPr lang="vi-VN" sz="2000" dirty="0" smtClean="0"/>
              <a:t>властивості</a:t>
            </a:r>
            <a:r>
              <a:rPr lang="vi-VN" sz="2000" dirty="0" smtClean="0"/>
              <a:t> </a:t>
            </a:r>
            <a:r>
              <a:rPr lang="vi-VN" sz="2000" dirty="0" smtClean="0"/>
              <a:t>театру</a:t>
            </a:r>
            <a:r>
              <a:rPr lang="vi-VN" sz="2000" dirty="0" smtClean="0"/>
              <a:t>, </a:t>
            </a:r>
            <a:r>
              <a:rPr lang="vi-VN" sz="2000" dirty="0" smtClean="0"/>
              <a:t>літерат</a:t>
            </a:r>
            <a:r>
              <a:rPr lang="uk-UA" sz="2000" dirty="0" smtClean="0"/>
              <a:t>у</a:t>
            </a:r>
            <a:r>
              <a:rPr lang="vi-VN" sz="2000" dirty="0" smtClean="0"/>
              <a:t>ри,</a:t>
            </a:r>
            <a:r>
              <a:rPr lang="uk-UA" sz="2000" dirty="0" smtClean="0"/>
              <a:t> </a:t>
            </a:r>
            <a:r>
              <a:rPr lang="vi-VN" sz="2000" dirty="0" smtClean="0"/>
              <a:t>образотворчного </a:t>
            </a:r>
            <a:r>
              <a:rPr lang="vi-VN" sz="2000" dirty="0" smtClean="0"/>
              <a:t>мистецтва та музики на основі властивих лише йому виражальних засобів, головне з яких фотографічна природа кінозображення та монтаж</a:t>
            </a:r>
            <a:r>
              <a:rPr lang="vi-VN" sz="2000" dirty="0" smtClean="0"/>
              <a:t>.</a:t>
            </a:r>
            <a:r>
              <a:rPr lang="uk-UA" sz="2000" dirty="0" smtClean="0"/>
              <a:t> </a:t>
            </a:r>
            <a:endParaRPr lang="vi-VN" sz="2000" dirty="0" smtClean="0"/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Виділяють п'ять видів кіномистецтва: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художнє </a:t>
            </a:r>
            <a:r>
              <a:rPr lang="uk-UA" sz="2000" dirty="0" smtClean="0"/>
              <a:t>або ігрове кіно, що засобами виконавської майстерності втілює твори </a:t>
            </a:r>
            <a:r>
              <a:rPr lang="uk-UA" sz="2000" dirty="0" smtClean="0"/>
              <a:t>кінодраматургії;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</a:t>
            </a:r>
            <a:r>
              <a:rPr lang="uk-UA" sz="2000" dirty="0" smtClean="0"/>
              <a:t>документальне кіно, матеріалом для якого є зйомка дійсних подій;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мультиплікаційне </a:t>
            </a:r>
            <a:r>
              <a:rPr lang="uk-UA" sz="2000" dirty="0" smtClean="0"/>
              <a:t>(анімаційне) кіно — вид кіномистецтва, що відображує дійсність за допомогою знятих на плівку малюнків або фотографій, об'ємних предметів;</a:t>
            </a:r>
          </a:p>
          <a:p>
            <a:r>
              <a:rPr lang="uk-UA" sz="2000" dirty="0" err="1" smtClean="0"/>
              <a:t>кове</a:t>
            </a:r>
            <a:r>
              <a:rPr lang="uk-UA" sz="2000" dirty="0" smtClean="0"/>
              <a:t> </a:t>
            </a:r>
            <a:r>
              <a:rPr lang="uk-UA" sz="2000" dirty="0" smtClean="0"/>
              <a:t>кіно, що об'єднує в собі науково-популярне, науково-дослідне та техніко-пропагандистське </a:t>
            </a:r>
            <a:r>
              <a:rPr lang="uk-UA" sz="2000" dirty="0" smtClean="0"/>
              <a:t>кіно.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</a:t>
            </a:r>
            <a:r>
              <a:rPr lang="uk-UA" sz="2000" dirty="0" err="1" smtClean="0"/>
              <a:t>відеокліп</a:t>
            </a:r>
            <a:r>
              <a:rPr lang="uk-UA" sz="2000" dirty="0" smtClean="0"/>
              <a:t> — різновидність відеофільму, який характеризують швидкий монтаж, насиченість електронними </a:t>
            </a:r>
            <a:r>
              <a:rPr lang="uk-UA" sz="2000" dirty="0" err="1" smtClean="0"/>
              <a:t>спецефектами</a:t>
            </a:r>
            <a:r>
              <a:rPr lang="uk-UA" sz="2000" dirty="0" smtClean="0"/>
              <a:t>, лаконічність.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батьківщина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1895 р. </a:t>
            </a:r>
            <a:r>
              <a:rPr lang="ru-RU" sz="2000" dirty="0" err="1" smtClean="0"/>
              <a:t>французькими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братами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Луї</a:t>
            </a:r>
            <a:r>
              <a:rPr lang="ru-RU" sz="2000" dirty="0" smtClean="0"/>
              <a:t> та Огюстом </a:t>
            </a:r>
            <a:r>
              <a:rPr lang="ru-RU" sz="2000" dirty="0" err="1" smtClean="0"/>
              <a:t>Люм’єр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запатентований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«</a:t>
            </a:r>
            <a:r>
              <a:rPr lang="ru-RU" sz="2000" dirty="0" err="1" smtClean="0"/>
              <a:t>кінематограф</a:t>
            </a:r>
            <a:r>
              <a:rPr lang="ru-RU" sz="2000" dirty="0" smtClean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перекладі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«пишу </a:t>
            </a:r>
            <a:r>
              <a:rPr lang="ru-RU" sz="2000" dirty="0" err="1" smtClean="0"/>
              <a:t>рух</a:t>
            </a:r>
            <a:r>
              <a:rPr lang="ru-RU" sz="2000" dirty="0" smtClean="0"/>
              <a:t>».</a:t>
            </a:r>
          </a:p>
          <a:p>
            <a:r>
              <a:rPr lang="uk-UA" sz="2000" dirty="0" smtClean="0"/>
              <a:t>Перший публічний платний кіносеанс відбувся в Парижі, у «Гран кафе» на бульварі </a:t>
            </a:r>
            <a:r>
              <a:rPr lang="uk-UA" sz="2000" dirty="0" err="1" smtClean="0"/>
              <a:t>Капуцинок</a:t>
            </a:r>
            <a:r>
              <a:rPr lang="uk-UA" sz="2000" dirty="0" smtClean="0"/>
              <a:t> 28 грудня 1895 р. Фільм складався зі сцен, що були зняті з натури: «Вихід робітників із фабрики </a:t>
            </a:r>
            <a:r>
              <a:rPr lang="uk-UA" sz="2000" dirty="0" err="1" smtClean="0"/>
              <a:t>Люм’єр</a:t>
            </a:r>
            <a:r>
              <a:rPr lang="uk-UA" sz="2000" dirty="0" smtClean="0"/>
              <a:t>», «Прибуття потягу на вокзал </a:t>
            </a:r>
            <a:r>
              <a:rPr lang="uk-UA" sz="2000" dirty="0" err="1" smtClean="0"/>
              <a:t>Ла</a:t>
            </a:r>
            <a:r>
              <a:rPr lang="uk-UA" sz="2000" dirty="0" smtClean="0"/>
              <a:t> </a:t>
            </a:r>
            <a:r>
              <a:rPr lang="uk-UA" sz="2000" dirty="0" err="1" smtClean="0"/>
              <a:t>Сьота</a:t>
            </a:r>
            <a:r>
              <a:rPr lang="uk-UA" sz="2000" dirty="0" smtClean="0"/>
              <a:t>», «Руйнування стіни», а також комічну сценку «Политий поливальник». Довжина кінострічки була 15—20 м, тривалість демонстрації — приблизно 1,5 хв. Сеанс мав колосальний успіх. Так брати </a:t>
            </a:r>
            <a:r>
              <a:rPr lang="uk-UA" sz="2000" dirty="0" err="1" smtClean="0"/>
              <a:t>Люм’єр</a:t>
            </a:r>
            <a:r>
              <a:rPr lang="uk-UA" sz="2000" dirty="0" smtClean="0"/>
              <a:t> започаткували кінодокументалістику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Невелика довжина кінострічок була обумовлена технічною недосконалістю кіноапаратури. Однак вже у 1900 р. їх довжина збільшилася до 200—300 м, а тривалість демонстрації становила 15—20 хвилин. Удосконалення знімальної та проекційної техніки сприяло подальшому збільшенню довжини кінострічок, підвищенню якості та кількості художніх прийомів зйомки, акторської гри та режисури. Спочатку кінофільми були чорно-білими та німими. Щоб створити виразні образи, акторам того часу доводилося передавати свої думки, настрої та почуття через жести й міміку.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1925 р.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епізодах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опери».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6" name="Picture 2" descr="http://chandlerswainreviews.files.wordpress.com/2011/09/1925thephantomoftheopera.jpg?w=640&amp;h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1926 р. з’явився перший звуковий кінофільм —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“Дон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Жуан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ньому звучав записаний на плівку музичний супровід. Так кінематограф повністю сформувався як самостійний вид мистецтва. Поступово були вироблені притаманні лише йому художні засоби.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7410" name="Picture 2" descr="http://khampha.vn/upload/1-2013/images/2013-03-07/1362639247-John-Barrymo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08712" cy="474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Перші французькі кінострічки були переважно трюкові. Важлива роль належала автору «</a:t>
            </a:r>
            <a:r>
              <a:rPr lang="uk-UA" sz="2000" dirty="0" err="1" smtClean="0"/>
              <a:t>кінофесрій</a:t>
            </a:r>
            <a:r>
              <a:rPr lang="uk-UA" sz="2000" dirty="0" smtClean="0"/>
              <a:t>», засновнику ігрового кіно французькому режисеру Жоржу </a:t>
            </a:r>
            <a:r>
              <a:rPr lang="uk-UA" sz="2000" dirty="0" err="1" smtClean="0"/>
              <a:t>Мельєсу</a:t>
            </a:r>
            <a:r>
              <a:rPr lang="uk-UA" sz="2000" dirty="0" smtClean="0"/>
              <a:t>, який вже з 1896 р. почав знімати художні стрічки. До 1913 р. він зняв близько чотирьох тисяч кінофільмів. Режисер уперше почав застосовувати в кінематографі трюкові зйомки — способи зникнення і появи (макети, подвійну експозицію, комбіновані, сповільнені та прискорені зйомки тощо). Він зміг показати на екрані «привидів», птахів. Ж. </a:t>
            </a:r>
            <a:r>
              <a:rPr lang="uk-UA" sz="2000" dirty="0" err="1" smtClean="0"/>
              <a:t>Мельєс</a:t>
            </a:r>
            <a:r>
              <a:rPr lang="uk-UA" sz="2000" dirty="0" smtClean="0"/>
              <a:t> екранізував відомі опери «</a:t>
            </a:r>
            <a:r>
              <a:rPr lang="uk-UA" sz="2000" i="1" dirty="0" smtClean="0"/>
              <a:t>Фауст</a:t>
            </a:r>
            <a:r>
              <a:rPr lang="uk-UA" sz="2000" dirty="0" smtClean="0"/>
              <a:t>», «</a:t>
            </a:r>
            <a:r>
              <a:rPr lang="uk-UA" sz="2000" i="1" dirty="0" smtClean="0"/>
              <a:t>Севільський </a:t>
            </a:r>
            <a:r>
              <a:rPr lang="uk-UA" sz="2000" i="1" dirty="0" err="1" smtClean="0"/>
              <a:t>цирюльник</a:t>
            </a:r>
            <a:r>
              <a:rPr lang="uk-UA" sz="2000" dirty="0" smtClean="0"/>
              <a:t>», а також фантастичні фільми «</a:t>
            </a:r>
            <a:r>
              <a:rPr lang="uk-UA" sz="2000" i="1" dirty="0" smtClean="0"/>
              <a:t>Подорож на Місяць</a:t>
            </a:r>
            <a:r>
              <a:rPr lang="uk-UA" sz="2000" dirty="0" smtClean="0"/>
              <a:t>», «</a:t>
            </a:r>
            <a:r>
              <a:rPr lang="uk-UA" sz="2000" i="1" dirty="0" smtClean="0"/>
              <a:t>Подорож через неможливе</a:t>
            </a:r>
            <a:r>
              <a:rPr lang="uk-UA" sz="2000" dirty="0" smtClean="0"/>
              <a:t>» та </a:t>
            </a:r>
            <a:r>
              <a:rPr lang="uk-UA" sz="2000" dirty="0" err="1" smtClean="0"/>
              <a:t>кінофеерії</a:t>
            </a:r>
            <a:r>
              <a:rPr lang="uk-UA" sz="2000" dirty="0" smtClean="0"/>
              <a:t> «</a:t>
            </a:r>
            <a:r>
              <a:rPr lang="uk-UA" sz="2000" i="1" dirty="0" smtClean="0"/>
              <a:t>Червоний Капелюшок</a:t>
            </a:r>
            <a:r>
              <a:rPr lang="uk-UA" sz="2000" dirty="0" smtClean="0"/>
              <a:t>» і «</a:t>
            </a:r>
            <a:r>
              <a:rPr lang="uk-UA" sz="2000" i="1" dirty="0" smtClean="0"/>
              <a:t>Попелюшка</a:t>
            </a:r>
            <a:r>
              <a:rPr lang="uk-UA" sz="2000" dirty="0" smtClean="0"/>
              <a:t>».</a:t>
            </a:r>
            <a:endParaRPr lang="en-US" sz="2000" dirty="0" smtClean="0"/>
          </a:p>
          <a:p>
            <a:r>
              <a:rPr lang="uk-UA" sz="2000" dirty="0" smtClean="0"/>
              <a:t>Сучасний вигляд французького кіно сформувався вже після Другої світової війни, у період осмолення наслідків війни і німецької окупації. Після ряду антифашистських кінострічок у французькому кінематографі з’явився новий напрямок — гуманізм.</a:t>
            </a:r>
          </a:p>
          <a:p>
            <a:r>
              <a:rPr lang="uk-UA" sz="2000" dirty="0" smtClean="0"/>
              <a:t>Наприкінці 1940-х — початку 1950-х </a:t>
            </a:r>
            <a:r>
              <a:rPr lang="en-US" sz="2000" dirty="0" smtClean="0"/>
              <a:t>pp. </a:t>
            </a:r>
            <a:r>
              <a:rPr lang="uk-UA" sz="2000" dirty="0" smtClean="0"/>
              <a:t>здобувають популярність блискучі актори: </a:t>
            </a:r>
            <a:r>
              <a:rPr lang="uk-UA" sz="2000" i="1" dirty="0" err="1" smtClean="0"/>
              <a:t>Жерар</a:t>
            </a:r>
            <a:r>
              <a:rPr lang="uk-UA" sz="2000" i="1" dirty="0" smtClean="0"/>
              <a:t> Філіп, </a:t>
            </a:r>
            <a:r>
              <a:rPr lang="uk-UA" sz="2000" i="1" dirty="0" err="1" smtClean="0"/>
              <a:t>Бурвіль</a:t>
            </a:r>
            <a:r>
              <a:rPr lang="uk-UA" sz="2000" i="1" dirty="0" smtClean="0"/>
              <a:t>, Жан </a:t>
            </a:r>
            <a:r>
              <a:rPr lang="uk-UA" sz="2000" i="1" dirty="0" err="1" smtClean="0"/>
              <a:t>Маре</a:t>
            </a:r>
            <a:r>
              <a:rPr lang="uk-UA" sz="2000" i="1" dirty="0" smtClean="0"/>
              <a:t>, Марі </a:t>
            </a:r>
            <a:r>
              <a:rPr lang="uk-UA" sz="2000" i="1" dirty="0" err="1" smtClean="0"/>
              <a:t>Казарес</a:t>
            </a:r>
            <a:r>
              <a:rPr lang="uk-UA" sz="2000" i="1" dirty="0" smtClean="0"/>
              <a:t>, Луї де </a:t>
            </a:r>
            <a:r>
              <a:rPr lang="uk-UA" sz="2000" i="1" dirty="0" err="1" smtClean="0"/>
              <a:t>Фюнес</a:t>
            </a:r>
            <a:r>
              <a:rPr lang="uk-UA" sz="2000" i="1" dirty="0" smtClean="0"/>
              <a:t>, Серж </a:t>
            </a:r>
            <a:r>
              <a:rPr lang="uk-UA" sz="2000" i="1" dirty="0" err="1" smtClean="0"/>
              <a:t>Реджані</a:t>
            </a:r>
            <a:r>
              <a:rPr lang="uk-UA" sz="2000" i="1" dirty="0" smtClean="0"/>
              <a:t> </a:t>
            </a:r>
            <a:r>
              <a:rPr lang="uk-UA" sz="2000" dirty="0" smtClean="0"/>
              <a:t>та інші. Після війни також отримали світову популярність найкращі екранізації французької класики: </a:t>
            </a:r>
            <a:r>
              <a:rPr lang="uk-UA" sz="2000" i="1" dirty="0" smtClean="0"/>
              <a:t>«Пермська обитель», «Червоне і чорне» </a:t>
            </a:r>
            <a:r>
              <a:rPr lang="uk-UA" sz="2000" dirty="0" smtClean="0"/>
              <a:t>тощо.</a:t>
            </a:r>
          </a:p>
          <a:p>
            <a:r>
              <a:rPr lang="uk-UA" sz="2000" dirty="0" smtClean="0"/>
              <a:t>Саме в той час з’явилися й досі відомі фільми-мюзикли режисера Жака </a:t>
            </a:r>
            <a:r>
              <a:rPr lang="uk-UA" sz="2000" dirty="0" err="1" smtClean="0"/>
              <a:t>Демі</a:t>
            </a:r>
            <a:r>
              <a:rPr lang="uk-UA" sz="2000" dirty="0" smtClean="0"/>
              <a:t> — </a:t>
            </a:r>
            <a:r>
              <a:rPr lang="uk-UA" sz="2000" i="1" dirty="0" smtClean="0"/>
              <a:t>«</a:t>
            </a:r>
            <a:r>
              <a:rPr lang="uk-UA" sz="2000" i="1" dirty="0" err="1" smtClean="0"/>
              <a:t>Шербурзькі</a:t>
            </a:r>
            <a:r>
              <a:rPr lang="uk-UA" sz="2000" i="1" dirty="0" smtClean="0"/>
              <a:t> парасольки» і «Дівчата з </a:t>
            </a:r>
            <a:r>
              <a:rPr lang="uk-UA" sz="2000" i="1" dirty="0" err="1" smtClean="0"/>
              <a:t>Рошфора</a:t>
            </a:r>
            <a:r>
              <a:rPr lang="uk-UA" sz="2000" i="1" dirty="0" smtClean="0"/>
              <a:t>».</a:t>
            </a:r>
          </a:p>
          <a:p>
            <a:endParaRPr lang="uk-UA" sz="2000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underbuzz.co.uk/wp-content/uploads/vlcsnap-2010-09-16-16h54m05s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00925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5445224"/>
            <a:ext cx="6003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 smtClean="0"/>
              <a:t>«</a:t>
            </a:r>
            <a:r>
              <a:rPr lang="uk-UA" sz="4000" i="1" dirty="0" err="1" smtClean="0"/>
              <a:t>Шербурзькі</a:t>
            </a:r>
            <a:r>
              <a:rPr lang="uk-UA" sz="4000" i="1" dirty="0" smtClean="0"/>
              <a:t> парасольки» </a:t>
            </a:r>
            <a:endParaRPr lang="uk-UA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301208"/>
            <a:ext cx="5226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 smtClean="0"/>
              <a:t>«Дівчата з </a:t>
            </a:r>
            <a:r>
              <a:rPr lang="uk-UA" sz="4000" i="1" dirty="0" err="1" smtClean="0"/>
              <a:t>Рошфора</a:t>
            </a:r>
            <a:r>
              <a:rPr lang="uk-UA" sz="4000" i="1" dirty="0" smtClean="0"/>
              <a:t>».</a:t>
            </a:r>
            <a:endParaRPr lang="uk-UA" sz="4000" dirty="0"/>
          </a:p>
        </p:txBody>
      </p:sp>
      <p:pic>
        <p:nvPicPr>
          <p:cNvPr id="20486" name="Picture 6" descr="http://cdn4.imhonet.ru/element/large/49/d7/49d7af8c3ff7e0eb719395105d4dd7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12768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18.privet.ru/lr/0a30527ea4ff87ad78877c580ec5b7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664296" cy="3168352"/>
          </a:xfrm>
          <a:prstGeom prst="rect">
            <a:avLst/>
          </a:prstGeom>
          <a:noFill/>
        </p:spPr>
      </p:pic>
      <p:pic>
        <p:nvPicPr>
          <p:cNvPr id="22532" name="Picture 4" descr="http://www.cinemagia.ro/img/db/actor/00/27/09/jean-marais-248069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2664296" cy="3096344"/>
          </a:xfrm>
          <a:prstGeom prst="rect">
            <a:avLst/>
          </a:prstGeom>
          <a:noFill/>
        </p:spPr>
      </p:pic>
      <p:pic>
        <p:nvPicPr>
          <p:cNvPr id="22534" name="Picture 6" descr="http://static.kinokopilka.tv/system/images/photos/images/000/119/708/119708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736304" cy="3096344"/>
          </a:xfrm>
          <a:prstGeom prst="rect">
            <a:avLst/>
          </a:prstGeom>
          <a:noFill/>
        </p:spPr>
      </p:pic>
      <p:pic>
        <p:nvPicPr>
          <p:cNvPr id="22536" name="Picture 8" descr="http://i080.radikal.ru/1204/9b/6d4e026208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2656"/>
            <a:ext cx="2657475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90014" y="692696"/>
            <a:ext cx="355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Жерар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іліп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Луї де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Фюнес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43711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Маре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Бурвіль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685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Соня</dc:creator>
  <cp:lastModifiedBy>Соня</cp:lastModifiedBy>
  <cp:revision>8</cp:revision>
  <dcterms:created xsi:type="dcterms:W3CDTF">2014-05-13T13:22:19Z</dcterms:created>
  <dcterms:modified xsi:type="dcterms:W3CDTF">2014-05-13T14:38:00Z</dcterms:modified>
</cp:coreProperties>
</file>