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70DB1-EA73-497B-8F4C-DB25AF654027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1CD2-DC7B-4CEE-8C33-FA3D0D143E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A2711-C76D-485E-9874-BE56E85617F7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66987-8D6D-43B1-968F-19E60BD14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9B2B-F091-4F94-A9BF-8E9ED9EC4CB4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034F-3491-4F33-B602-D1C51148E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AB7F-BA71-4055-B57A-EFF229AEEB3A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6639A-1BFF-4F4F-8906-C57E2E3CD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FA051-429B-486D-94D3-DF5BDD0D6B70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59D4-D326-44A4-8DD4-99A9B896C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B3F61-B696-4961-A716-87605DAE4316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C00D0-D40E-4B79-8830-9FB5A1C6B7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653F-4BD3-4FB0-A6ED-97C8CBFEC3C3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58D80-B2F3-43DD-8CC5-9844B2CF0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02646-D6EC-4F10-A0E7-3C36684C2A77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BA48D-DFD3-47CF-8AAB-8AD3B7AC3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3B89E-03C7-4075-8C1A-D77D911163E5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244F0-A211-4066-A534-ACF294266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0C873-4B3D-4125-960C-15E6D2E37DB3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CC737-2D95-43FB-9FE0-D56DE9BB19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A8B4-DDB6-4346-9D61-6FF2148BA512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C29C8-4CA3-477B-8AA4-CA1B0DEAE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82ADB-55DA-49D3-8B77-6E1E8BF59270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6B0E-0214-4C08-8D10-B584FDDC6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D9C1F-6356-4966-8C06-F816A16169AB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7FB33-4B19-4695-96FB-D4EC04B5E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CC1676-FDFE-48E5-8C4E-D77DFF899D36}" type="datetimeFigureOut">
              <a:rPr lang="ru-RU"/>
              <a:pPr>
                <a:defRPr/>
              </a:pPr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57C48-9F1E-4E12-808E-0BE6C1300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4932363" y="5300663"/>
            <a:ext cx="3887787" cy="1368425"/>
          </a:xfrm>
        </p:spPr>
        <p:txBody>
          <a:bodyPr/>
          <a:lstStyle/>
          <a:p>
            <a:pPr algn="l" eaLnBrk="1" hangingPunct="1"/>
            <a:r>
              <a:rPr lang="ru-RU" sz="3200" smtClean="0">
                <a:solidFill>
                  <a:schemeClr val="bg1"/>
                </a:solidFill>
              </a:rPr>
              <a:t>Подготовила</a:t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>ученица 11 класса</a:t>
            </a:r>
            <a:br>
              <a:rPr lang="ru-RU" sz="3200" smtClean="0">
                <a:solidFill>
                  <a:schemeClr val="bg1"/>
                </a:solidFill>
              </a:rPr>
            </a:br>
            <a:r>
              <a:rPr lang="ru-RU" sz="3200" smtClean="0">
                <a:solidFill>
                  <a:schemeClr val="bg1"/>
                </a:solidFill>
              </a:rPr>
              <a:t>Диктун Екатерина</a:t>
            </a:r>
          </a:p>
        </p:txBody>
      </p:sp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684213" y="692150"/>
            <a:ext cx="270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77933C"/>
                </a:solidFill>
                <a:latin typeface="Calibri" pitchFamily="34" charset="0"/>
              </a:rPr>
              <a:t>Коррупция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914400" y="1700213"/>
            <a:ext cx="8229600" cy="4525962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Arial" charset="0"/>
              </a:rPr>
              <a:t>Коррупция</a:t>
            </a:r>
            <a:r>
              <a:rPr lang="ru-RU" sz="2800" smtClean="0"/>
              <a:t>  — термин, обозначающий обычно использование должностным лицом своих властных полномочий и доверенных ему прав, а также связанных с этим официальным статусом авторитета, возможностей, связей в целях личной выгоды, противоречащее законодательству и моральным установкам. Коррупцией называют также подкуп должностных лиц, их продажность.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0" name="Picture 5" descr="vzyatki2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8175" y="0"/>
            <a:ext cx="6480175" cy="3452813"/>
          </a:xfrm>
        </p:spPr>
      </p:pic>
      <p:sp>
        <p:nvSpPr>
          <p:cNvPr id="17411" name="Rectangle 3"/>
          <p:cNvSpPr>
            <a:spLocks noGrp="1"/>
          </p:cNvSpPr>
          <p:nvPr>
            <p:ph type="body" sz="half" idx="2"/>
          </p:nvPr>
        </p:nvSpPr>
        <p:spPr>
          <a:xfrm>
            <a:off x="1476375" y="3573463"/>
            <a:ext cx="7416800" cy="2951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   Коррупции может быть подвержено любое должностное лицо, обладающее властью над распределением каких-либо не принадлежащих ему ресурсов по своему усмотрению (чиновник, депутат, судья, сотрудник </a:t>
            </a:r>
            <a:r>
              <a:rPr lang="ru-RU" sz="2400" u="sng" smtClean="0"/>
              <a:t>правоохранительных органов</a:t>
            </a:r>
            <a:r>
              <a:rPr lang="ru-RU" sz="2400" smtClean="0"/>
              <a:t>). Главным стимулом к коррупции является возможность получения экономической прибыли.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1143000"/>
          </a:xfrm>
        </p:spPr>
        <p:txBody>
          <a:bodyPr/>
          <a:lstStyle/>
          <a:p>
            <a:pPr eaLnBrk="1" hangingPunct="1"/>
            <a:r>
              <a:rPr lang="ru-RU" sz="4000" b="1" smtClean="0"/>
              <a:t>Виды коррупции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1476375" y="1268413"/>
            <a:ext cx="706755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Бытовая коррупция</a:t>
            </a:r>
            <a:r>
              <a:rPr lang="ru-RU" sz="2800" smtClean="0"/>
              <a:t> порождается взаимодействием рядовых граждан и чиновников. В неё входят различные подарки от граждан и услуги должностному лицу и членам его семьи.</a:t>
            </a:r>
            <a:endParaRPr lang="ru-RU" sz="2800" b="1" smtClean="0"/>
          </a:p>
          <a:p>
            <a:pPr eaLnBrk="1" hangingPunct="1">
              <a:lnSpc>
                <a:spcPct val="80000"/>
              </a:lnSpc>
            </a:pPr>
            <a:r>
              <a:rPr lang="ru-RU" sz="2800" b="1" smtClean="0"/>
              <a:t>Деловая коррупция</a:t>
            </a:r>
            <a:r>
              <a:rPr lang="ru-RU" sz="2800" smtClean="0"/>
              <a:t> возникает при взаимодействии власти и бизнеса. Например, в случае хозяйственного спора, стороны могут стремиться заручиться поддержкой судьи с целью вынесения решения в свою пользу.</a:t>
            </a:r>
            <a:endParaRPr lang="ru-RU" sz="2800" b="1" smtClean="0"/>
          </a:p>
          <a:p>
            <a:pPr eaLnBrk="1" hangingPunct="1">
              <a:lnSpc>
                <a:spcPct val="80000"/>
              </a:lnSpc>
            </a:pPr>
            <a:r>
              <a:rPr lang="ru-RU" sz="2800" b="1" smtClean="0"/>
              <a:t>Коррупция верховной власти</a:t>
            </a:r>
            <a:r>
              <a:rPr lang="ru-RU" sz="2800" smtClean="0"/>
              <a:t> относится к политическому руководству и верховным судам в демократических системах.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>Области обогащения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9458" name="Rectangle 4"/>
          <p:cNvSpPr>
            <a:spLocks noGrp="1"/>
          </p:cNvSpPr>
          <p:nvPr>
            <p:ph type="body" sz="half" idx="1"/>
          </p:nvPr>
        </p:nvSpPr>
        <p:spPr>
          <a:xfrm>
            <a:off x="1692275" y="981075"/>
            <a:ext cx="6994525" cy="2805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smtClean="0"/>
              <a:t>Одним из основных путей коррупционного обогащения для бюрократии, в особенности для верховной политической элиты, являются </a:t>
            </a:r>
            <a:r>
              <a:rPr lang="ru-RU" sz="2400" u="sng" smtClean="0"/>
              <a:t>государственные расходы.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Инвестиционные проекты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Государственные закупки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Внебюджетные счета</a:t>
            </a:r>
            <a:r>
              <a:rPr lang="ru-RU" sz="2400" smtClean="0"/>
              <a:t> </a:t>
            </a:r>
          </a:p>
        </p:txBody>
      </p:sp>
      <p:pic>
        <p:nvPicPr>
          <p:cNvPr id="19459" name="Picture 7" descr="1343983619_bankirs-450x300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930525" y="3500438"/>
            <a:ext cx="4449763" cy="309721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228725"/>
          </a:xfrm>
        </p:spPr>
        <p:txBody>
          <a:bodyPr/>
          <a:lstStyle/>
          <a:p>
            <a:pPr eaLnBrk="1" hangingPunct="1"/>
            <a:r>
              <a:rPr lang="ru-RU" sz="4000" b="1" smtClean="0"/>
              <a:t>Коррупция в Украине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sz="half" idx="1"/>
          </p:nvPr>
        </p:nvSpPr>
        <p:spPr>
          <a:xfrm>
            <a:off x="1258888" y="3938588"/>
            <a:ext cx="7427912" cy="2659062"/>
          </a:xfrm>
        </p:spPr>
        <p:txBody>
          <a:bodyPr/>
          <a:lstStyle/>
          <a:p>
            <a:pPr eaLnBrk="1" hangingPunct="1"/>
            <a:r>
              <a:rPr lang="ru-RU" sz="2400" smtClean="0"/>
              <a:t>Коррупция в Украине проявляется в разных сферах. Это не только политика, но и социальная жизнь. На сегодняшний день сложно поступить в ВУЗ, получить ту или иную должность без связей с «нужными» людьми. Даже для детского садика Вам понадобится как минимум коробка конфет с коньяком.</a:t>
            </a:r>
          </a:p>
        </p:txBody>
      </p:sp>
      <p:pic>
        <p:nvPicPr>
          <p:cNvPr id="20485" name="Picture 5" descr="1386562165_c1b25eb560255681674f9f819bc5c774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924300" y="765175"/>
            <a:ext cx="4978400" cy="30210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/>
          </p:cNvSpPr>
          <p:nvPr>
            <p:ph type="body" sz="half" idx="1"/>
          </p:nvPr>
        </p:nvSpPr>
        <p:spPr>
          <a:xfrm>
            <a:off x="1619250" y="333375"/>
            <a:ext cx="7354888" cy="38877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smtClean="0"/>
              <a:t>С 1 июля на Украине вступил в силу закон "О принципах предотвращения и противодействия коррупции" .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Кроме прочего закон предполагает, что чиновники не смогут принимать подарки чаще двух раз в год, а стоимость каждого из них не должна превышать 50 процентов от минимальной заработной платы. Также закон предполагает, что за взятки в сумме до 3339 гривен (около 420 долларов) может грозить тюремное заключение сроком до 5 лет. За взятку должностному лицу можно получить и до 10 лет лишения свободы. </a:t>
            </a:r>
          </a:p>
        </p:txBody>
      </p:sp>
      <p:pic>
        <p:nvPicPr>
          <p:cNvPr id="21510" name="Picture 6" descr="52d6d175db18ee525627634767c6ab3f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067175" y="4365625"/>
            <a:ext cx="2809875" cy="2232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4140200" y="4005263"/>
            <a:ext cx="4546600" cy="21209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299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Подготовила ученица 11 класса Диктун Екатерина</vt:lpstr>
      <vt:lpstr>Слайд 2</vt:lpstr>
      <vt:lpstr>Слайд 3</vt:lpstr>
      <vt:lpstr>Виды коррупции </vt:lpstr>
      <vt:lpstr>Области обогащения </vt:lpstr>
      <vt:lpstr>Коррупция в Украине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1</dc:creator>
  <cp:lastModifiedBy>Катя</cp:lastModifiedBy>
  <cp:revision>7</cp:revision>
  <dcterms:created xsi:type="dcterms:W3CDTF">2013-08-02T10:22:51Z</dcterms:created>
  <dcterms:modified xsi:type="dcterms:W3CDTF">2014-02-15T19:56:20Z</dcterms:modified>
</cp:coreProperties>
</file>