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9" r:id="rId4"/>
    <p:sldId id="263" r:id="rId5"/>
    <p:sldId id="266" r:id="rId6"/>
    <p:sldId id="265" r:id="rId7"/>
    <p:sldId id="260" r:id="rId8"/>
    <p:sldId id="268" r:id="rId9"/>
    <p:sldId id="271" r:id="rId10"/>
    <p:sldId id="270" r:id="rId11"/>
    <p:sldId id="269" r:id="rId12"/>
    <p:sldId id="264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249FD-E6F2-4F33-BEC4-F7831C994403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9EAE6-4891-43F4-9B81-7F72C706F9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9EAE6-4891-43F4-9B81-7F72C706F962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4A4E32-C51B-482A-9259-B78977ADD61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9322AB-1751-4A9D-B4DD-7F08A5A58FE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75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Психологія творчості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08776"/>
          </a:xfrm>
        </p:spPr>
        <p:txBody>
          <a:bodyPr>
            <a:normAutofit/>
          </a:bodyPr>
          <a:lstStyle/>
          <a:p>
            <a:pPr algn="just"/>
            <a:endParaRPr lang="uk-UA" dirty="0" smtClean="0"/>
          </a:p>
          <a:p>
            <a:pPr algn="just"/>
            <a:r>
              <a:rPr lang="uk-UA" dirty="0" smtClean="0"/>
              <a:t>Творчі здібності. </a:t>
            </a:r>
          </a:p>
          <a:p>
            <a:pPr algn="just"/>
            <a:r>
              <a:rPr lang="uk-UA" dirty="0" smtClean="0"/>
              <a:t>Креативність. </a:t>
            </a:r>
          </a:p>
          <a:p>
            <a:pPr algn="just"/>
            <a:r>
              <a:rPr lang="uk-UA" dirty="0" smtClean="0"/>
              <a:t>Обдарованість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 </a:t>
            </a:r>
            <a:r>
              <a:rPr lang="ru-RU" dirty="0" err="1"/>
              <a:t>креативності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оригінальність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smtClean="0"/>
              <a:t>гнучкість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образна </a:t>
            </a:r>
            <a:r>
              <a:rPr lang="ru-RU" dirty="0"/>
              <a:t>адаптивна </a:t>
            </a:r>
            <a:r>
              <a:rPr lang="ru-RU" dirty="0" err="1"/>
              <a:t>гнучкість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загостреного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недоліків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дисгармонії</a:t>
            </a:r>
            <a:r>
              <a:rPr lang="ru-RU" dirty="0"/>
              <a:t>,</a:t>
            </a:r>
            <a:endParaRPr lang="ru-RU" dirty="0" smtClean="0"/>
          </a:p>
          <a:p>
            <a:r>
              <a:rPr lang="ru-RU" dirty="0" err="1" smtClean="0"/>
              <a:t>креативність</a:t>
            </a:r>
            <a:r>
              <a:rPr lang="ru-RU" dirty="0" smtClean="0"/>
              <a:t> </a:t>
            </a:r>
            <a:r>
              <a:rPr lang="ru-RU" dirty="0" err="1"/>
              <a:t>зв'язується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особовими</a:t>
            </a:r>
            <a:r>
              <a:rPr lang="ru-RU" dirty="0"/>
              <a:t> рисами.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Обдарованість</a:t>
            </a:r>
            <a:r>
              <a:rPr lang="ru-RU" dirty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задатків</a:t>
            </a:r>
            <a:r>
              <a:rPr lang="ru-RU" dirty="0"/>
              <a:t>, </a:t>
            </a:r>
            <a:r>
              <a:rPr lang="ru-RU" dirty="0" err="1"/>
              <a:t>схильностей</a:t>
            </a:r>
            <a:r>
              <a:rPr lang="ru-RU" dirty="0"/>
              <a:t>. </a:t>
            </a:r>
            <a:r>
              <a:rPr lang="ru-RU" dirty="0" err="1"/>
              <a:t>Обдарованість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результатом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свідченням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інтелектуального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Геніальність</a:t>
            </a:r>
            <a:r>
              <a:rPr lang="ru-RU" dirty="0"/>
              <a:t> (лат. </a:t>
            </a:r>
            <a:r>
              <a:rPr lang="ru-RU" dirty="0" err="1"/>
              <a:t>genialis</a:t>
            </a:r>
            <a:r>
              <a:rPr lang="ru-RU" dirty="0"/>
              <a:t> - </a:t>
            </a:r>
            <a:r>
              <a:rPr lang="ru-RU" dirty="0" err="1"/>
              <a:t>властивий</a:t>
            </a:r>
            <a:r>
              <a:rPr lang="ru-RU" dirty="0"/>
              <a:t> </a:t>
            </a:r>
            <a:r>
              <a:rPr lang="ru-RU" dirty="0" err="1"/>
              <a:t>генієві</a:t>
            </a:r>
            <a:r>
              <a:rPr lang="ru-RU" dirty="0"/>
              <a:t>, </a:t>
            </a:r>
            <a:r>
              <a:rPr lang="ru-RU" dirty="0" err="1"/>
              <a:t>плідний</a:t>
            </a:r>
            <a:r>
              <a:rPr lang="ru-RU" dirty="0"/>
              <a:t>) -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у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зумовлюють</a:t>
            </a:r>
            <a:r>
              <a:rPr lang="ru-RU" dirty="0"/>
              <a:t> </a:t>
            </a:r>
            <a:r>
              <a:rPr lang="ru-RU" dirty="0" err="1"/>
              <a:t>корінні</a:t>
            </a:r>
            <a:r>
              <a:rPr lang="ru-RU" dirty="0"/>
              <a:t> </a:t>
            </a:r>
            <a:r>
              <a:rPr lang="ru-RU" dirty="0" err="1"/>
              <a:t>зрушення</a:t>
            </a:r>
            <a:r>
              <a:rPr lang="ru-RU" dirty="0"/>
              <a:t>,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людей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Поняття</a:t>
            </a:r>
            <a:r>
              <a:rPr lang="ru-RU" dirty="0"/>
              <a:t> "</a:t>
            </a:r>
            <a:r>
              <a:rPr lang="ru-RU" dirty="0" err="1"/>
              <a:t>геніальність</a:t>
            </a:r>
            <a:r>
              <a:rPr lang="ru-RU" dirty="0"/>
              <a:t>"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пов'язане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обдарованістю</a:t>
            </a:r>
            <a:r>
              <a:rPr lang="ru-RU" dirty="0"/>
              <a:t>, </a:t>
            </a:r>
            <a:r>
              <a:rPr lang="ru-RU" dirty="0" err="1"/>
              <a:t>креатівністю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раннім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. </a:t>
            </a:r>
            <a:r>
              <a:rPr lang="ru-RU" dirty="0" err="1"/>
              <a:t>Геніальність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обдарованість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синонімами</a:t>
            </a:r>
            <a:r>
              <a:rPr lang="ru-RU" dirty="0"/>
              <a:t>, </a:t>
            </a:r>
            <a:r>
              <a:rPr lang="ru-RU" dirty="0" err="1"/>
              <a:t>розуміючи</a:t>
            </a:r>
            <a:r>
              <a:rPr lang="ru-RU" dirty="0"/>
              <a:t> як </a:t>
            </a:r>
            <a:r>
              <a:rPr lang="ru-RU" dirty="0" err="1"/>
              <a:t>геніальність</a:t>
            </a:r>
            <a:r>
              <a:rPr lang="ru-RU" dirty="0"/>
              <a:t> особливо </a:t>
            </a:r>
            <a:r>
              <a:rPr lang="ru-RU" dirty="0" err="1"/>
              <a:t>рідкісні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видатні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. </a:t>
            </a:r>
            <a:r>
              <a:rPr lang="ru-RU" dirty="0" err="1"/>
              <a:t>Обдарованість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в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до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творчого</a:t>
            </a:r>
            <a:r>
              <a:rPr lang="ru-RU" dirty="0"/>
              <a:t> таланту,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строго.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</a:rPr>
              <a:t>Творчість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800" dirty="0"/>
              <a:t>-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розумова</a:t>
            </a:r>
            <a:r>
              <a:rPr lang="ru-RU" sz="2800" dirty="0"/>
              <a:t> </a:t>
            </a:r>
            <a:r>
              <a:rPr lang="ru-RU" sz="2800" dirty="0" err="1"/>
              <a:t>й</a:t>
            </a:r>
            <a:r>
              <a:rPr lang="ru-RU" sz="2800" dirty="0"/>
              <a:t> практична </a:t>
            </a:r>
            <a:r>
              <a:rPr lang="ru-RU" sz="2800" dirty="0" err="1"/>
              <a:t>діяльність</a:t>
            </a:r>
            <a:r>
              <a:rPr lang="ru-RU" sz="2800" dirty="0"/>
              <a:t>, результатом 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є</a:t>
            </a:r>
            <a:r>
              <a:rPr lang="ru-RU" sz="2800" dirty="0"/>
              <a:t> </a:t>
            </a:r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оригінальних</a:t>
            </a:r>
            <a:r>
              <a:rPr lang="ru-RU" sz="2800" dirty="0"/>
              <a:t>, </a:t>
            </a:r>
            <a:r>
              <a:rPr lang="ru-RU" sz="2800" dirty="0" err="1"/>
              <a:t>неповторних</a:t>
            </a:r>
            <a:r>
              <a:rPr lang="ru-RU" sz="2800" dirty="0"/>
              <a:t> </a:t>
            </a:r>
            <a:r>
              <a:rPr lang="ru-RU" sz="2800" dirty="0" err="1"/>
              <a:t>цінностей</a:t>
            </a:r>
            <a:r>
              <a:rPr lang="ru-RU" sz="2800" dirty="0"/>
              <a:t>,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фактів</a:t>
            </a:r>
            <a:r>
              <a:rPr lang="ru-RU" sz="2800" dirty="0"/>
              <a:t>, </a:t>
            </a:r>
            <a:r>
              <a:rPr lang="ru-RU" sz="2800" dirty="0" err="1"/>
              <a:t>властивостей</a:t>
            </a:r>
            <a:r>
              <a:rPr lang="ru-RU" sz="2800" dirty="0"/>
              <a:t>, </a:t>
            </a:r>
            <a:r>
              <a:rPr lang="ru-RU" sz="2800" dirty="0" err="1"/>
              <a:t>закономірностей</a:t>
            </a:r>
            <a:r>
              <a:rPr lang="ru-RU" sz="2800" dirty="0"/>
              <a:t>, а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методів</a:t>
            </a:r>
            <a:r>
              <a:rPr lang="ru-RU" sz="2800" dirty="0"/>
              <a:t> </a:t>
            </a:r>
            <a:r>
              <a:rPr lang="ru-RU" sz="2800" dirty="0" err="1"/>
              <a:t>дослідження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перетворення</a:t>
            </a:r>
            <a:r>
              <a:rPr lang="ru-RU" sz="2800" dirty="0"/>
              <a:t> </a:t>
            </a:r>
            <a:r>
              <a:rPr lang="ru-RU" sz="2800" dirty="0" err="1"/>
              <a:t>матеріального</a:t>
            </a:r>
            <a:r>
              <a:rPr lang="ru-RU" sz="2800" dirty="0"/>
              <a:t> </a:t>
            </a:r>
            <a:r>
              <a:rPr lang="ru-RU" sz="2800" dirty="0" err="1"/>
              <a:t>світу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духовної</a:t>
            </a:r>
            <a:r>
              <a:rPr lang="ru-RU" sz="2800" dirty="0"/>
              <a:t> </a:t>
            </a:r>
            <a:r>
              <a:rPr lang="ru-RU" sz="2800" dirty="0" err="1"/>
              <a:t>культури</a:t>
            </a:r>
            <a:r>
              <a:rPr lang="ru-RU" sz="2800" dirty="0"/>
              <a:t>; </a:t>
            </a:r>
            <a:r>
              <a:rPr lang="ru-RU" sz="2800" dirty="0" err="1"/>
              <a:t>якщо</a:t>
            </a:r>
            <a:r>
              <a:rPr lang="ru-RU" sz="2800" dirty="0"/>
              <a:t> ж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новий</a:t>
            </a:r>
            <a:r>
              <a:rPr lang="ru-RU" sz="2800" dirty="0"/>
              <a:t> </a:t>
            </a:r>
            <a:r>
              <a:rPr lang="ru-RU" sz="2800" dirty="0" err="1"/>
              <a:t>лише</a:t>
            </a:r>
            <a:r>
              <a:rPr lang="ru-RU" sz="2800" dirty="0"/>
              <a:t> для </a:t>
            </a:r>
            <a:r>
              <a:rPr lang="ru-RU" sz="2800" dirty="0" err="1"/>
              <a:t>його</a:t>
            </a:r>
            <a:r>
              <a:rPr lang="ru-RU" sz="2800" dirty="0"/>
              <a:t> автора, то новизна </a:t>
            </a:r>
            <a:r>
              <a:rPr lang="ru-RU" sz="2800" dirty="0" err="1"/>
              <a:t>суб'єктивна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не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суспільного</a:t>
            </a:r>
            <a:r>
              <a:rPr lang="ru-RU" sz="2800" dirty="0"/>
              <a:t> </a:t>
            </a:r>
            <a:r>
              <a:rPr lang="ru-RU" sz="2800" dirty="0" err="1"/>
              <a:t>значення</a:t>
            </a:r>
            <a:r>
              <a:rPr lang="ru-RU" sz="2800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Один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найпоширеніших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проходить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виникнення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(постановка)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усвідомлення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творчої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проблеми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endParaRPr lang="ru-RU" i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пошук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шляхів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, принципу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вирішення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проблеми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endParaRPr lang="ru-RU" i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наукове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відкриття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, «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народження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»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наукової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ідеї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створення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ідеальної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моделі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відкритого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вченими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явища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розробка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задуму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endParaRPr lang="ru-RU" i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верифікація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тобто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практична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перевірка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гіпотези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реалізація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результату </a:t>
            </a:r>
            <a:r>
              <a:rPr lang="ru-RU" i="1" u="sng" dirty="0" err="1">
                <a:solidFill>
                  <a:schemeClr val="accent1">
                    <a:lumMod val="75000"/>
                  </a:schemeClr>
                </a:solidFill>
              </a:rPr>
              <a:t>творчого</a:t>
            </a:r>
            <a:r>
              <a:rPr lang="ru-RU" i="1" u="sng" dirty="0">
                <a:solidFill>
                  <a:schemeClr val="accent1">
                    <a:lumMod val="75000"/>
                  </a:schemeClr>
                </a:solidFill>
              </a:rPr>
              <a:t> акту</a:t>
            </a:r>
            <a:r>
              <a:rPr lang="ru-RU" i="1" u="sng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Серед</a:t>
            </a:r>
            <a:r>
              <a:rPr lang="ru-RU" sz="3600" dirty="0" smtClean="0"/>
              <a:t> </a:t>
            </a:r>
            <a:r>
              <a:rPr lang="ru-RU" sz="3600" dirty="0" err="1" smtClean="0"/>
              <a:t>важливих</a:t>
            </a:r>
            <a:r>
              <a:rPr lang="ru-RU" sz="3600" dirty="0" smtClean="0"/>
              <a:t> </a:t>
            </a:r>
            <a:r>
              <a:rPr lang="ru-RU" sz="3600" dirty="0" err="1" smtClean="0"/>
              <a:t>ознак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стосуються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творчої</a:t>
            </a:r>
            <a:r>
              <a:rPr lang="ru-RU" sz="3600" dirty="0" smtClean="0"/>
              <a:t> </a:t>
            </a:r>
            <a:r>
              <a:rPr lang="ru-RU" sz="3600" dirty="0" err="1" smtClean="0"/>
              <a:t>особистості</a:t>
            </a:r>
            <a:r>
              <a:rPr lang="ru-RU" sz="3600" dirty="0" smtClean="0"/>
              <a:t> психологи </a:t>
            </a:r>
            <a:r>
              <a:rPr lang="ru-RU" sz="3600" dirty="0" err="1" smtClean="0"/>
              <a:t>виділяють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 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незалежне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мислення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 </a:t>
            </a:r>
          </a:p>
          <a:p>
            <a:pPr marL="0" indent="0">
              <a:buNone/>
            </a:pPr>
            <a:endParaRPr lang="ru-RU" i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65113" indent="-265113"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свіжість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цілісність</a:t>
            </a:r>
            <a:r>
              <a:rPr lang="ru-RU" i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прийняття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 </a:t>
            </a:r>
          </a:p>
          <a:p>
            <a:pPr marL="0" indent="0">
              <a:buNone/>
            </a:pPr>
            <a:endParaRPr lang="ru-RU" i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інтуїція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endParaRPr lang="ru-RU" i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оригінальність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>
              <a:buNone/>
            </a:pPr>
            <a:endParaRPr lang="ru-RU" i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ініціативність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>
              <a:buNone/>
            </a:pPr>
            <a:endParaRPr lang="ru-RU" i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безпосередність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>
              <a:buNone/>
            </a:pPr>
            <a:endParaRPr lang="ru-RU" i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чесність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>
              <a:buNone/>
            </a:pPr>
            <a:endParaRPr lang="ru-RU" i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працездатність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>
              <a:buNone/>
            </a:pPr>
            <a:endParaRPr lang="ru-RU" i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ентузіазм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>
              <a:buNone/>
            </a:pPr>
            <a:endParaRPr lang="ru-RU" i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7.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висока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самооцінка</a:t>
            </a:r>
            <a:r>
              <a:rPr lang="ru-RU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Натхнення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-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це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стан, в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якому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людина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здатна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творити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продуктивно. Про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важливість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натхнення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не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варто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говорити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Воно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потрібно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будь-якому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творчому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процесі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оскільки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дозволяє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продуктивно,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ефективно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якісно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і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з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повною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accent5">
                    <a:lumMod val="50000"/>
                  </a:schemeClr>
                </a:solidFill>
              </a:rPr>
              <a:t>віддачею</a:t>
            </a:r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 провести час.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ru-RU" sz="3100" dirty="0" err="1" smtClean="0"/>
              <a:t>Перерахуємо</a:t>
            </a:r>
            <a:r>
              <a:rPr lang="ru-RU" sz="3100" dirty="0" smtClean="0"/>
              <a:t> </a:t>
            </a:r>
            <a:r>
              <a:rPr lang="ru-RU" sz="3100" dirty="0" err="1" smtClean="0"/>
              <a:t>види</a:t>
            </a:r>
            <a:r>
              <a:rPr lang="ru-RU" sz="3100" dirty="0" smtClean="0"/>
              <a:t> </a:t>
            </a:r>
            <a:r>
              <a:rPr lang="ru-RU" sz="3100" dirty="0" err="1" smtClean="0"/>
              <a:t>діяльності</a:t>
            </a:r>
            <a:r>
              <a:rPr lang="ru-RU" sz="3100" dirty="0" smtClean="0"/>
              <a:t>, </a:t>
            </a:r>
            <a:r>
              <a:rPr lang="ru-RU" sz="3100" dirty="0" err="1" smtClean="0"/>
              <a:t>які</a:t>
            </a:r>
            <a:r>
              <a:rPr lang="ru-RU" sz="3100" dirty="0" smtClean="0"/>
              <a:t> </a:t>
            </a:r>
            <a:r>
              <a:rPr lang="ru-RU" sz="3100" dirty="0" err="1" smtClean="0"/>
              <a:t>допомагають</a:t>
            </a:r>
            <a:r>
              <a:rPr lang="ru-RU" sz="3100" dirty="0" smtClean="0"/>
              <a:t> </a:t>
            </a:r>
            <a:r>
              <a:rPr lang="ru-RU" sz="3100" dirty="0" err="1" smtClean="0"/>
              <a:t>знайти</a:t>
            </a:r>
            <a:r>
              <a:rPr lang="ru-RU" sz="3100" dirty="0" smtClean="0"/>
              <a:t> </a:t>
            </a:r>
            <a:r>
              <a:rPr lang="ru-RU" sz="3100" dirty="0" err="1" smtClean="0"/>
              <a:t>натхнення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багатьом</a:t>
            </a:r>
            <a:r>
              <a:rPr lang="ru-RU" sz="3100" dirty="0" smtClean="0"/>
              <a:t> </a:t>
            </a:r>
            <a:r>
              <a:rPr lang="ru-RU" sz="3100" dirty="0" err="1" smtClean="0"/>
              <a:t>творчим</a:t>
            </a:r>
            <a:r>
              <a:rPr lang="ru-RU" sz="3100" dirty="0" smtClean="0"/>
              <a:t> людям в </a:t>
            </a:r>
            <a:r>
              <a:rPr lang="ru-RU" sz="3100" dirty="0" err="1" smtClean="0"/>
              <a:t>сучасному</a:t>
            </a:r>
            <a:r>
              <a:rPr lang="ru-RU" sz="3100" dirty="0" smtClean="0"/>
              <a:t> </a:t>
            </a:r>
            <a:r>
              <a:rPr lang="ru-RU" sz="3100" dirty="0" err="1" smtClean="0"/>
              <a:t>світі</a:t>
            </a:r>
            <a:r>
              <a:rPr lang="ru-RU" sz="31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700808"/>
            <a:ext cx="4172272" cy="4654117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2400" dirty="0"/>
              <a:t> </a:t>
            </a:r>
            <a:r>
              <a:rPr lang="ru-RU" sz="4200" dirty="0" smtClean="0"/>
              <a:t>1</a:t>
            </a:r>
            <a:r>
              <a:rPr lang="ru-RU" sz="4200" dirty="0"/>
              <a:t>) </a:t>
            </a:r>
            <a:r>
              <a:rPr lang="ru-RU" sz="4200" dirty="0" err="1"/>
              <a:t>процес</a:t>
            </a:r>
            <a:r>
              <a:rPr lang="ru-RU" sz="4200" dirty="0"/>
              <a:t> </a:t>
            </a:r>
            <a:r>
              <a:rPr lang="ru-RU" sz="4200" dirty="0" err="1"/>
              <a:t>постійного</a:t>
            </a:r>
            <a:r>
              <a:rPr lang="ru-RU" sz="4200" dirty="0"/>
              <a:t> </a:t>
            </a:r>
            <a:r>
              <a:rPr lang="ru-RU" sz="4200" dirty="0" err="1"/>
              <a:t>пошуку</a:t>
            </a:r>
            <a:r>
              <a:rPr lang="ru-RU" sz="4200" dirty="0"/>
              <a:t>;</a:t>
            </a:r>
          </a:p>
          <a:p>
            <a:pPr>
              <a:buNone/>
            </a:pPr>
            <a:r>
              <a:rPr lang="ru-RU" sz="4200" dirty="0"/>
              <a:t> </a:t>
            </a:r>
          </a:p>
          <a:p>
            <a:pPr>
              <a:buNone/>
            </a:pPr>
            <a:r>
              <a:rPr lang="ru-RU" sz="4200" dirty="0"/>
              <a:t>2) </a:t>
            </a:r>
            <a:r>
              <a:rPr lang="ru-RU" sz="4200" dirty="0" err="1"/>
              <a:t>постійне</a:t>
            </a:r>
            <a:r>
              <a:rPr lang="ru-RU" sz="4200" dirty="0"/>
              <a:t> </a:t>
            </a:r>
            <a:r>
              <a:rPr lang="ru-RU" sz="4200" dirty="0" err="1"/>
              <a:t>пізнання</a:t>
            </a:r>
            <a:r>
              <a:rPr lang="ru-RU" sz="4200" dirty="0"/>
              <a:t> </a:t>
            </a:r>
            <a:r>
              <a:rPr lang="ru-RU" sz="4200" dirty="0" err="1"/>
              <a:t>і</a:t>
            </a:r>
            <a:r>
              <a:rPr lang="ru-RU" sz="4200" dirty="0"/>
              <a:t> </a:t>
            </a:r>
            <a:r>
              <a:rPr lang="ru-RU" sz="4200" dirty="0" err="1"/>
              <a:t>вдосконалення</a:t>
            </a:r>
            <a:r>
              <a:rPr lang="ru-RU" sz="4200" dirty="0"/>
              <a:t>;</a:t>
            </a:r>
          </a:p>
          <a:p>
            <a:pPr>
              <a:buNone/>
            </a:pPr>
            <a:r>
              <a:rPr lang="ru-RU" sz="4200" dirty="0"/>
              <a:t> </a:t>
            </a:r>
          </a:p>
          <a:p>
            <a:pPr>
              <a:buNone/>
            </a:pPr>
            <a:r>
              <a:rPr lang="ru-RU" sz="4200" dirty="0"/>
              <a:t>3) </a:t>
            </a:r>
            <a:r>
              <a:rPr lang="ru-RU" sz="4200" dirty="0" err="1"/>
              <a:t>любов</a:t>
            </a:r>
            <a:r>
              <a:rPr lang="ru-RU" sz="4200" dirty="0"/>
              <a:t> до </a:t>
            </a:r>
            <a:r>
              <a:rPr lang="ru-RU" sz="4200" dirty="0" err="1"/>
              <a:t>своєї</a:t>
            </a:r>
            <a:r>
              <a:rPr lang="ru-RU" sz="4200" dirty="0"/>
              <a:t> </a:t>
            </a:r>
            <a:r>
              <a:rPr lang="ru-RU" sz="4200" dirty="0" err="1"/>
              <a:t>справи</a:t>
            </a:r>
            <a:r>
              <a:rPr lang="ru-RU" sz="4200" dirty="0"/>
              <a:t>;</a:t>
            </a:r>
          </a:p>
          <a:p>
            <a:pPr>
              <a:buNone/>
            </a:pPr>
            <a:r>
              <a:rPr lang="ru-RU" sz="4200" dirty="0"/>
              <a:t> </a:t>
            </a:r>
          </a:p>
          <a:p>
            <a:pPr>
              <a:buNone/>
            </a:pPr>
            <a:r>
              <a:rPr lang="ru-RU" sz="4200" dirty="0"/>
              <a:t>4) </a:t>
            </a:r>
            <a:r>
              <a:rPr lang="ru-RU" sz="4200" dirty="0" err="1"/>
              <a:t>творчість</a:t>
            </a:r>
            <a:r>
              <a:rPr lang="ru-RU" sz="4200" dirty="0"/>
              <a:t> в </a:t>
            </a:r>
            <a:r>
              <a:rPr lang="ru-RU" sz="4200" dirty="0" err="1"/>
              <a:t>інших</a:t>
            </a:r>
            <a:r>
              <a:rPr lang="ru-RU" sz="4200" dirty="0"/>
              <a:t> справах;</a:t>
            </a:r>
          </a:p>
          <a:p>
            <a:pPr>
              <a:buNone/>
            </a:pPr>
            <a:r>
              <a:rPr lang="ru-RU" sz="4200" dirty="0"/>
              <a:t> </a:t>
            </a:r>
          </a:p>
          <a:p>
            <a:pPr>
              <a:buNone/>
            </a:pPr>
            <a:r>
              <a:rPr lang="ru-RU" sz="4200" dirty="0"/>
              <a:t>5) </a:t>
            </a:r>
            <a:r>
              <a:rPr lang="ru-RU" sz="4200" dirty="0" err="1"/>
              <a:t>наявність</a:t>
            </a:r>
            <a:r>
              <a:rPr lang="ru-RU" sz="4200" dirty="0"/>
              <a:t> мети </a:t>
            </a:r>
            <a:r>
              <a:rPr lang="ru-RU" sz="4200" dirty="0" err="1"/>
              <a:t>і</a:t>
            </a:r>
            <a:r>
              <a:rPr lang="ru-RU" sz="4200" dirty="0"/>
              <a:t> мотиву;</a:t>
            </a:r>
          </a:p>
          <a:p>
            <a:pPr>
              <a:buNone/>
            </a:pPr>
            <a:r>
              <a:rPr lang="ru-RU" sz="4200" dirty="0"/>
              <a:t> </a:t>
            </a:r>
          </a:p>
          <a:p>
            <a:pPr>
              <a:buNone/>
            </a:pPr>
            <a:r>
              <a:rPr lang="ru-RU" sz="4200" dirty="0"/>
              <a:t>6) </a:t>
            </a:r>
            <a:r>
              <a:rPr lang="ru-RU" sz="4200" dirty="0" err="1"/>
              <a:t>тотальність</a:t>
            </a:r>
            <a:r>
              <a:rPr lang="ru-RU" sz="4200" dirty="0"/>
              <a:t>, </a:t>
            </a:r>
            <a:r>
              <a:rPr lang="ru-RU" sz="4200" dirty="0" err="1"/>
              <a:t>тобто</a:t>
            </a:r>
            <a:r>
              <a:rPr lang="ru-RU" sz="4200" dirty="0"/>
              <a:t> </a:t>
            </a:r>
            <a:r>
              <a:rPr lang="ru-RU" sz="4200" dirty="0" err="1"/>
              <a:t>повне</a:t>
            </a:r>
            <a:r>
              <a:rPr lang="ru-RU" sz="4200" dirty="0"/>
              <a:t> </a:t>
            </a:r>
            <a:r>
              <a:rPr lang="ru-RU" sz="4200" dirty="0" err="1"/>
              <a:t>інтелектуальне</a:t>
            </a:r>
            <a:r>
              <a:rPr lang="ru-RU" sz="4200" dirty="0"/>
              <a:t> </a:t>
            </a:r>
            <a:r>
              <a:rPr lang="ru-RU" sz="4200" dirty="0" err="1"/>
              <a:t>і</a:t>
            </a:r>
            <a:r>
              <a:rPr lang="ru-RU" sz="4200" dirty="0"/>
              <a:t> </a:t>
            </a:r>
            <a:r>
              <a:rPr lang="ru-RU" sz="4200" dirty="0" err="1"/>
              <a:t>емоційне</a:t>
            </a:r>
            <a:r>
              <a:rPr lang="ru-RU" sz="4200" dirty="0"/>
              <a:t> </a:t>
            </a:r>
            <a:r>
              <a:rPr lang="ru-RU" sz="4200" dirty="0" err="1"/>
              <a:t>зосередження</a:t>
            </a:r>
            <a:r>
              <a:rPr lang="ru-RU" sz="4200" dirty="0"/>
              <a:t> на тому, </a:t>
            </a:r>
            <a:r>
              <a:rPr lang="ru-RU" sz="4200" dirty="0" err="1"/>
              <a:t>чим</a:t>
            </a:r>
            <a:r>
              <a:rPr lang="ru-RU" sz="4200" dirty="0"/>
              <a:t> </a:t>
            </a:r>
            <a:r>
              <a:rPr lang="ru-RU" sz="4200" dirty="0" err="1"/>
              <a:t>людина</a:t>
            </a:r>
            <a:r>
              <a:rPr lang="ru-RU" sz="4200" dirty="0"/>
              <a:t> </a:t>
            </a:r>
            <a:r>
              <a:rPr lang="ru-RU" sz="4200" dirty="0" err="1" smtClean="0"/>
              <a:t>займається</a:t>
            </a:r>
            <a:endParaRPr lang="ru-RU" sz="4200" dirty="0"/>
          </a:p>
          <a:p>
            <a:endParaRPr lang="ru-RU" sz="3600" dirty="0" smtClean="0"/>
          </a:p>
          <a:p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9992" y="1484784"/>
            <a:ext cx="4186808" cy="487014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7) здоровий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, </a:t>
            </a:r>
            <a:r>
              <a:rPr lang="ru-RU" sz="2000" dirty="0" err="1" smtClean="0"/>
              <a:t>фізична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розкутість</a:t>
            </a:r>
            <a:r>
              <a:rPr lang="ru-RU" sz="2000" dirty="0" smtClean="0"/>
              <a:t>, добра </a:t>
            </a:r>
            <a:r>
              <a:rPr lang="ru-RU" sz="2000" dirty="0" err="1" smtClean="0"/>
              <a:t>фізична</a:t>
            </a:r>
            <a:r>
              <a:rPr lang="ru-RU" sz="2000" dirty="0" smtClean="0"/>
              <a:t> форма. 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8) </a:t>
            </a:r>
            <a:r>
              <a:rPr lang="ru-RU" sz="2000" dirty="0" err="1"/>
              <a:t>спілкування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воно</a:t>
            </a:r>
            <a:r>
              <a:rPr lang="ru-RU" sz="2000" dirty="0"/>
              <a:t> </a:t>
            </a:r>
            <a:r>
              <a:rPr lang="ru-RU" sz="2000" dirty="0" err="1"/>
              <a:t>є</a:t>
            </a:r>
            <a:r>
              <a:rPr lang="ru-RU" sz="2000" dirty="0"/>
              <a:t> </a:t>
            </a:r>
            <a:r>
              <a:rPr lang="ru-RU" sz="2000" dirty="0" err="1"/>
              <a:t>найефективнішим</a:t>
            </a:r>
            <a:r>
              <a:rPr lang="ru-RU" sz="2000" dirty="0"/>
              <a:t> способом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людства</a:t>
            </a:r>
            <a:r>
              <a:rPr lang="ru-RU" sz="2000" dirty="0"/>
              <a:t>. </a:t>
            </a:r>
          </a:p>
          <a:p>
            <a:pPr>
              <a:buNone/>
            </a:pPr>
            <a:r>
              <a:rPr lang="ru-RU" sz="2000" dirty="0"/>
              <a:t> </a:t>
            </a:r>
          </a:p>
          <a:p>
            <a:pPr>
              <a:buNone/>
            </a:pPr>
            <a:r>
              <a:rPr lang="ru-RU" sz="2000" dirty="0"/>
              <a:t>9) </a:t>
            </a:r>
            <a:r>
              <a:rPr lang="ru-RU" sz="2000" dirty="0" err="1"/>
              <a:t>вивчення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 </a:t>
            </a:r>
            <a:r>
              <a:rPr lang="ru-RU" sz="2000" dirty="0" err="1"/>
              <a:t>чужої</a:t>
            </a:r>
            <a:r>
              <a:rPr lang="ru-RU" sz="2000" dirty="0"/>
              <a:t> </a:t>
            </a:r>
            <a:r>
              <a:rPr lang="ru-RU" sz="2000" dirty="0" err="1"/>
              <a:t>творчості</a:t>
            </a:r>
            <a:r>
              <a:rPr lang="ru-RU" sz="2000" dirty="0"/>
              <a:t>. 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10)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найважливіше</a:t>
            </a:r>
            <a:r>
              <a:rPr lang="ru-RU" sz="2000" dirty="0"/>
              <a:t> - сама </a:t>
            </a:r>
            <a:r>
              <a:rPr lang="ru-RU" sz="2000" dirty="0" err="1"/>
              <a:t>творчість</a:t>
            </a:r>
            <a:r>
              <a:rPr lang="ru-RU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Творчі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синтез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рис характеру,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навчально-творчої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обумовлюють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результативності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Креативність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латів</a:t>
            </a:r>
            <a:r>
              <a:rPr lang="ru-RU" dirty="0"/>
              <a:t>. </a:t>
            </a:r>
            <a:r>
              <a:rPr lang="ru-RU" dirty="0" err="1"/>
              <a:t>Creatib</a:t>
            </a:r>
            <a:r>
              <a:rPr lang="ru-RU" dirty="0"/>
              <a:t> - </a:t>
            </a:r>
            <a:r>
              <a:rPr lang="ru-RU" dirty="0" err="1"/>
              <a:t>творення</a:t>
            </a:r>
            <a:r>
              <a:rPr lang="ru-RU" dirty="0"/>
              <a:t>) -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, </a:t>
            </a:r>
            <a:r>
              <a:rPr lang="ru-RU" dirty="0" err="1"/>
              <a:t>характеризуюча</a:t>
            </a:r>
            <a:r>
              <a:rPr lang="ru-RU" dirty="0"/>
              <a:t> особа в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сферах </a:t>
            </a:r>
            <a:r>
              <a:rPr lang="ru-RU" dirty="0" err="1"/>
              <a:t>активності</a:t>
            </a:r>
            <a:r>
              <a:rPr lang="ru-RU" dirty="0"/>
              <a:t>, </a:t>
            </a:r>
            <a:r>
              <a:rPr lang="ru-RU" dirty="0" err="1"/>
              <a:t>розглядається</a:t>
            </a:r>
            <a:r>
              <a:rPr lang="ru-RU" dirty="0"/>
              <a:t> як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незалежний</a:t>
            </a:r>
            <a:r>
              <a:rPr lang="ru-RU" dirty="0"/>
              <a:t> </a:t>
            </a:r>
            <a:r>
              <a:rPr lang="ru-RU" dirty="0" err="1"/>
              <a:t>чинник</a:t>
            </a:r>
            <a:r>
              <a:rPr lang="ru-RU" dirty="0"/>
              <a:t> </a:t>
            </a:r>
            <a:r>
              <a:rPr lang="ru-RU" dirty="0" err="1"/>
              <a:t>обдарованості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У </a:t>
            </a:r>
            <a:r>
              <a:rPr lang="ru-RU" sz="3600" dirty="0" err="1"/>
              <a:t>психології</a:t>
            </a:r>
            <a:r>
              <a:rPr lang="ru-RU" sz="3600" dirty="0"/>
              <a:t> </a:t>
            </a:r>
            <a:r>
              <a:rPr lang="ru-RU" sz="3600" dirty="0" err="1"/>
              <a:t>виділено</a:t>
            </a:r>
            <a:r>
              <a:rPr lang="ru-RU" sz="3600" dirty="0"/>
              <a:t> 2 </a:t>
            </a:r>
            <a:r>
              <a:rPr lang="ru-RU" sz="3600" dirty="0" err="1"/>
              <a:t>основні</a:t>
            </a:r>
            <a:r>
              <a:rPr lang="ru-RU" sz="3600" dirty="0"/>
              <a:t> </a:t>
            </a:r>
            <a:r>
              <a:rPr lang="ru-RU" sz="3600" dirty="0" err="1"/>
              <a:t>напрями</a:t>
            </a:r>
            <a:r>
              <a:rPr lang="ru-RU" sz="3600" dirty="0"/>
              <a:t> </a:t>
            </a:r>
            <a:r>
              <a:rPr lang="ru-RU" sz="3600" dirty="0" err="1"/>
              <a:t>вивчення</a:t>
            </a:r>
            <a:r>
              <a:rPr lang="ru-RU" sz="3600" dirty="0"/>
              <a:t> </a:t>
            </a:r>
            <a:r>
              <a:rPr lang="ru-RU" sz="3600" dirty="0" err="1"/>
              <a:t>креативності</a:t>
            </a:r>
            <a:r>
              <a:rPr lang="ru-RU" sz="3600" dirty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по результатах (продуктам),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значущості</a:t>
            </a:r>
            <a:r>
              <a:rPr lang="ru-RU" dirty="0"/>
              <a:t>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відмовлятися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стереотипних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421</Words>
  <Application>Microsoft Office PowerPoint</Application>
  <PresentationFormat>Экран (4:3)</PresentationFormat>
  <Paragraphs>70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Психологія творчості</vt:lpstr>
      <vt:lpstr>Слайд 2</vt:lpstr>
      <vt:lpstr>Слайд 3</vt:lpstr>
      <vt:lpstr>Серед важливих ознак, що стосуються творчої особистості психологи виділяють</vt:lpstr>
      <vt:lpstr>Слайд 5</vt:lpstr>
      <vt:lpstr>Перерахуємо види діяльності, які допомагають знайти натхнення багатьом творчим людям в сучасному світі: </vt:lpstr>
      <vt:lpstr>Слайд 7</vt:lpstr>
      <vt:lpstr>Слайд 8</vt:lpstr>
      <vt:lpstr>У психології виділено 2 основні напрями вивчення креативності.</vt:lpstr>
      <vt:lpstr>Основними чинниками креативності визнаються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Психологія творчості</dc:title>
  <dc:creator>Samsung</dc:creator>
  <cp:lastModifiedBy>Samsung</cp:lastModifiedBy>
  <cp:revision>6</cp:revision>
  <dcterms:created xsi:type="dcterms:W3CDTF">2013-10-21T06:45:37Z</dcterms:created>
  <dcterms:modified xsi:type="dcterms:W3CDTF">2013-10-21T07:35:21Z</dcterms:modified>
</cp:coreProperties>
</file>