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15.12.2013</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15.12.2013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ru-RU" smtClean="0"/>
              <a:t>Образец заголовка</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15.12.2013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15.12.2013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Title 8"/>
          <p:cNvSpPr>
            <a:spLocks noGrp="1"/>
          </p:cNvSpPr>
          <p:nvPr>
            <p:ph type="title"/>
          </p:nvPr>
        </p:nvSpPr>
        <p:spPr>
          <a:xfrm>
            <a:off x="914400" y="1544715"/>
            <a:ext cx="7315200" cy="1154097"/>
          </a:xfrm>
        </p:spPr>
        <p:txBody>
          <a:bodyPr/>
          <a:lstStyle/>
          <a:p>
            <a:r>
              <a:rPr lang="ru-RU" smtClean="0"/>
              <a:t>Образец заголовка</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15.12.2013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a:xfrm>
            <a:off x="914400" y="1544715"/>
            <a:ext cx="7315200" cy="1154097"/>
          </a:xfrm>
        </p:spPr>
        <p:txBody>
          <a:bodyPr/>
          <a:lstStyle/>
          <a:p>
            <a:r>
              <a:rPr lang="ru-RU" smtClean="0"/>
              <a:t>Образец заголовка</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15.12.2013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15.12.2013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ru-RU" smtClean="0"/>
              <a:t>Образец заголовка</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15.12.2013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15.12.2013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B4C71EC6-210F-42DE-9C53-41977AD35B3D}" type="datetimeFigureOut">
              <a:rPr lang="ru-RU" smtClean="0"/>
              <a:t>15.12.2013</a:t>
            </a:fld>
            <a:endParaRPr lang="ru-RU"/>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B19B0651-EE4F-4900-A07F-96A6BFA9D0F0}" type="slidenum">
              <a:rPr lang="ru-RU" smtClean="0"/>
              <a:t>‹#›</a:t>
            </a:fld>
            <a:endParaRPr lang="ru-RU"/>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16632"/>
            <a:ext cx="7920880" cy="2595025"/>
          </a:xfrm>
        </p:spPr>
        <p:txBody>
          <a:bodyPr>
            <a:normAutofit/>
          </a:bodyPr>
          <a:lstStyle/>
          <a:p>
            <a:pPr algn="ctr"/>
            <a:r>
              <a:rPr lang="en-US" dirty="0" smtClean="0">
                <a:latin typeface="Algerian" pitchFamily="82" charset="0"/>
              </a:rPr>
              <a:t>My </a:t>
            </a:r>
            <a:r>
              <a:rPr lang="en-US" dirty="0">
                <a:latin typeface="Algerian" pitchFamily="82" charset="0"/>
              </a:rPr>
              <a:t>favorite </a:t>
            </a:r>
            <a:r>
              <a:rPr lang="en-US" dirty="0" smtClean="0">
                <a:latin typeface="Algerian" pitchFamily="82" charset="0"/>
              </a:rPr>
              <a:t>actor</a:t>
            </a:r>
            <a:br>
              <a:rPr lang="en-US" dirty="0" smtClean="0">
                <a:latin typeface="Algerian" pitchFamily="82" charset="0"/>
              </a:rPr>
            </a:br>
            <a:r>
              <a:rPr lang="en-US" dirty="0" smtClean="0">
                <a:latin typeface="Algerian" pitchFamily="82" charset="0"/>
              </a:rPr>
              <a:t>Robert </a:t>
            </a:r>
            <a:r>
              <a:rPr lang="en-US" dirty="0">
                <a:latin typeface="Algerian" pitchFamily="82" charset="0"/>
              </a:rPr>
              <a:t>Downey, </a:t>
            </a:r>
            <a:r>
              <a:rPr lang="en-US" dirty="0" smtClean="0">
                <a:latin typeface="Algerian" pitchFamily="82" charset="0"/>
              </a:rPr>
              <a:t>Jr</a:t>
            </a:r>
            <a:r>
              <a:rPr lang="en-US" dirty="0">
                <a:latin typeface="Algerian" pitchFamily="82" charset="0"/>
              </a:rPr>
              <a:t>.</a:t>
            </a:r>
            <a:r>
              <a:rPr lang="en-US" dirty="0" smtClean="0"/>
              <a:t/>
            </a:r>
            <a:br>
              <a:rPr lang="en-US" dirty="0" smtClean="0"/>
            </a:b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1943293"/>
            <a:ext cx="4876800" cy="4876800"/>
          </a:xfrm>
          <a:prstGeom prst="rect">
            <a:avLst/>
          </a:prstGeom>
          <a:ln>
            <a:noFill/>
          </a:ln>
          <a:effectLst>
            <a:softEdge rad="112500"/>
          </a:effectLst>
        </p:spPr>
      </p:pic>
    </p:spTree>
    <p:extLst>
      <p:ext uri="{BB962C8B-B14F-4D97-AF65-F5344CB8AC3E}">
        <p14:creationId xmlns:p14="http://schemas.microsoft.com/office/powerpoint/2010/main" val="215000694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6"/>
            <a:ext cx="9144000" cy="6856543"/>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5142" y="3405523"/>
            <a:ext cx="13715" cy="46953"/>
          </a:xfrm>
          <a:prstGeom prst="rect">
            <a:avLst/>
          </a:prstGeom>
        </p:spPr>
      </p:pic>
      <p:sp>
        <p:nvSpPr>
          <p:cNvPr id="9" name="TextBox 8"/>
          <p:cNvSpPr txBox="1"/>
          <p:nvPr/>
        </p:nvSpPr>
        <p:spPr>
          <a:xfrm>
            <a:off x="395536" y="4509120"/>
            <a:ext cx="2448272" cy="1938992"/>
          </a:xfrm>
          <a:prstGeom prst="rect">
            <a:avLst/>
          </a:prstGeom>
          <a:noFill/>
        </p:spPr>
        <p:txBody>
          <a:bodyPr wrap="square" rtlCol="0">
            <a:spAutoFit/>
          </a:bodyPr>
          <a:lstStyle/>
          <a:p>
            <a:r>
              <a:rPr lang="en-US" sz="2400" dirty="0" smtClean="0">
                <a:solidFill>
                  <a:schemeClr val="bg2">
                    <a:lumMod val="75000"/>
                  </a:schemeClr>
                </a:solidFill>
                <a:latin typeface="Bodoni MT Black" pitchFamily="18" charset="0"/>
              </a:rPr>
              <a:t>I adore him because of his perfect talent and actor skills</a:t>
            </a:r>
            <a:endParaRPr lang="uk-UA" sz="2400" dirty="0">
              <a:solidFill>
                <a:schemeClr val="bg2">
                  <a:lumMod val="75000"/>
                </a:schemeClr>
              </a:solidFill>
            </a:endParaRPr>
          </a:p>
        </p:txBody>
      </p:sp>
    </p:spTree>
    <p:extLst>
      <p:ext uri="{BB962C8B-B14F-4D97-AF65-F5344CB8AC3E}">
        <p14:creationId xmlns:p14="http://schemas.microsoft.com/office/powerpoint/2010/main" val="301955191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5012"/>
            <a:ext cx="7701880" cy="48768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0"/>
            <a:ext cx="4409372" cy="4921812"/>
          </a:xfrm>
          <a:prstGeom prst="rect">
            <a:avLst/>
          </a:prstGeom>
        </p:spPr>
      </p:pic>
      <p:sp>
        <p:nvSpPr>
          <p:cNvPr id="6" name="TextBox 5"/>
          <p:cNvSpPr txBox="1"/>
          <p:nvPr/>
        </p:nvSpPr>
        <p:spPr>
          <a:xfrm>
            <a:off x="251520" y="5229200"/>
            <a:ext cx="8280920" cy="923330"/>
          </a:xfrm>
          <a:prstGeom prst="rect">
            <a:avLst/>
          </a:prstGeom>
          <a:noFill/>
        </p:spPr>
        <p:txBody>
          <a:bodyPr wrap="square" rtlCol="0">
            <a:spAutoFit/>
          </a:bodyPr>
          <a:lstStyle/>
          <a:p>
            <a:pPr algn="ctr"/>
            <a:r>
              <a:rPr lang="en-US" sz="5400" dirty="0" smtClean="0">
                <a:solidFill>
                  <a:schemeClr val="bg2">
                    <a:lumMod val="40000"/>
                    <a:lumOff val="60000"/>
                  </a:schemeClr>
                </a:solidFill>
                <a:latin typeface="Bodoni MT Black" pitchFamily="18" charset="0"/>
              </a:rPr>
              <a:t>Just perfect actor</a:t>
            </a:r>
            <a:endParaRPr lang="uk-UA" sz="5400" dirty="0">
              <a:solidFill>
                <a:schemeClr val="bg2">
                  <a:lumMod val="40000"/>
                  <a:lumOff val="60000"/>
                </a:schemeClr>
              </a:solidFill>
            </a:endParaRPr>
          </a:p>
        </p:txBody>
      </p:sp>
    </p:spTree>
    <p:extLst>
      <p:ext uri="{BB962C8B-B14F-4D97-AF65-F5344CB8AC3E}">
        <p14:creationId xmlns:p14="http://schemas.microsoft.com/office/powerpoint/2010/main" val="174104879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9353" y="260648"/>
            <a:ext cx="7128792" cy="646331"/>
          </a:xfrm>
          <a:prstGeom prst="rect">
            <a:avLst/>
          </a:prstGeom>
          <a:noFill/>
        </p:spPr>
        <p:txBody>
          <a:bodyPr wrap="square" rtlCol="0">
            <a:spAutoFit/>
          </a:bodyPr>
          <a:lstStyle/>
          <a:p>
            <a:pPr algn="ctr"/>
            <a:r>
              <a:rPr lang="en-US" sz="3600" dirty="0" smtClean="0">
                <a:solidFill>
                  <a:schemeClr val="bg2">
                    <a:lumMod val="20000"/>
                    <a:lumOff val="80000"/>
                  </a:schemeClr>
                </a:solidFill>
                <a:latin typeface="Bodoni MT Black" pitchFamily="18" charset="0"/>
              </a:rPr>
              <a:t>Credo </a:t>
            </a:r>
            <a:r>
              <a:rPr lang="en-US" sz="3600" dirty="0">
                <a:solidFill>
                  <a:schemeClr val="bg2">
                    <a:lumMod val="20000"/>
                    <a:lumOff val="80000"/>
                  </a:schemeClr>
                </a:solidFill>
                <a:latin typeface="Bodoni MT Black" pitchFamily="18" charset="0"/>
              </a:rPr>
              <a:t>of his life</a:t>
            </a:r>
            <a:endParaRPr lang="uk-UA" sz="3600" dirty="0">
              <a:solidFill>
                <a:schemeClr val="bg2">
                  <a:lumMod val="20000"/>
                  <a:lumOff val="80000"/>
                </a:schemeClr>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065134"/>
            <a:ext cx="7416824" cy="5688632"/>
          </a:xfrm>
          <a:prstGeom prst="rect">
            <a:avLst/>
          </a:prstGeom>
        </p:spPr>
      </p:pic>
    </p:spTree>
    <p:extLst>
      <p:ext uri="{BB962C8B-B14F-4D97-AF65-F5344CB8AC3E}">
        <p14:creationId xmlns:p14="http://schemas.microsoft.com/office/powerpoint/2010/main" val="395140565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404664"/>
            <a:ext cx="6624736" cy="584775"/>
          </a:xfrm>
          <a:prstGeom prst="rect">
            <a:avLst/>
          </a:prstGeom>
          <a:noFill/>
        </p:spPr>
        <p:txBody>
          <a:bodyPr wrap="square" rtlCol="0">
            <a:spAutoFit/>
          </a:bodyPr>
          <a:lstStyle/>
          <a:p>
            <a:pPr algn="ctr"/>
            <a:r>
              <a:rPr lang="en-US" sz="3200" dirty="0">
                <a:solidFill>
                  <a:schemeClr val="bg2">
                    <a:lumMod val="20000"/>
                    <a:lumOff val="80000"/>
                  </a:schemeClr>
                </a:solidFill>
                <a:latin typeface="Bodoni MT Black" pitchFamily="18" charset="0"/>
              </a:rPr>
              <a:t>Early life and family</a:t>
            </a:r>
            <a:endParaRPr lang="uk-UA" sz="3200" dirty="0">
              <a:solidFill>
                <a:schemeClr val="bg2">
                  <a:lumMod val="20000"/>
                  <a:lumOff val="80000"/>
                </a:schemeClr>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9074" y="1167585"/>
            <a:ext cx="2214926" cy="3114739"/>
          </a:xfrm>
          <a:prstGeom prst="rect">
            <a:avLst/>
          </a:prstGeom>
          <a:ln>
            <a:noFill/>
          </a:ln>
          <a:effectLst>
            <a:softEdge rad="112500"/>
          </a:effectLst>
        </p:spPr>
      </p:pic>
      <p:sp>
        <p:nvSpPr>
          <p:cNvPr id="6" name="TextBox 5"/>
          <p:cNvSpPr txBox="1"/>
          <p:nvPr/>
        </p:nvSpPr>
        <p:spPr>
          <a:xfrm>
            <a:off x="0" y="1167586"/>
            <a:ext cx="7020272" cy="3416320"/>
          </a:xfrm>
          <a:prstGeom prst="rect">
            <a:avLst/>
          </a:prstGeom>
          <a:noFill/>
        </p:spPr>
        <p:txBody>
          <a:bodyPr wrap="square" rtlCol="0">
            <a:spAutoFit/>
          </a:bodyPr>
          <a:lstStyle/>
          <a:p>
            <a:pPr algn="just"/>
            <a:r>
              <a:rPr lang="en-US" dirty="0"/>
              <a:t>Downey was born in Manhattan, New York City, </a:t>
            </a:r>
            <a:r>
              <a:rPr lang="en-US" dirty="0" smtClean="0"/>
              <a:t>the </a:t>
            </a:r>
            <a:r>
              <a:rPr lang="en-US" dirty="0"/>
              <a:t>younger of two children. His father, Robert Downey, Sr., is an actor, writer, producer, cinematographer, and director of underground films, and his mother, Elsie </a:t>
            </a:r>
            <a:r>
              <a:rPr lang="en-US" dirty="0" smtClean="0"/>
              <a:t>is </a:t>
            </a:r>
            <a:r>
              <a:rPr lang="en-US" dirty="0"/>
              <a:t>also an actress and appeared in Downey, Sr.'s films. As a child, Downey was "surrounded by drugs</a:t>
            </a:r>
            <a:r>
              <a:rPr lang="en-US" dirty="0" smtClean="0"/>
              <a:t>". </a:t>
            </a:r>
            <a:r>
              <a:rPr lang="en-US" dirty="0"/>
              <a:t>His father, a drug addict, allowed Downey to use marijuana at age six, an incident which his father has said that he now regrets</a:t>
            </a:r>
            <a:r>
              <a:rPr lang="en-US" dirty="0" smtClean="0"/>
              <a:t>. </a:t>
            </a:r>
            <a:r>
              <a:rPr lang="en-US" dirty="0"/>
              <a:t>Downey stated that drug use became an emotional bond between him and his father: "When my dad and I would do drugs together, it was like him trying to express his love for me in the only way he knew how</a:t>
            </a:r>
            <a:r>
              <a:rPr lang="en-US" dirty="0" smtClean="0"/>
              <a:t>. "Eventually</a:t>
            </a:r>
            <a:r>
              <a:rPr lang="en-US" dirty="0"/>
              <a:t>, Downey began spending every night abusing alcohol and "making a thousand phone calls in pursuit of drugs</a:t>
            </a:r>
            <a:r>
              <a:rPr lang="en-US" dirty="0" smtClean="0"/>
              <a:t>".</a:t>
            </a:r>
            <a:endParaRPr lang="uk-UA" dirty="0"/>
          </a:p>
        </p:txBody>
      </p:sp>
      <p:sp>
        <p:nvSpPr>
          <p:cNvPr id="7" name="TextBox 6"/>
          <p:cNvSpPr txBox="1"/>
          <p:nvPr/>
        </p:nvSpPr>
        <p:spPr>
          <a:xfrm>
            <a:off x="0" y="4583906"/>
            <a:ext cx="9144000" cy="2308324"/>
          </a:xfrm>
          <a:prstGeom prst="rect">
            <a:avLst/>
          </a:prstGeom>
          <a:noFill/>
        </p:spPr>
        <p:txBody>
          <a:bodyPr wrap="square" rtlCol="0">
            <a:spAutoFit/>
          </a:bodyPr>
          <a:lstStyle/>
          <a:p>
            <a:pPr algn="just"/>
            <a:r>
              <a:rPr lang="en-US" dirty="0"/>
              <a:t>During his childhood Downey had minor roles in his father's films. He made his acting debut at the age of five, playing a sick puppy in the absurdist comedy Pound (1970), and then at age seven appeared in the surrealist Greaser's Palace (1972</a:t>
            </a:r>
            <a:r>
              <a:rPr lang="en-US" dirty="0" smtClean="0"/>
              <a:t>).At </a:t>
            </a:r>
            <a:r>
              <a:rPr lang="en-US" dirty="0"/>
              <a:t>the age of ten, he was living in England and studied classical ballet as part of a larger </a:t>
            </a:r>
            <a:r>
              <a:rPr lang="en-US" dirty="0" err="1" smtClean="0"/>
              <a:t>curriculum.He</a:t>
            </a:r>
            <a:r>
              <a:rPr lang="en-US" dirty="0" smtClean="0"/>
              <a:t> </a:t>
            </a:r>
            <a:r>
              <a:rPr lang="en-US" dirty="0"/>
              <a:t>attended the </a:t>
            </a:r>
            <a:r>
              <a:rPr lang="en-US" dirty="0" err="1"/>
              <a:t>Stagedoor</a:t>
            </a:r>
            <a:r>
              <a:rPr lang="en-US" dirty="0"/>
              <a:t> Manor Performing Arts Training Center in upstate New York as a teenager. When his parents divorced in 1978, Downey moved to California with his father, but in 1982 he dropped out of Santa Monica High School and moved back to New York to pursue an acting career </a:t>
            </a:r>
            <a:r>
              <a:rPr lang="en-US" dirty="0" smtClean="0"/>
              <a:t>full-time.</a:t>
            </a:r>
            <a:endParaRPr lang="uk-UA" dirty="0"/>
          </a:p>
        </p:txBody>
      </p:sp>
    </p:spTree>
    <p:extLst>
      <p:ext uri="{BB962C8B-B14F-4D97-AF65-F5344CB8AC3E}">
        <p14:creationId xmlns:p14="http://schemas.microsoft.com/office/powerpoint/2010/main" val="136576975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04664"/>
            <a:ext cx="7776864" cy="584775"/>
          </a:xfrm>
          <a:prstGeom prst="rect">
            <a:avLst/>
          </a:prstGeom>
          <a:noFill/>
        </p:spPr>
        <p:txBody>
          <a:bodyPr wrap="square" rtlCol="0">
            <a:spAutoFit/>
          </a:bodyPr>
          <a:lstStyle/>
          <a:p>
            <a:pPr algn="ctr"/>
            <a:r>
              <a:rPr lang="en-US" sz="3200" dirty="0">
                <a:solidFill>
                  <a:schemeClr val="bg2">
                    <a:lumMod val="20000"/>
                    <a:lumOff val="80000"/>
                  </a:schemeClr>
                </a:solidFill>
                <a:latin typeface="Bodoni MT Black" pitchFamily="18" charset="0"/>
              </a:rPr>
              <a:t>Personal life</a:t>
            </a:r>
            <a:endParaRPr lang="uk-UA" sz="3200" dirty="0">
              <a:solidFill>
                <a:schemeClr val="bg2">
                  <a:lumMod val="20000"/>
                  <a:lumOff val="80000"/>
                </a:schemeClr>
              </a:solidFill>
            </a:endParaRPr>
          </a:p>
        </p:txBody>
      </p:sp>
      <p:sp>
        <p:nvSpPr>
          <p:cNvPr id="5" name="TextBox 4"/>
          <p:cNvSpPr txBox="1"/>
          <p:nvPr/>
        </p:nvSpPr>
        <p:spPr>
          <a:xfrm>
            <a:off x="0" y="989439"/>
            <a:ext cx="9144000" cy="2585323"/>
          </a:xfrm>
          <a:prstGeom prst="rect">
            <a:avLst/>
          </a:prstGeom>
          <a:noFill/>
        </p:spPr>
        <p:txBody>
          <a:bodyPr wrap="square" rtlCol="0">
            <a:spAutoFit/>
          </a:bodyPr>
          <a:lstStyle/>
          <a:p>
            <a:pPr algn="just"/>
            <a:r>
              <a:rPr lang="en-US" dirty="0"/>
              <a:t>Downey started dating actress Sarah Jessica Parker after meeting her on the set of Firstborn. They separated in 1991 because of his drug addiction, according to Downey</a:t>
            </a:r>
            <a:r>
              <a:rPr lang="en-US" dirty="0" smtClean="0"/>
              <a:t>. </a:t>
            </a:r>
            <a:r>
              <a:rPr lang="en-US" dirty="0"/>
              <a:t>He married actress/singer Deborah Falconer on May 29, 1992, after a 42-day courtship</a:t>
            </a:r>
            <a:r>
              <a:rPr lang="en-US" dirty="0" smtClean="0"/>
              <a:t>, </a:t>
            </a:r>
            <a:r>
              <a:rPr lang="en-US" dirty="0"/>
              <a:t>and had a son with her, Indio Falconer </a:t>
            </a:r>
            <a:r>
              <a:rPr lang="en-US" dirty="0" smtClean="0"/>
              <a:t>Downey. </a:t>
            </a:r>
            <a:r>
              <a:rPr lang="en-US" dirty="0"/>
              <a:t>The strain on their marriage from Downey's repeated trips to rehab and jail finally reached a breaking point; in 2001, in the midst of Downey's last arrest and sentencing to an extended stay in rehab, Falconer left Downey and took Indio with her</a:t>
            </a:r>
            <a:r>
              <a:rPr lang="en-US" dirty="0" smtClean="0"/>
              <a:t>. </a:t>
            </a:r>
            <a:r>
              <a:rPr lang="en-US" dirty="0"/>
              <a:t>Downey and Falconer finalized their divorce on April 26, 2004. Downey now sees his son frequently after settling custody arrangements with Falconer</a:t>
            </a:r>
            <a:r>
              <a:rPr lang="en-US" dirty="0" smtClean="0"/>
              <a:t>.</a:t>
            </a:r>
            <a:endParaRPr lang="uk-UA" dirty="0"/>
          </a:p>
        </p:txBody>
      </p:sp>
      <p:sp>
        <p:nvSpPr>
          <p:cNvPr id="7" name="TextBox 6"/>
          <p:cNvSpPr txBox="1"/>
          <p:nvPr/>
        </p:nvSpPr>
        <p:spPr>
          <a:xfrm>
            <a:off x="53752" y="3429000"/>
            <a:ext cx="9036496" cy="3416320"/>
          </a:xfrm>
          <a:prstGeom prst="rect">
            <a:avLst/>
          </a:prstGeom>
          <a:noFill/>
        </p:spPr>
        <p:txBody>
          <a:bodyPr wrap="square" rtlCol="0">
            <a:spAutoFit/>
          </a:bodyPr>
          <a:lstStyle/>
          <a:p>
            <a:pPr algn="just"/>
            <a:r>
              <a:rPr lang="en-US" dirty="0"/>
              <a:t>In 2003, on the set of </a:t>
            </a:r>
            <a:r>
              <a:rPr lang="en-US" dirty="0" err="1"/>
              <a:t>Gothika</a:t>
            </a:r>
            <a:r>
              <a:rPr lang="en-US" dirty="0"/>
              <a:t>, Downey met producer Susan Levin, an Executive Vice President of Production at Joel Silver's film company, Silver Pictures</a:t>
            </a:r>
            <a:r>
              <a:rPr lang="en-US" dirty="0" smtClean="0"/>
              <a:t>. </a:t>
            </a:r>
            <a:r>
              <a:rPr lang="en-US" dirty="0"/>
              <a:t>Downey and Susan quietly struck up a romance during production, though Susan turned down his romantic advances twice</a:t>
            </a:r>
            <a:r>
              <a:rPr lang="en-US" dirty="0" smtClean="0"/>
              <a:t>. </a:t>
            </a:r>
            <a:r>
              <a:rPr lang="en-US" dirty="0"/>
              <a:t>Despite Susan's worries that the romance would not last after the completion of shooting because "he's an actor; I have a real job</a:t>
            </a:r>
            <a:r>
              <a:rPr lang="en-US" dirty="0" smtClean="0"/>
              <a:t>", </a:t>
            </a:r>
            <a:r>
              <a:rPr lang="en-US" dirty="0"/>
              <a:t>the couple's relationship continued after production wrapped on </a:t>
            </a:r>
            <a:r>
              <a:rPr lang="en-US" dirty="0" err="1"/>
              <a:t>Gothika</a:t>
            </a:r>
            <a:r>
              <a:rPr lang="en-US" dirty="0"/>
              <a:t>, and Downey proposed to Susan on the night before her thirtieth </a:t>
            </a:r>
            <a:r>
              <a:rPr lang="en-US" dirty="0" smtClean="0"/>
              <a:t>birthday. A couple </a:t>
            </a:r>
            <a:r>
              <a:rPr lang="en-US" dirty="0"/>
              <a:t>were married on August 27, </a:t>
            </a:r>
            <a:r>
              <a:rPr lang="en-US" dirty="0" smtClean="0"/>
              <a:t>2005. </a:t>
            </a:r>
            <a:r>
              <a:rPr lang="en-US" dirty="0"/>
              <a:t>They have a son together named Exton Elias Downey, born on February 7, 2012 in Los Angeles, California</a:t>
            </a:r>
            <a:r>
              <a:rPr lang="en-US" dirty="0" smtClean="0"/>
              <a:t>. </a:t>
            </a:r>
            <a:r>
              <a:rPr lang="en-US" dirty="0"/>
              <a:t>Downey has credited his wife with helping him kick his drug and alcohol habits. "There's no understanding for me of the bigger picture in real time in a hands-on way without her. Because it was the perfect, perfect, perfect matching of personalities and gifts</a:t>
            </a:r>
            <a:r>
              <a:rPr lang="en-US" dirty="0" smtClean="0"/>
              <a:t>." </a:t>
            </a:r>
            <a:r>
              <a:rPr lang="en-US" dirty="0"/>
              <a:t>A tattoo on one of his biceps reads "Suzie Q" in tribute to her</a:t>
            </a:r>
            <a:r>
              <a:rPr lang="en-US" dirty="0" smtClean="0"/>
              <a:t>.</a:t>
            </a:r>
            <a:endParaRPr lang="uk-UA" dirty="0"/>
          </a:p>
        </p:txBody>
      </p:sp>
    </p:spTree>
    <p:extLst>
      <p:ext uri="{BB962C8B-B14F-4D97-AF65-F5344CB8AC3E}">
        <p14:creationId xmlns:p14="http://schemas.microsoft.com/office/powerpoint/2010/main" val="93058266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60647"/>
            <a:ext cx="2376264" cy="316835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263" y="284699"/>
            <a:ext cx="2696469" cy="316835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3789041"/>
            <a:ext cx="4077918" cy="2971606"/>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4" y="3789041"/>
            <a:ext cx="3751529" cy="2971606"/>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2160" y="328004"/>
            <a:ext cx="2039221" cy="3193847"/>
          </a:xfrm>
          <a:prstGeom prst="rect">
            <a:avLst/>
          </a:prstGeom>
        </p:spPr>
      </p:pic>
    </p:spTree>
    <p:extLst>
      <p:ext uri="{BB962C8B-B14F-4D97-AF65-F5344CB8AC3E}">
        <p14:creationId xmlns:p14="http://schemas.microsoft.com/office/powerpoint/2010/main" val="275211563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45"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ppt_w</p:attrName>
                                        </p:attrNameLst>
                                      </p:cBhvr>
                                      <p:tavLst>
                                        <p:tav tm="0" fmla="#ppt_w*sin(2.5*pi*$)">
                                          <p:val>
                                            <p:fltVal val="0"/>
                                          </p:val>
                                        </p:tav>
                                        <p:tav tm="100000">
                                          <p:val>
                                            <p:fltVal val="1"/>
                                          </p:val>
                                        </p:tav>
                                      </p:tavLst>
                                    </p:anim>
                                    <p:anim calcmode="lin" valueType="num">
                                      <p:cBhvr>
                                        <p:cTn id="27" dur="2000" fill="hold"/>
                                        <p:tgtEl>
                                          <p:spTgt spid="6"/>
                                        </p:tgtEl>
                                        <p:attrNameLst>
                                          <p:attrName>ppt_h</p:attrName>
                                        </p:attrNameLst>
                                      </p:cBhvr>
                                      <p:tavLst>
                                        <p:tav tm="0">
                                          <p:val>
                                            <p:strVal val="#ppt_h"/>
                                          </p:val>
                                        </p:tav>
                                        <p:tav tm="100000">
                                          <p:val>
                                            <p:strVal val="#ppt_h"/>
                                          </p:val>
                                        </p:tav>
                                      </p:tavLst>
                                    </p:anim>
                                  </p:childTnLst>
                                </p:cTn>
                              </p:par>
                            </p:childTnLst>
                          </p:cTn>
                        </p:par>
                        <p:par>
                          <p:cTn id="28" fill="hold">
                            <p:stCondLst>
                              <p:cond delay="8000"/>
                            </p:stCondLst>
                            <p:childTnLst>
                              <p:par>
                                <p:cTn id="29" presetID="45"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anim calcmode="lin" valueType="num">
                                      <p:cBhvr>
                                        <p:cTn id="32" dur="2000" fill="hold"/>
                                        <p:tgtEl>
                                          <p:spTgt spid="7"/>
                                        </p:tgtEl>
                                        <p:attrNameLst>
                                          <p:attrName>ppt_w</p:attrName>
                                        </p:attrNameLst>
                                      </p:cBhvr>
                                      <p:tavLst>
                                        <p:tav tm="0" fmla="#ppt_w*sin(2.5*pi*$)">
                                          <p:val>
                                            <p:fltVal val="0"/>
                                          </p:val>
                                        </p:tav>
                                        <p:tav tm="100000">
                                          <p:val>
                                            <p:fltVal val="1"/>
                                          </p:val>
                                        </p:tav>
                                      </p:tavLst>
                                    </p:anim>
                                    <p:anim calcmode="lin" valueType="num">
                                      <p:cBhvr>
                                        <p:cTn id="33"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88640"/>
            <a:ext cx="7632848" cy="584775"/>
          </a:xfrm>
          <a:prstGeom prst="rect">
            <a:avLst/>
          </a:prstGeom>
          <a:noFill/>
        </p:spPr>
        <p:txBody>
          <a:bodyPr wrap="square" rtlCol="0">
            <a:spAutoFit/>
          </a:bodyPr>
          <a:lstStyle/>
          <a:p>
            <a:pPr algn="ctr"/>
            <a:r>
              <a:rPr lang="en-US" sz="3200" dirty="0">
                <a:solidFill>
                  <a:schemeClr val="bg2">
                    <a:lumMod val="20000"/>
                    <a:lumOff val="80000"/>
                  </a:schemeClr>
                </a:solidFill>
                <a:latin typeface="Bodoni MT Black" pitchFamily="18" charset="0"/>
              </a:rPr>
              <a:t>Sherlock Holmes</a:t>
            </a:r>
            <a:endParaRPr lang="uk-UA" sz="3200" dirty="0">
              <a:solidFill>
                <a:schemeClr val="bg2">
                  <a:lumMod val="20000"/>
                  <a:lumOff val="80000"/>
                </a:schemeClr>
              </a:solidFill>
            </a:endParaRPr>
          </a:p>
        </p:txBody>
      </p:sp>
      <p:sp>
        <p:nvSpPr>
          <p:cNvPr id="5" name="TextBox 4"/>
          <p:cNvSpPr txBox="1"/>
          <p:nvPr/>
        </p:nvSpPr>
        <p:spPr>
          <a:xfrm>
            <a:off x="178024" y="773415"/>
            <a:ext cx="5112568" cy="6463308"/>
          </a:xfrm>
          <a:prstGeom prst="rect">
            <a:avLst/>
          </a:prstGeom>
          <a:noFill/>
        </p:spPr>
        <p:txBody>
          <a:bodyPr wrap="square" rtlCol="0">
            <a:spAutoFit/>
          </a:bodyPr>
          <a:lstStyle/>
          <a:p>
            <a:pPr algn="just"/>
            <a:r>
              <a:rPr lang="en-US" dirty="0"/>
              <a:t>Sherlock Holmes is a 2009 British–American action mystery film based on the character of the same name created by Sir Arthur Conan Doyle. The film was directed by Guy Ritchie </a:t>
            </a:r>
            <a:r>
              <a:rPr lang="en-US" dirty="0" smtClean="0"/>
              <a:t>Robert </a:t>
            </a:r>
            <a:r>
              <a:rPr lang="en-US" dirty="0"/>
              <a:t>Downey, Jr. and Jude Law portray Sherlock Holmes and Dr. John Watson respectively. In the film, Holmes and his companion Watson, with aid from former adversary Irene Adler, investigate a series of murders connected to occult rituals. </a:t>
            </a:r>
            <a:r>
              <a:rPr lang="en-US" dirty="0" smtClean="0"/>
              <a:t>The </a:t>
            </a:r>
            <a:r>
              <a:rPr lang="en-US" dirty="0"/>
              <a:t>film went on general release in the United States on 25 December 2009, and on 26 December 2009 in the UK, Ireland, and the Pacific.</a:t>
            </a:r>
          </a:p>
          <a:p>
            <a:pPr algn="just"/>
            <a:endParaRPr lang="en-US" dirty="0"/>
          </a:p>
          <a:p>
            <a:pPr algn="just"/>
            <a:r>
              <a:rPr lang="en-US" dirty="0"/>
              <a:t>Sherlock Holmes received mostly positive critical reaction</a:t>
            </a:r>
            <a:r>
              <a:rPr lang="en-US" dirty="0" smtClean="0"/>
              <a:t>., </a:t>
            </a:r>
            <a:r>
              <a:rPr lang="en-US" dirty="0"/>
              <a:t>praising the story, and Robert Downey </a:t>
            </a:r>
            <a:r>
              <a:rPr lang="en-US" dirty="0" err="1"/>
              <a:t>Jr's</a:t>
            </a:r>
            <a:r>
              <a:rPr lang="en-US" dirty="0"/>
              <a:t> performance as the main character, winning on the nomination on the Golden Globe Award for Best Actor on a Comedy. The film was also nominated for two Academy Awards, Best Original Score and Best Art Direction, which it lost to Up and Avatar, respectively.</a:t>
            </a:r>
          </a:p>
          <a:p>
            <a:endParaRPr lang="en-US"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492" y="1052736"/>
            <a:ext cx="3633105" cy="5437466"/>
          </a:xfrm>
          <a:prstGeom prst="rect">
            <a:avLst/>
          </a:prstGeom>
        </p:spPr>
      </p:pic>
    </p:spTree>
    <p:extLst>
      <p:ext uri="{BB962C8B-B14F-4D97-AF65-F5344CB8AC3E}">
        <p14:creationId xmlns:p14="http://schemas.microsoft.com/office/powerpoint/2010/main" val="231244663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plus(in)">
                                      <p:cBhvr>
                                        <p:cTn id="11" dur="2000"/>
                                        <p:tgtEl>
                                          <p:spTgt spid="5"/>
                                        </p:tgtEl>
                                      </p:cBhvr>
                                    </p:animEffect>
                                  </p:childTnLst>
                                </p:cTn>
                              </p:par>
                            </p:childTnLst>
                          </p:cTn>
                        </p:par>
                        <p:par>
                          <p:cTn id="12" fill="hold">
                            <p:stCondLst>
                              <p:cond delay="4000"/>
                            </p:stCondLst>
                            <p:childTnLst>
                              <p:par>
                                <p:cTn id="13" presetID="1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plus(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911" y="313478"/>
            <a:ext cx="7488832" cy="523220"/>
          </a:xfrm>
          <a:prstGeom prst="rect">
            <a:avLst/>
          </a:prstGeom>
          <a:noFill/>
        </p:spPr>
        <p:txBody>
          <a:bodyPr wrap="square" rtlCol="0">
            <a:spAutoFit/>
          </a:bodyPr>
          <a:lstStyle/>
          <a:p>
            <a:pPr algn="ctr"/>
            <a:r>
              <a:rPr lang="en-US" sz="2800" dirty="0">
                <a:solidFill>
                  <a:schemeClr val="bg2">
                    <a:lumMod val="20000"/>
                    <a:lumOff val="80000"/>
                  </a:schemeClr>
                </a:solidFill>
                <a:latin typeface="Bodoni MT Black" pitchFamily="18" charset="0"/>
              </a:rPr>
              <a:t>Iron Man</a:t>
            </a:r>
            <a:endParaRPr lang="uk-UA" sz="2800" dirty="0">
              <a:solidFill>
                <a:schemeClr val="bg2">
                  <a:lumMod val="20000"/>
                  <a:lumOff val="80000"/>
                </a:schemeClr>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911" y="1124744"/>
            <a:ext cx="3264977" cy="4968566"/>
          </a:xfrm>
          <a:prstGeom prst="rect">
            <a:avLst/>
          </a:prstGeom>
        </p:spPr>
      </p:pic>
      <p:sp>
        <p:nvSpPr>
          <p:cNvPr id="6" name="TextBox 5"/>
          <p:cNvSpPr txBox="1"/>
          <p:nvPr/>
        </p:nvSpPr>
        <p:spPr>
          <a:xfrm>
            <a:off x="3563888" y="1124744"/>
            <a:ext cx="5400600" cy="5355312"/>
          </a:xfrm>
          <a:prstGeom prst="rect">
            <a:avLst/>
          </a:prstGeom>
          <a:noFill/>
        </p:spPr>
        <p:txBody>
          <a:bodyPr wrap="square" rtlCol="0">
            <a:spAutoFit/>
          </a:bodyPr>
          <a:lstStyle/>
          <a:p>
            <a:pPr algn="just"/>
            <a:r>
              <a:rPr lang="en-US" dirty="0"/>
              <a:t>In 2007, Downey was cast as the title character in the film Iron </a:t>
            </a:r>
            <a:r>
              <a:rPr lang="en-US" dirty="0" err="1" smtClean="0"/>
              <a:t>Man,with</a:t>
            </a:r>
            <a:r>
              <a:rPr lang="en-US" dirty="0" smtClean="0"/>
              <a:t> </a:t>
            </a:r>
            <a:r>
              <a:rPr lang="en-US" dirty="0"/>
              <a:t>director Jon </a:t>
            </a:r>
            <a:r>
              <a:rPr lang="en-US" dirty="0" err="1"/>
              <a:t>Favreau</a:t>
            </a:r>
            <a:r>
              <a:rPr lang="en-US" dirty="0"/>
              <a:t> explaining the choice by stating: "Downey wasn't the most obvious choice, but he understood what makes the character tick. He found a lot of his own life experience in 'Tony </a:t>
            </a:r>
            <a:r>
              <a:rPr lang="en-US" dirty="0" err="1"/>
              <a:t>Stark</a:t>
            </a:r>
            <a:r>
              <a:rPr lang="en-US" dirty="0" err="1" smtClean="0"/>
              <a:t>'."the</a:t>
            </a:r>
            <a:r>
              <a:rPr lang="en-US" dirty="0" smtClean="0"/>
              <a:t> </a:t>
            </a:r>
            <a:r>
              <a:rPr lang="en-US" dirty="0"/>
              <a:t>role Downey had to gain more than 20 pounds of muscle in five months to look like he "had the power to forge iron</a:t>
            </a:r>
            <a:r>
              <a:rPr lang="en-US" dirty="0" smtClean="0"/>
              <a:t>."</a:t>
            </a:r>
            <a:endParaRPr lang="en-US" dirty="0"/>
          </a:p>
          <a:p>
            <a:pPr algn="just"/>
            <a:r>
              <a:rPr lang="en-US" dirty="0"/>
              <a:t>Iron Man was globally released between April 30 and May 3, 2008, grossing over $585 million </a:t>
            </a:r>
            <a:r>
              <a:rPr lang="en-US" dirty="0" smtClean="0"/>
              <a:t>worldwide </a:t>
            </a:r>
            <a:r>
              <a:rPr lang="en-US" dirty="0"/>
              <a:t>and receiving rave reviews which cite Downey's performance as a highlight of the film</a:t>
            </a:r>
            <a:r>
              <a:rPr lang="en-US" dirty="0" smtClean="0"/>
              <a:t>. </a:t>
            </a:r>
            <a:r>
              <a:rPr lang="en-US" dirty="0"/>
              <a:t>As a result, both Downey and </a:t>
            </a:r>
            <a:r>
              <a:rPr lang="en-US" dirty="0" err="1"/>
              <a:t>Favreau</a:t>
            </a:r>
            <a:r>
              <a:rPr lang="en-US" dirty="0"/>
              <a:t> stated their interest in making an Iron Man </a:t>
            </a:r>
            <a:r>
              <a:rPr lang="en-US" dirty="0" smtClean="0"/>
              <a:t>trilogy. By </a:t>
            </a:r>
            <a:r>
              <a:rPr lang="en-US" dirty="0"/>
              <a:t>October 2008, Downey had agreed to appear as Iron Man in two Iron Man sequels and The Avengers, the superhero team that Stark joins based on Marvel's comic book series The </a:t>
            </a:r>
            <a:r>
              <a:rPr lang="en-US" dirty="0" smtClean="0"/>
              <a:t>Avengers. </a:t>
            </a:r>
            <a:endParaRPr lang="uk-UA" dirty="0"/>
          </a:p>
        </p:txBody>
      </p:sp>
    </p:spTree>
    <p:extLst>
      <p:ext uri="{BB962C8B-B14F-4D97-AF65-F5344CB8AC3E}">
        <p14:creationId xmlns:p14="http://schemas.microsoft.com/office/powerpoint/2010/main" val="274011331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anim calcmode="lin" valueType="num">
                                      <p:cBhvr>
                                        <p:cTn id="18" dur="500" fill="hold"/>
                                        <p:tgtEl>
                                          <p:spTgt spid="6"/>
                                        </p:tgtEl>
                                        <p:attrNameLst>
                                          <p:attrName>ppt_x</p:attrName>
                                        </p:attrNameLst>
                                      </p:cBhvr>
                                      <p:tavLst>
                                        <p:tav tm="0">
                                          <p:val>
                                            <p:fltVal val="0.5"/>
                                          </p:val>
                                        </p:tav>
                                        <p:tav tm="100000">
                                          <p:val>
                                            <p:strVal val="#ppt_x"/>
                                          </p:val>
                                        </p:tav>
                                      </p:tavLst>
                                    </p:anim>
                                    <p:anim calcmode="lin" valueType="num">
                                      <p:cBhvr>
                                        <p:cTn id="19" dur="500" fill="hold"/>
                                        <p:tgtEl>
                                          <p:spTgt spid="6"/>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anim calcmode="lin" valueType="num">
                                      <p:cBhvr>
                                        <p:cTn id="26" dur="500" fill="hold"/>
                                        <p:tgtEl>
                                          <p:spTgt spid="5"/>
                                        </p:tgtEl>
                                        <p:attrNameLst>
                                          <p:attrName>ppt_x</p:attrName>
                                        </p:attrNameLst>
                                      </p:cBhvr>
                                      <p:tavLst>
                                        <p:tav tm="0">
                                          <p:val>
                                            <p:fltVal val="0.5"/>
                                          </p:val>
                                        </p:tav>
                                        <p:tav tm="100000">
                                          <p:val>
                                            <p:strVal val="#ppt_x"/>
                                          </p:val>
                                        </p:tav>
                                      </p:tavLst>
                                    </p:anim>
                                    <p:anim calcmode="lin" valueType="num">
                                      <p:cBhvr>
                                        <p:cTn id="27"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583673"/>
            <a:ext cx="8597552" cy="5373470"/>
          </a:xfrm>
          <a:prstGeom prst="rect">
            <a:avLst/>
          </a:prstGeom>
        </p:spPr>
      </p:pic>
      <p:sp>
        <p:nvSpPr>
          <p:cNvPr id="5" name="TextBox 4"/>
          <p:cNvSpPr txBox="1"/>
          <p:nvPr/>
        </p:nvSpPr>
        <p:spPr>
          <a:xfrm>
            <a:off x="323528" y="6165304"/>
            <a:ext cx="8280920" cy="523220"/>
          </a:xfrm>
          <a:prstGeom prst="rect">
            <a:avLst/>
          </a:prstGeom>
          <a:noFill/>
        </p:spPr>
        <p:txBody>
          <a:bodyPr wrap="square" rtlCol="0">
            <a:spAutoFit/>
          </a:bodyPr>
          <a:lstStyle/>
          <a:p>
            <a:pPr algn="ctr"/>
            <a:r>
              <a:rPr lang="en-US" sz="2800" dirty="0" smtClean="0">
                <a:solidFill>
                  <a:schemeClr val="bg2">
                    <a:lumMod val="20000"/>
                    <a:lumOff val="80000"/>
                  </a:schemeClr>
                </a:solidFill>
                <a:latin typeface="Bodoni MT Black" pitchFamily="18" charset="0"/>
              </a:rPr>
              <a:t>Iron </a:t>
            </a:r>
            <a:r>
              <a:rPr lang="en-US" sz="2800" dirty="0">
                <a:solidFill>
                  <a:schemeClr val="bg2">
                    <a:lumMod val="20000"/>
                    <a:lumOff val="80000"/>
                  </a:schemeClr>
                </a:solidFill>
                <a:latin typeface="Bodoni MT Black" pitchFamily="18" charset="0"/>
              </a:rPr>
              <a:t>man brought the </a:t>
            </a:r>
            <a:r>
              <a:rPr lang="en-US" sz="2800" dirty="0" smtClean="0">
                <a:solidFill>
                  <a:schemeClr val="bg2">
                    <a:lumMod val="20000"/>
                    <a:lumOff val="80000"/>
                  </a:schemeClr>
                </a:solidFill>
                <a:latin typeface="Bodoni MT Black" pitchFamily="18" charset="0"/>
              </a:rPr>
              <a:t>worldwide popular</a:t>
            </a:r>
            <a:endParaRPr lang="uk-UA" sz="2800" dirty="0">
              <a:solidFill>
                <a:schemeClr val="bg2">
                  <a:lumMod val="20000"/>
                  <a:lumOff val="80000"/>
                </a:schemeClr>
              </a:solidFill>
            </a:endParaRPr>
          </a:p>
        </p:txBody>
      </p:sp>
    </p:spTree>
    <p:extLst>
      <p:ext uri="{BB962C8B-B14F-4D97-AF65-F5344CB8AC3E}">
        <p14:creationId xmlns:p14="http://schemas.microsoft.com/office/powerpoint/2010/main" val="328851871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44208" y="476672"/>
            <a:ext cx="2592288" cy="1569660"/>
          </a:xfrm>
          <a:prstGeom prst="rect">
            <a:avLst/>
          </a:prstGeom>
          <a:noFill/>
        </p:spPr>
        <p:txBody>
          <a:bodyPr wrap="square" rtlCol="0">
            <a:spAutoFit/>
          </a:bodyPr>
          <a:lstStyle/>
          <a:p>
            <a:r>
              <a:rPr lang="en-US" sz="2400" dirty="0" smtClean="0">
                <a:solidFill>
                  <a:schemeClr val="bg2">
                    <a:lumMod val="20000"/>
                    <a:lumOff val="80000"/>
                  </a:schemeClr>
                </a:solidFill>
                <a:latin typeface="Bodoni MT Black" pitchFamily="18" charset="0"/>
              </a:rPr>
              <a:t>Now he is one of the most popular actor in the world</a:t>
            </a:r>
            <a:endParaRPr lang="uk-UA" sz="2400" dirty="0">
              <a:solidFill>
                <a:schemeClr val="bg2">
                  <a:lumMod val="20000"/>
                  <a:lumOff val="80000"/>
                </a:schemeClr>
              </a:solidFill>
            </a:endParaRPr>
          </a:p>
        </p:txBody>
      </p:sp>
    </p:spTree>
    <p:extLst>
      <p:ext uri="{BB962C8B-B14F-4D97-AF65-F5344CB8AC3E}">
        <p14:creationId xmlns:p14="http://schemas.microsoft.com/office/powerpoint/2010/main" val="393040086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ерспектива">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ерспектива">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75</TotalTime>
  <Words>1009</Words>
  <Application>Microsoft Office PowerPoint</Application>
  <PresentationFormat>Экран (4:3)</PresentationFormat>
  <Paragraphs>19</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Перспектива</vt:lpstr>
      <vt:lpstr>My favorite actor Robert Downey, Jr.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favorite actor Robert Downey, Jr. </dc:title>
  <dc:creator>Лиза</dc:creator>
  <cp:lastModifiedBy>Лиза</cp:lastModifiedBy>
  <cp:revision>8</cp:revision>
  <dcterms:created xsi:type="dcterms:W3CDTF">2013-12-15T10:31:38Z</dcterms:created>
  <dcterms:modified xsi:type="dcterms:W3CDTF">2013-12-15T11:59:13Z</dcterms:modified>
</cp:coreProperties>
</file>