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8" r:id="rId6"/>
    <p:sldId id="261" r:id="rId7"/>
    <p:sldId id="269" r:id="rId8"/>
    <p:sldId id="262" r:id="rId9"/>
    <p:sldId id="264" r:id="rId10"/>
    <p:sldId id="266" r:id="rId11"/>
    <p:sldId id="270" r:id="rId12"/>
    <p:sldId id="271" r:id="rId13"/>
    <p:sldId id="272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908720"/>
            <a:ext cx="6172200" cy="4109842"/>
          </a:xfrm>
        </p:spPr>
        <p:txBody>
          <a:bodyPr>
            <a:noAutofit/>
          </a:bodyPr>
          <a:lstStyle/>
          <a:p>
            <a:r>
              <a:rPr lang="uk-UA" sz="6600" dirty="0" smtClean="0"/>
              <a:t>Презентація на тему: </a:t>
            </a:r>
            <a:r>
              <a:rPr lang="uk-UA" sz="6600" dirty="0" err="1" smtClean="0"/>
              <a:t>“Складові</a:t>
            </a:r>
            <a:r>
              <a:rPr lang="uk-UA" sz="6600" dirty="0" smtClean="0"/>
              <a:t> </a:t>
            </a:r>
            <a:r>
              <a:rPr lang="uk-UA" sz="6600" dirty="0" err="1" smtClean="0"/>
              <a:t>маркетингу”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941168"/>
            <a:ext cx="6400800" cy="1752600"/>
          </a:xfrm>
        </p:spPr>
        <p:txBody>
          <a:bodyPr>
            <a:normAutofit/>
          </a:bodyPr>
          <a:lstStyle/>
          <a:p>
            <a:pPr algn="r"/>
            <a:endParaRPr lang="uk-UA" sz="2000" dirty="0" smtClean="0">
              <a:solidFill>
                <a:schemeClr val="tx1"/>
              </a:solidFill>
            </a:endParaRPr>
          </a:p>
          <a:p>
            <a:pPr algn="r"/>
            <a:r>
              <a:rPr lang="uk-UA" sz="2600" cap="small" dirty="0" smtClean="0">
                <a:latin typeface="+mj-lt"/>
                <a:ea typeface="+mj-ea"/>
                <a:cs typeface="+mj-cs"/>
              </a:rPr>
              <a:t>Учениці</a:t>
            </a:r>
            <a:r>
              <a:rPr lang="uk-UA" sz="2600" dirty="0" smtClean="0">
                <a:solidFill>
                  <a:schemeClr val="tx1"/>
                </a:solidFill>
              </a:rPr>
              <a:t> </a:t>
            </a:r>
            <a:r>
              <a:rPr lang="uk-UA" sz="2600" cap="small" dirty="0" smtClean="0">
                <a:latin typeface="+mj-lt"/>
                <a:ea typeface="+mj-ea"/>
                <a:cs typeface="+mj-cs"/>
              </a:rPr>
              <a:t>11а класу</a:t>
            </a:r>
          </a:p>
          <a:p>
            <a:pPr algn="r"/>
            <a:r>
              <a:rPr lang="uk-UA" sz="2600" cap="small" dirty="0" err="1" smtClean="0">
                <a:latin typeface="+mj-lt"/>
                <a:ea typeface="+mj-ea"/>
                <a:cs typeface="+mj-cs"/>
              </a:rPr>
              <a:t>Ступак</a:t>
            </a:r>
            <a:r>
              <a:rPr lang="uk-UA" sz="2600" cap="small" dirty="0" smtClean="0">
                <a:latin typeface="+mj-lt"/>
                <a:ea typeface="+mj-ea"/>
                <a:cs typeface="+mj-cs"/>
              </a:rPr>
              <a:t> Анни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179512" y="116632"/>
            <a:ext cx="277688" cy="15800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28531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  <a:buNone/>
            </a:pPr>
            <a:r>
              <a:rPr lang="uk-UA" sz="2800" dirty="0" smtClean="0"/>
              <a:t>Види рекламної політики:</a:t>
            </a:r>
          </a:p>
          <a:p>
            <a:pPr lvl="0">
              <a:lnSpc>
                <a:spcPct val="150000"/>
              </a:lnSpc>
            </a:pPr>
            <a:r>
              <a:rPr lang="uk-UA" sz="2800" dirty="0" smtClean="0"/>
              <a:t>За метою: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Реклама – інформація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Реклама – переконання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Реклама – нагадування</a:t>
            </a:r>
          </a:p>
          <a:p>
            <a:pPr lvl="0">
              <a:lnSpc>
                <a:spcPct val="150000"/>
              </a:lnSpc>
            </a:pPr>
            <a:r>
              <a:rPr lang="uk-UA" sz="2800" dirty="0" smtClean="0"/>
              <a:t>За видами товарів: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Реклама товарів споживання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Товарів виробничого призначення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sz="2800" dirty="0" smtClean="0"/>
              <a:t>Престижна реклама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H="1">
            <a:off x="179512" y="274638"/>
            <a:ext cx="277688" cy="41805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643192" cy="599728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uk-UA" dirty="0" smtClean="0"/>
              <a:t>Види реклами:</a:t>
            </a:r>
          </a:p>
          <a:p>
            <a:pPr lvl="0">
              <a:lnSpc>
                <a:spcPct val="150000"/>
              </a:lnSpc>
            </a:pPr>
            <a:r>
              <a:rPr lang="uk-UA" dirty="0" smtClean="0"/>
              <a:t>За метою: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Комерційна (ціллю такої реклами стає потенційний покупець)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Соціальна (направлена на досягнення благодійних та інших соціально-корисних цілей)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Політична (з її допомогою політики намагаються завоювати місце у владі)</a:t>
            </a:r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Font typeface="Arial" pitchFamily="34" charset="0"/>
              <a:buChar char="•"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79512" y="274638"/>
            <a:ext cx="277688" cy="77809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787208" cy="6069288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</a:pPr>
            <a:r>
              <a:rPr lang="uk-UA" dirty="0" smtClean="0"/>
              <a:t>За місцем і способом розміщення: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Реклама в ЗМІ (телевізійна, радіо, печатна, </a:t>
            </a:r>
            <a:r>
              <a:rPr lang="uk-UA" dirty="0" err="1" smtClean="0"/>
              <a:t>інтернет-реклама</a:t>
            </a:r>
            <a:r>
              <a:rPr lang="uk-UA" dirty="0" smtClean="0"/>
              <a:t>)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Зовнішня (реклама на </a:t>
            </a:r>
            <a:r>
              <a:rPr lang="uk-UA" dirty="0" err="1" smtClean="0"/>
              <a:t>біг-бордах</a:t>
            </a:r>
            <a:r>
              <a:rPr lang="uk-UA" dirty="0" smtClean="0"/>
              <a:t> та інших вивісках)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Внутрішня (реклама в торгових точках, аеропортах, ліфтах, під’їздах та ін.)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BTL</a:t>
            </a:r>
            <a:r>
              <a:rPr lang="uk-UA" dirty="0" err="1" smtClean="0"/>
              <a:t>-реклама</a:t>
            </a:r>
            <a:r>
              <a:rPr lang="uk-UA" dirty="0" smtClean="0"/>
              <a:t>: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Поштова розсилка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Усна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r>
              <a:rPr lang="uk-UA" dirty="0" smtClean="0"/>
              <a:t>Реклама, внесена в сюжетну лінію фільму чи іншого продукту індустрії розваг</a:t>
            </a:r>
          </a:p>
          <a:p>
            <a:pPr lvl="0">
              <a:lnSpc>
                <a:spcPct val="150000"/>
              </a:lnSpc>
              <a:buFont typeface="Courier New" pitchFamily="49" charset="0"/>
              <a:buChar char="o"/>
            </a:pPr>
            <a:endParaRPr lang="uk-UA" dirty="0" smtClean="0"/>
          </a:p>
          <a:p>
            <a:pPr>
              <a:buFont typeface="Courier New" pitchFamily="49" charset="0"/>
              <a:buChar char="o"/>
            </a:pPr>
            <a:endParaRPr lang="uk-UA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332656"/>
            <a:ext cx="5256584" cy="65293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Приклад зовнішньої реклами</a:t>
            </a:r>
            <a:endParaRPr lang="uk-UA" dirty="0"/>
          </a:p>
        </p:txBody>
      </p:sp>
      <p:pic>
        <p:nvPicPr>
          <p:cNvPr id="6" name="Содержимое 5" descr="реклама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383585"/>
            <a:ext cx="7632848" cy="4594974"/>
          </a:xfrm>
        </p:spPr>
      </p:pic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2160240"/>
          </a:xfrm>
        </p:spPr>
        <p:txBody>
          <a:bodyPr>
            <a:noAutofit/>
          </a:bodyPr>
          <a:lstStyle/>
          <a:p>
            <a:r>
              <a:rPr lang="uk-UA" sz="9600" dirty="0" smtClean="0"/>
              <a:t>Кінець</a:t>
            </a:r>
            <a:endParaRPr lang="uk-UA" sz="9600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edg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83568" y="188641"/>
            <a:ext cx="720080" cy="144016"/>
          </a:xfrm>
        </p:spPr>
        <p:txBody>
          <a:bodyPr>
            <a:normAutofit fontScale="90000"/>
          </a:bodyPr>
          <a:lstStyle/>
          <a:p>
            <a:pPr algn="ctr"/>
            <a:endParaRPr lang="uk-UA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95736" y="980728"/>
            <a:ext cx="6548264" cy="4752527"/>
          </a:xfrm>
        </p:spPr>
        <p:txBody>
          <a:bodyPr>
            <a:normAutofit/>
          </a:bodyPr>
          <a:lstStyle/>
          <a:p>
            <a:r>
              <a:rPr lang="uk-UA" sz="60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Маркетинг</a:t>
            </a:r>
            <a:r>
              <a:rPr lang="uk-UA" sz="6000" b="0" dirty="0" smtClean="0">
                <a:solidFill>
                  <a:schemeClr val="tx1"/>
                </a:solidFill>
              </a:rPr>
              <a:t> – просування товарів та послуг на ринку.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95536" y="155679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Складові</a:t>
            </a:r>
            <a:endParaRPr lang="uk-UA" sz="5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uk-UA" sz="2900" i="1" dirty="0" smtClean="0">
                <a:solidFill>
                  <a:schemeClr val="accent6">
                    <a:lumMod val="75000"/>
                  </a:schemeClr>
                </a:solidFill>
              </a:rPr>
              <a:t>1.  </a:t>
            </a:r>
            <a:r>
              <a:rPr lang="uk-UA" sz="2800" dirty="0" smtClean="0"/>
              <a:t>Вивчення ринку та його сегментація</a:t>
            </a:r>
          </a:p>
          <a:p>
            <a:pPr marL="514350" indent="-514350"/>
            <a:r>
              <a:rPr lang="uk-UA" sz="2800" dirty="0" smtClean="0"/>
              <a:t>Пошук ринкової ніші та ринкового вікна</a:t>
            </a:r>
          </a:p>
          <a:p>
            <a:pPr marL="514350" indent="-514350">
              <a:buNone/>
            </a:pPr>
            <a:r>
              <a:rPr lang="ru-RU" sz="2900" i="1" dirty="0" err="1" smtClean="0">
                <a:solidFill>
                  <a:schemeClr val="accent1">
                    <a:lumMod val="75000"/>
                  </a:schemeClr>
                </a:solidFill>
              </a:rPr>
              <a:t>Ринкова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i="1" dirty="0" err="1" smtClean="0">
                <a:solidFill>
                  <a:schemeClr val="accent1">
                    <a:lumMod val="75000"/>
                  </a:schemeClr>
                </a:solidFill>
              </a:rPr>
              <a:t>ніша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dirty="0" smtClean="0"/>
              <a:t>— </a:t>
            </a:r>
            <a:r>
              <a:rPr lang="ru-RU" sz="2800" dirty="0" err="1" smtClean="0"/>
              <a:t>обмежена</a:t>
            </a:r>
            <a:r>
              <a:rPr lang="ru-RU" sz="2800" dirty="0" smtClean="0"/>
              <a:t> за масштабами, </a:t>
            </a:r>
            <a:r>
              <a:rPr lang="ru-RU" sz="2800" dirty="0" err="1" smtClean="0"/>
              <a:t>з</a:t>
            </a:r>
            <a:r>
              <a:rPr lang="ru-RU" sz="2800" dirty="0" smtClean="0"/>
              <a:t> чітко </a:t>
            </a:r>
            <a:r>
              <a:rPr lang="ru-RU" sz="2800" dirty="0" err="1" smtClean="0"/>
              <a:t>визначеною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споживачів</a:t>
            </a:r>
            <a:r>
              <a:rPr lang="ru-RU" sz="2800" dirty="0" smtClean="0"/>
              <a:t> сфера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підприємству</a:t>
            </a:r>
            <a:r>
              <a:rPr lang="ru-RU" sz="2800" dirty="0" smtClean="0"/>
              <a:t> </a:t>
            </a:r>
            <a:r>
              <a:rPr lang="ru-RU" sz="2800" dirty="0" err="1" smtClean="0"/>
              <a:t>виявити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переваги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перед конкурентами.</a:t>
            </a:r>
          </a:p>
          <a:p>
            <a:pPr marL="514350" indent="-514350">
              <a:buNone/>
            </a:pPr>
            <a:r>
              <a:rPr lang="ru-RU" sz="2900" i="1" dirty="0" err="1" smtClean="0">
                <a:solidFill>
                  <a:schemeClr val="accent1">
                    <a:lumMod val="75000"/>
                  </a:schemeClr>
                </a:solidFill>
              </a:rPr>
              <a:t>Ринкове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i="1" dirty="0" err="1" smtClean="0">
                <a:solidFill>
                  <a:schemeClr val="accent1">
                    <a:lumMod val="75000"/>
                  </a:schemeClr>
                </a:solidFill>
              </a:rPr>
              <a:t>вікно</a:t>
            </a: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900" dirty="0" smtClean="0"/>
              <a:t>– </a:t>
            </a:r>
            <a:r>
              <a:rPr lang="ru-RU" sz="2800" dirty="0" smtClean="0"/>
              <a:t>сегмент ринку, </a:t>
            </a:r>
            <a:r>
              <a:rPr lang="ru-RU" sz="2800" dirty="0" err="1" smtClean="0"/>
              <a:t>яким</a:t>
            </a:r>
            <a:r>
              <a:rPr lang="ru-RU" sz="2800" dirty="0" smtClean="0"/>
              <a:t> не </a:t>
            </a:r>
            <a:r>
              <a:rPr lang="ru-RU" sz="2800" dirty="0" err="1" smtClean="0"/>
              <a:t>скористався</a:t>
            </a:r>
            <a:r>
              <a:rPr lang="ru-RU" sz="2800" dirty="0" smtClean="0"/>
              <a:t> конкурент.</a:t>
            </a:r>
            <a:endParaRPr lang="uk-UA" sz="28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949280"/>
            <a:ext cx="720080" cy="21602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620688"/>
            <a:ext cx="6984776" cy="59766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uk-UA" sz="4200" b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Сегментація</a:t>
            </a:r>
            <a:r>
              <a:rPr lang="uk-UA" sz="4200" b="0" dirty="0" smtClean="0">
                <a:solidFill>
                  <a:schemeClr val="tx1"/>
                </a:solidFill>
              </a:rPr>
              <a:t> — </a:t>
            </a:r>
            <a:r>
              <a:rPr lang="uk-UA" sz="3200" b="0" dirty="0" smtClean="0">
                <a:solidFill>
                  <a:schemeClr val="tx1"/>
                </a:solidFill>
              </a:rPr>
              <a:t>це поділ усього ринку на сегменти, кожен з яких охоплює більш або менш однорідні групи потенційних покупців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b="0" dirty="0" smtClean="0">
                <a:solidFill>
                  <a:schemeClr val="tx1"/>
                </a:solidFill>
              </a:rPr>
              <a:t>з приблизно однаковими споживчими перевагами і стереотипом поведінки.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267744" y="332656"/>
            <a:ext cx="6552728" cy="864096"/>
          </a:xfrm>
        </p:spPr>
        <p:txBody>
          <a:bodyPr>
            <a:noAutofit/>
          </a:bodyPr>
          <a:lstStyle/>
          <a:p>
            <a:r>
              <a:rPr lang="uk-UA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Приклад</a:t>
            </a:r>
            <a:r>
              <a:rPr lang="uk-UA" sz="4000" b="0" dirty="0" smtClean="0"/>
              <a:t> </a:t>
            </a:r>
            <a:r>
              <a:rPr lang="uk-UA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сегментації</a:t>
            </a:r>
            <a:r>
              <a:rPr lang="uk-UA" sz="4000" b="0" dirty="0" smtClean="0"/>
              <a:t> </a:t>
            </a:r>
            <a:r>
              <a:rPr lang="uk-UA" sz="40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ринку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7744" y="1412776"/>
            <a:ext cx="6318448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uk-UA" sz="3000" b="0" dirty="0" smtClean="0">
                <a:solidFill>
                  <a:schemeClr val="tx1"/>
                </a:solidFill>
              </a:rPr>
              <a:t>Розглянемо </a:t>
            </a:r>
            <a:r>
              <a:rPr lang="uk-UA" sz="3000" b="0" dirty="0" smtClean="0">
                <a:solidFill>
                  <a:schemeClr val="tx1"/>
                </a:solidFill>
              </a:rPr>
              <a:t>ринок взуття. </a:t>
            </a:r>
            <a:r>
              <a:rPr lang="uk-UA" sz="3000" b="0" dirty="0" smtClean="0">
                <a:solidFill>
                  <a:schemeClr val="tx1"/>
                </a:solidFill>
              </a:rPr>
              <a:t>Все взуття поділяється на сегменти, такі як дитяче взуття, жіноче та чоловіче. Чи на такі сегменти: літнє взуття, зимове, весіннє, осіннє та спортивне. Це і є сегментація ринку.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39552" y="620688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298376" cy="20203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476672"/>
            <a:ext cx="8085584" cy="608153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uk-UA" sz="2900" i="1" dirty="0" smtClean="0">
                <a:solidFill>
                  <a:schemeClr val="accent6">
                    <a:lumMod val="75000"/>
                  </a:schemeClr>
                </a:solidFill>
              </a:rPr>
              <a:t>2.  </a:t>
            </a:r>
            <a:r>
              <a:rPr lang="uk-UA" sz="2800" dirty="0" smtClean="0"/>
              <a:t>Товарна політика</a:t>
            </a:r>
          </a:p>
          <a:p>
            <a:pPr>
              <a:lnSpc>
                <a:spcPct val="150000"/>
              </a:lnSpc>
              <a:buNone/>
            </a:pPr>
            <a:r>
              <a:rPr lang="uk-UA" sz="2900" i="1" dirty="0" smtClean="0">
                <a:solidFill>
                  <a:schemeClr val="accent1">
                    <a:lumMod val="75000"/>
                  </a:schemeClr>
                </a:solidFill>
              </a:rPr>
              <a:t>Товарна політика</a:t>
            </a:r>
            <a:r>
              <a:rPr lang="uk-UA" sz="2800" dirty="0" smtClean="0"/>
              <a:t> </a:t>
            </a:r>
            <a:r>
              <a:rPr lang="uk-UA" sz="2800" i="1" dirty="0" smtClean="0"/>
              <a:t>— </a:t>
            </a:r>
            <a:r>
              <a:rPr lang="uk-UA" dirty="0" smtClean="0"/>
              <a:t>це комплекс заходів, у межах яких один чи кілька товарів використовують як основні інструменти виробничо-збутової діяльності підприємства</a:t>
            </a:r>
            <a:r>
              <a:rPr lang="uk-UA" sz="28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Основним</a:t>
            </a:r>
            <a:r>
              <a:rPr lang="uk-UA" sz="2800" dirty="0" smtClean="0"/>
              <a:t> </a:t>
            </a:r>
            <a:r>
              <a:rPr lang="uk-UA" sz="2900" i="1" dirty="0" smtClean="0">
                <a:solidFill>
                  <a:schemeClr val="accent1">
                    <a:lumMod val="75000"/>
                  </a:schemeClr>
                </a:solidFill>
              </a:rPr>
              <a:t>завданням товарної політики </a:t>
            </a:r>
            <a:r>
              <a:rPr lang="uk-UA" dirty="0" smtClean="0"/>
              <a:t>є</a:t>
            </a:r>
            <a:r>
              <a:rPr lang="uk-UA" sz="2800" dirty="0" smtClean="0"/>
              <a:t> </a:t>
            </a:r>
            <a:r>
              <a:rPr lang="uk-UA" dirty="0" smtClean="0"/>
              <a:t>створення такого товару чи послуги і таке управління ними, щоб інші елементи маркетингової діяльності або використовувались мінімально як допоміжні для досягнення поставлених цілей фірми або ж були непотрібні взагалі.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H="1">
            <a:off x="0" y="274638"/>
            <a:ext cx="457200" cy="27404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571184" cy="606928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uk-UA" dirty="0" smtClean="0"/>
              <a:t>Товар проходить 5 стадій: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Впровадження на ринок (невелика партія товару (пробного))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Опанування ринку (збільшення кількості товару і ціни)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Період зрілості товару (коли продажі найбільші і ціни найвищі)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Насичення ринку товаром (зменшення обсягів випуску і цін)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Вихід з ринку (припинення виробництва)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95536" y="260648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-138844" y="116632"/>
            <a:ext cx="277688" cy="108498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229600" cy="61206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2900" i="1" dirty="0" smtClean="0">
                <a:solidFill>
                  <a:schemeClr val="accent6">
                    <a:lumMod val="75000"/>
                  </a:schemeClr>
                </a:solidFill>
              </a:rPr>
              <a:t>3.  </a:t>
            </a:r>
            <a:r>
              <a:rPr lang="uk-UA" sz="2800" dirty="0" smtClean="0"/>
              <a:t>Вивчення конкурентів </a:t>
            </a:r>
          </a:p>
          <a:p>
            <a:pPr>
              <a:lnSpc>
                <a:spcPct val="160000"/>
              </a:lnSpc>
              <a:buNone/>
            </a:pPr>
            <a:r>
              <a:rPr lang="uk-UA" sz="2800" dirty="0" smtClean="0"/>
              <a:t>Це коефіцієнт конкурентоспроможності (К)</a:t>
            </a:r>
          </a:p>
          <a:p>
            <a:pPr>
              <a:lnSpc>
                <a:spcPct val="160000"/>
              </a:lnSpc>
              <a:buNone/>
            </a:pPr>
            <a:r>
              <a:rPr lang="ru-RU" sz="3200" i="1" dirty="0" err="1" smtClean="0">
                <a:solidFill>
                  <a:schemeClr val="accent1">
                    <a:lumMod val="75000"/>
                  </a:schemeClr>
                </a:solidFill>
              </a:rPr>
              <a:t>Конкурентоспромо́жність</a:t>
            </a:r>
            <a:r>
              <a:rPr lang="ru-RU" sz="2800" dirty="0" smtClean="0"/>
              <a:t> — </a:t>
            </a:r>
            <a:r>
              <a:rPr lang="ru-RU" sz="2800" dirty="0" err="1" smtClean="0"/>
              <a:t>здатність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об'єкта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суб'єкта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перевершити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конкурентів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заданих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умовах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pPr>
              <a:lnSpc>
                <a:spcPct val="160000"/>
              </a:lnSpc>
              <a:buNone/>
            </a:pPr>
            <a:r>
              <a:rPr lang="uk-UA" sz="2800" dirty="0" smtClean="0"/>
              <a:t>К        властивості товару конкурента       властивості власного товару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Якщо К       1, то однаково конкурентоспроможні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Якщо К       1, то товар конкурента краще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r>
              <a:rPr lang="uk-UA" sz="2800" dirty="0" smtClean="0"/>
              <a:t>Якщо К       1, то власний товар краще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sp>
        <p:nvSpPr>
          <p:cNvPr id="4" name="Деление 3"/>
          <p:cNvSpPr/>
          <p:nvPr/>
        </p:nvSpPr>
        <p:spPr>
          <a:xfrm>
            <a:off x="5724128" y="3140968"/>
            <a:ext cx="648072" cy="288032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оловина рамки 5"/>
          <p:cNvSpPr/>
          <p:nvPr/>
        </p:nvSpPr>
        <p:spPr>
          <a:xfrm rot="18854632">
            <a:off x="1844690" y="5100829"/>
            <a:ext cx="413818" cy="400759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8018126">
            <a:off x="1559401" y="5890117"/>
            <a:ext cx="408499" cy="40635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1619672" y="4437112"/>
            <a:ext cx="504056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" name="Равно 8"/>
          <p:cNvSpPr/>
          <p:nvPr/>
        </p:nvSpPr>
        <p:spPr>
          <a:xfrm>
            <a:off x="755576" y="3140968"/>
            <a:ext cx="576064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67544" y="404664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332656"/>
            <a:ext cx="457200" cy="108498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8136904" cy="622555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uk-UA" sz="2900" i="1" dirty="0" smtClean="0">
                <a:solidFill>
                  <a:schemeClr val="accent6">
                    <a:lumMod val="75000"/>
                  </a:schemeClr>
                </a:solidFill>
              </a:rPr>
              <a:t>4.  </a:t>
            </a:r>
            <a:r>
              <a:rPr lang="uk-UA" sz="2800" dirty="0" smtClean="0"/>
              <a:t>Рекламна політика</a:t>
            </a:r>
          </a:p>
          <a:p>
            <a:pPr lvl="0">
              <a:lnSpc>
                <a:spcPct val="150000"/>
              </a:lnSpc>
              <a:buNone/>
            </a:pPr>
            <a:r>
              <a:rPr lang="uk-UA" sz="2900" i="1" dirty="0" smtClean="0">
                <a:solidFill>
                  <a:schemeClr val="accent1">
                    <a:lumMod val="75000"/>
                  </a:schemeClr>
                </a:solidFill>
              </a:rPr>
              <a:t>Рекламна політика </a:t>
            </a:r>
            <a:r>
              <a:rPr lang="uk-UA" sz="2800" dirty="0" smtClean="0"/>
              <a:t>– створення і розміщення </a:t>
            </a:r>
            <a:r>
              <a:rPr lang="ru-RU" sz="2800" dirty="0" err="1" smtClean="0"/>
              <a:t>реклами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рекламних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заходів</a:t>
            </a:r>
            <a:r>
              <a:rPr lang="ru-RU" sz="2800" dirty="0" smtClean="0"/>
              <a:t>,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іміджу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залучення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клієнтів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збуту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.</a:t>
            </a:r>
          </a:p>
          <a:p>
            <a:pPr lvl="0">
              <a:lnSpc>
                <a:spcPct val="150000"/>
              </a:lnSpc>
              <a:buNone/>
            </a:pPr>
            <a:r>
              <a:rPr lang="ru-RU" sz="2900" i="1" dirty="0" smtClean="0">
                <a:solidFill>
                  <a:schemeClr val="accent1">
                    <a:lumMod val="75000"/>
                  </a:schemeClr>
                </a:solidFill>
              </a:rPr>
              <a:t>Реклама</a:t>
            </a:r>
            <a:r>
              <a:rPr lang="ru-RU" sz="2800" dirty="0" smtClean="0"/>
              <a:t> - </a:t>
            </a:r>
            <a:r>
              <a:rPr lang="ru-RU" sz="2800" dirty="0" err="1" smtClean="0"/>
              <a:t>спеціальна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інформація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продукцію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розповсюджується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будь-якій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формі</a:t>
            </a:r>
            <a:r>
              <a:rPr lang="ru-RU" sz="2800" dirty="0" smtClean="0"/>
              <a:t> та в </a:t>
            </a:r>
            <a:r>
              <a:rPr lang="ru-RU" sz="2800" dirty="0" err="1" smtClean="0"/>
              <a:t>будь-який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спосіб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метою прямого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опосередкованого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одержання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прибутку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215</TotalTime>
  <Words>423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Презентація на тему: “Складові маркетингу”</vt:lpstr>
      <vt:lpstr>Слайд 2</vt:lpstr>
      <vt:lpstr>Складові</vt:lpstr>
      <vt:lpstr>Слайд 4</vt:lpstr>
      <vt:lpstr>Приклад сегментації ринку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Приклад зовнішньої реклами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“Складові маркетингу”</dc:title>
  <dc:creator>Annet</dc:creator>
  <cp:lastModifiedBy>Vladimir Pozdnyakov</cp:lastModifiedBy>
  <cp:revision>26</cp:revision>
  <dcterms:created xsi:type="dcterms:W3CDTF">2014-05-07T18:14:33Z</dcterms:created>
  <dcterms:modified xsi:type="dcterms:W3CDTF">2014-05-08T11:20:58Z</dcterms:modified>
</cp:coreProperties>
</file>