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p:scale>
          <a:sx n="70" d="100"/>
          <a:sy n="70" d="100"/>
        </p:scale>
        <p:origin x="-432" y="-132"/>
      </p:cViewPr>
      <p:guideLst>
        <p:guide orient="horz" pos="2160"/>
        <p:guide pos="2880"/>
      </p:guideLst>
    </p:cSldViewPr>
  </p:slideViewPr>
  <p:outlineViewPr>
    <p:cViewPr>
      <p:scale>
        <a:sx n="33" d="100"/>
        <a:sy n="33" d="100"/>
      </p:scale>
      <p:origin x="0" y="720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7EA3B595-8B05-47D0-AF46-9B169BF95BED}" type="datetimeFigureOut">
              <a:rPr lang="ru-RU"/>
              <a:pPr>
                <a:defRPr/>
              </a:pPr>
              <a:t>20.02.2012</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8B089A07-2069-4FBE-AF68-2347CDC4C488}" type="slidenum">
              <a:rPr lang="ru-RU"/>
              <a:pPr>
                <a:defRPr/>
              </a:pPr>
              <a:t>‹№›</a:t>
            </a:fld>
            <a:endParaRPr lang="ru-RU"/>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242FC7B-2CFA-4122-A095-E3AB1466E1C3}" type="datetimeFigureOut">
              <a:rPr lang="ru-RU"/>
              <a:pPr>
                <a:defRPr/>
              </a:pPr>
              <a:t>20.02.2012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EB5C3DB-FF59-499A-959D-1C531D3986EC}" type="slidenum">
              <a:rPr lang="ru-RU"/>
              <a:pPr>
                <a:defRPr/>
              </a:pPr>
              <a:t>‹№›</a:t>
            </a:fld>
            <a:endParaRPr lang="ru-RU"/>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4E9E1D2-11A9-414D-8CB2-90191B088CB8}" type="datetimeFigureOut">
              <a:rPr lang="ru-RU"/>
              <a:pPr>
                <a:defRPr/>
              </a:pPr>
              <a:t>20.02.2012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2A509780-BE6B-4D44-9E4B-E111275BCE03}" type="slidenum">
              <a:rPr lang="ru-RU"/>
              <a:pPr>
                <a:defRPr/>
              </a:pPr>
              <a:t>‹№›</a:t>
            </a:fld>
            <a:endParaRPr lang="ru-RU"/>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53F9004-9926-423A-827D-18C1DCD0EF57}" type="datetimeFigureOut">
              <a:rPr lang="ru-RU"/>
              <a:pPr>
                <a:defRPr/>
              </a:pPr>
              <a:t>20.02.2012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601F33E-0A92-4923-88E7-B6BFD3946A95}" type="slidenum">
              <a:rPr lang="ru-RU"/>
              <a:pPr>
                <a:defRPr/>
              </a:pPr>
              <a:t>‹№›</a:t>
            </a:fld>
            <a:endParaRPr lang="ru-RU"/>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5AD4FD30-16D9-4C4A-8BDF-E4B351FF6C83}" type="datetimeFigureOut">
              <a:rPr lang="ru-RU"/>
              <a:pPr>
                <a:defRPr/>
              </a:pPr>
              <a:t>20.02.2012</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0359CAF1-AFA9-4397-9F6F-4595B4CDCDC7}" type="slidenum">
              <a:rPr lang="ru-RU"/>
              <a:pPr>
                <a:defRPr/>
              </a:pPr>
              <a:t>‹№›</a:t>
            </a:fld>
            <a:endParaRPr lang="ru-RU"/>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8FD5B497-5F5A-414F-BC59-04E310BBCC9B}" type="datetimeFigureOut">
              <a:rPr lang="ru-RU"/>
              <a:pPr>
                <a:defRPr/>
              </a:pPr>
              <a:t>20.02.2012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305E130E-4B57-4D4D-B2EC-954359AB7DB7}" type="slidenum">
              <a:rPr lang="ru-RU"/>
              <a:pPr>
                <a:defRPr/>
              </a:pPr>
              <a:t>‹№›</a:t>
            </a:fld>
            <a:endParaRPr lang="ru-RU"/>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E4855D5F-2CA1-4D30-8DFE-348FE3CBD2CD}" type="datetimeFigureOut">
              <a:rPr lang="ru-RU"/>
              <a:pPr>
                <a:defRPr/>
              </a:pPr>
              <a:t>20.02.2012</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C15CA621-1B6D-44E7-9B66-EB74F854D678}"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21D1A2E8-EEBD-4420-9443-6F2AD6891EDC}" type="datetimeFigureOut">
              <a:rPr lang="ru-RU"/>
              <a:pPr>
                <a:defRPr/>
              </a:pPr>
              <a:t>20.02.2012</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25FAFE03-329C-4426-89AD-994D403E6D66}" type="slidenum">
              <a:rPr lang="ru-RU"/>
              <a:pPr>
                <a:defRPr/>
              </a:pPr>
              <a:t>‹№›</a:t>
            </a:fld>
            <a:endParaRPr lang="ru-RU"/>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0C8ACE2B-A8A4-4EBB-8F1F-E092E0FEA407}" type="datetimeFigureOut">
              <a:rPr lang="ru-RU"/>
              <a:pPr>
                <a:defRPr/>
              </a:pPr>
              <a:t>20.02.2012</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DCB084B9-0E45-41F8-A8E0-F2A75D9A6F3D}" type="slidenum">
              <a:rPr lang="ru-RU"/>
              <a:pPr>
                <a:defRPr/>
              </a:pPr>
              <a:t>‹№›</a:t>
            </a:fld>
            <a:endParaRPr lang="ru-RU"/>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B541F29-6EA0-4B3D-83F3-58532B0BE2E8}" type="datetimeFigureOut">
              <a:rPr lang="ru-RU"/>
              <a:pPr>
                <a:defRPr/>
              </a:pPr>
              <a:t>20.02.2012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C501D450-CE5E-423C-A1DA-F15F934C6B1C}" type="slidenum">
              <a:rPr lang="ru-RU"/>
              <a:pPr>
                <a:defRPr/>
              </a:pPr>
              <a:t>‹№›</a:t>
            </a:fld>
            <a:endParaRPr lang="ru-RU"/>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08744D05-D60B-4026-9E18-92867DCE3CDB}" type="datetimeFigureOut">
              <a:rPr lang="ru-RU"/>
              <a:pPr>
                <a:defRPr/>
              </a:pPr>
              <a:t>20.02.2012</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D417BBAF-120A-4788-B8DB-E1C6E53F2ABC}" type="slidenum">
              <a:rPr lang="ru-RU"/>
              <a:pPr>
                <a:defRPr/>
              </a:pPr>
              <a:t>‹№›</a:t>
            </a:fld>
            <a:endParaRPr lang="ru-RU"/>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smtClean="0">
                <a:solidFill>
                  <a:schemeClr val="accent2"/>
                </a:solidFill>
                <a:latin typeface="+mn-lt"/>
              </a:defRPr>
            </a:lvl1pPr>
          </a:lstStyle>
          <a:p>
            <a:pPr>
              <a:defRPr/>
            </a:pPr>
            <a:fld id="{C82CFB70-C43C-43DB-AC58-EE8603E99B48}" type="datetimeFigureOut">
              <a:rPr lang="ru-RU"/>
              <a:pPr>
                <a:defRPr/>
              </a:pPr>
              <a:t>20.02.2012</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smtClean="0">
                <a:solidFill>
                  <a:srgbClr val="FFFFFF"/>
                </a:solidFill>
                <a:latin typeface="+mn-lt"/>
              </a:defRPr>
            </a:lvl1pPr>
          </a:lstStyle>
          <a:p>
            <a:pPr>
              <a:defRPr/>
            </a:pPr>
            <a:fld id="{0B5BA515-CA1D-476E-A758-419871EB60C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4" r:id="rId1"/>
    <p:sldLayoutId id="2147483743" r:id="rId2"/>
    <p:sldLayoutId id="2147483742" r:id="rId3"/>
    <p:sldLayoutId id="2147483741" r:id="rId4"/>
    <p:sldLayoutId id="2147483745" r:id="rId5"/>
    <p:sldLayoutId id="2147483746" r:id="rId6"/>
    <p:sldLayoutId id="2147483740" r:id="rId7"/>
    <p:sldLayoutId id="2147483739" r:id="rId8"/>
    <p:sldLayoutId id="2147483738" r:id="rId9"/>
    <p:sldLayoutId id="2147483737" r:id="rId10"/>
    <p:sldLayoutId id="2147483736" r:id="rId11"/>
  </p:sldLayoutIdLst>
  <p:transition spd="med">
    <p:fade thruBlk="1"/>
  </p:transition>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FFFF00"/>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FFFF00"/>
        </a:buClr>
        <a:buFont typeface="Georgia" pitchFamily="18" charset="0"/>
        <a:buChar char="▫"/>
        <a:defRPr sz="2000" kern="1200">
          <a:solidFill>
            <a:srgbClr val="FFFF00"/>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descr="D:\Katya\x_fe1af355.jpg"/>
          <p:cNvPicPr>
            <a:picLocks noChangeAspect="1" noChangeArrowheads="1"/>
          </p:cNvPicPr>
          <p:nvPr/>
        </p:nvPicPr>
        <p:blipFill>
          <a:blip r:embed="rId2"/>
          <a:srcRect/>
          <a:stretch>
            <a:fillRect/>
          </a:stretch>
        </p:blipFill>
        <p:spPr bwMode="auto">
          <a:xfrm>
            <a:off x="0" y="-17463"/>
            <a:ext cx="9282113" cy="6875463"/>
          </a:xfrm>
          <a:prstGeom prst="rect">
            <a:avLst/>
          </a:prstGeom>
          <a:noFill/>
          <a:ln w="9525">
            <a:noFill/>
            <a:miter lim="800000"/>
            <a:headEnd/>
            <a:tailEnd/>
          </a:ln>
        </p:spPr>
      </p:pic>
      <p:sp>
        <p:nvSpPr>
          <p:cNvPr id="7" name="Заголовок 6"/>
          <p:cNvSpPr>
            <a:spLocks noGrp="1"/>
          </p:cNvSpPr>
          <p:nvPr>
            <p:ph type="title"/>
          </p:nvPr>
        </p:nvSpPr>
        <p:spPr>
          <a:xfrm>
            <a:off x="457200" y="260648"/>
            <a:ext cx="8229600" cy="1156990"/>
          </a:xfrm>
        </p:spPr>
        <p:txBody>
          <a:bodyPr>
            <a:noAutofit/>
          </a:bodyPr>
          <a:lstStyle/>
          <a:p>
            <a:pPr fontAlgn="auto">
              <a:spcAft>
                <a:spcPts val="0"/>
              </a:spcAft>
              <a:defRPr/>
            </a:pPr>
            <a:r>
              <a:rPr lang="ru-RU" sz="8800" dirty="0" smtClean="0">
                <a:solidFill>
                  <a:schemeClr val="accent6">
                    <a:lumMod val="75000"/>
                  </a:schemeClr>
                </a:solidFill>
              </a:rPr>
              <a:t/>
            </a:r>
            <a:br>
              <a:rPr lang="ru-RU" sz="8800" dirty="0" smtClean="0">
                <a:solidFill>
                  <a:schemeClr val="accent6">
                    <a:lumMod val="75000"/>
                  </a:schemeClr>
                </a:solidFill>
              </a:rPr>
            </a:br>
            <a:r>
              <a:rPr lang="ru-RU" sz="8800" dirty="0" smtClean="0">
                <a:solidFill>
                  <a:schemeClr val="accent6">
                    <a:lumMod val="75000"/>
                  </a:schemeClr>
                </a:solidFill>
              </a:rPr>
              <a:t/>
            </a:r>
            <a:br>
              <a:rPr lang="ru-RU" sz="8800" dirty="0" smtClean="0">
                <a:solidFill>
                  <a:schemeClr val="accent6">
                    <a:lumMod val="75000"/>
                  </a:schemeClr>
                </a:solidFill>
              </a:rPr>
            </a:br>
            <a:r>
              <a:rPr lang="ru-RU" sz="8800" dirty="0" smtClean="0">
                <a:solidFill>
                  <a:schemeClr val="accent6">
                    <a:lumMod val="75000"/>
                  </a:schemeClr>
                </a:solidFill>
              </a:rPr>
              <a:t/>
            </a:r>
            <a:br>
              <a:rPr lang="ru-RU" sz="8800" dirty="0" smtClean="0">
                <a:solidFill>
                  <a:schemeClr val="accent6">
                    <a:lumMod val="75000"/>
                  </a:schemeClr>
                </a:solidFill>
              </a:rPr>
            </a:br>
            <a:r>
              <a:rPr lang="ru-RU" sz="8800" dirty="0" smtClean="0">
                <a:solidFill>
                  <a:schemeClr val="accent6">
                    <a:lumMod val="75000"/>
                  </a:schemeClr>
                </a:solidFill>
              </a:rPr>
              <a:t/>
            </a:r>
            <a:br>
              <a:rPr lang="ru-RU" sz="8800" dirty="0" smtClean="0">
                <a:solidFill>
                  <a:schemeClr val="accent6">
                    <a:lumMod val="75000"/>
                  </a:schemeClr>
                </a:solidFill>
              </a:rPr>
            </a:br>
            <a:r>
              <a:rPr lang="ru-RU" sz="8800" dirty="0" smtClean="0">
                <a:solidFill>
                  <a:schemeClr val="accent6">
                    <a:lumMod val="75000"/>
                  </a:schemeClr>
                </a:solidFill>
              </a:rPr>
              <a:t/>
            </a:r>
            <a:br>
              <a:rPr lang="ru-RU" sz="8800" dirty="0" smtClean="0">
                <a:solidFill>
                  <a:schemeClr val="accent6">
                    <a:lumMod val="75000"/>
                  </a:schemeClr>
                </a:solidFill>
              </a:rPr>
            </a:br>
            <a:r>
              <a:rPr lang="ru-RU" sz="8800" dirty="0" smtClean="0">
                <a:solidFill>
                  <a:schemeClr val="accent6">
                    <a:lumMod val="75000"/>
                  </a:schemeClr>
                </a:solidFill>
              </a:rPr>
              <a:t/>
            </a:r>
            <a:br>
              <a:rPr lang="ru-RU" sz="8800" dirty="0" smtClean="0">
                <a:solidFill>
                  <a:schemeClr val="accent6">
                    <a:lumMod val="75000"/>
                  </a:schemeClr>
                </a:solidFill>
              </a:rPr>
            </a:br>
            <a:r>
              <a:rPr lang="ru-RU" sz="8800" dirty="0" smtClean="0">
                <a:solidFill>
                  <a:schemeClr val="accent6">
                    <a:lumMod val="75000"/>
                  </a:schemeClr>
                </a:solidFill>
              </a:rPr>
              <a:t>      </a:t>
            </a:r>
            <a:r>
              <a:rPr lang="ru-RU" sz="150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Лувр</a:t>
            </a:r>
            <a:endParaRPr lang="ru-RU" sz="15000" i="1" dirty="0">
              <a:solidFill>
                <a:srgbClr val="FF5050"/>
              </a:solidFill>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18488" cy="2141538"/>
          </a:xfrm>
        </p:spPr>
        <p:txBody>
          <a:bodyPr>
            <a:normAutofit fontScale="90000"/>
          </a:bodyPr>
          <a:lstStyle/>
          <a:p>
            <a:pPr fontAlgn="auto" hangingPunct="0">
              <a:spcAft>
                <a:spcPts val="0"/>
              </a:spcAft>
              <a:defRPr/>
            </a:pPr>
            <a:r>
              <a:rPr lang="uk-UA" sz="2000" b="1" i="1" u="sng" dirty="0" smtClean="0">
                <a:solidFill>
                  <a:srgbClr val="FF5050"/>
                </a:solidFill>
              </a:rPr>
              <a:t>Стародавня Греція, Етрурія, Стародавній Рим.</a:t>
            </a:r>
            <a:r>
              <a:rPr lang="ru-RU" sz="2000" b="1" i="1" dirty="0" smtClean="0">
                <a:solidFill>
                  <a:srgbClr val="FF5050"/>
                </a:solidFill>
              </a:rPr>
              <a:t/>
            </a:r>
            <a:br>
              <a:rPr lang="ru-RU" sz="2000" b="1" i="1" dirty="0" smtClean="0">
                <a:solidFill>
                  <a:srgbClr val="FF5050"/>
                </a:solidFill>
              </a:rPr>
            </a:br>
            <a:r>
              <a:rPr lang="uk-UA" sz="2000" b="1" i="1" dirty="0" smtClean="0">
                <a:solidFill>
                  <a:srgbClr val="FF5050"/>
                </a:solidFill>
              </a:rPr>
              <a:t>Роботи цього відділу музею охоплюють мистецтво людей,які проживали в районі </a:t>
            </a:r>
            <a:r>
              <a:rPr lang="uk-UA" sz="2000" b="1" i="1" dirty="0" err="1" smtClean="0">
                <a:solidFill>
                  <a:srgbClr val="FF5050"/>
                </a:solidFill>
              </a:rPr>
              <a:t>Середземномор</a:t>
            </a:r>
            <a:r>
              <a:rPr lang="uk-UA" sz="2000" b="1" i="1" dirty="0" smtClean="0">
                <a:solidFill>
                  <a:srgbClr val="FF5050"/>
                </a:solidFill>
              </a:rPr>
              <a:t>"я,близько </a:t>
            </a:r>
            <a:r>
              <a:rPr lang="ru-RU" sz="2000" b="1" i="1" dirty="0" smtClean="0">
                <a:solidFill>
                  <a:srgbClr val="FF5050"/>
                </a:solidFill>
              </a:rPr>
              <a:t>4 </a:t>
            </a:r>
            <a:r>
              <a:rPr lang="uk-UA" sz="2000" b="1" i="1" dirty="0" smtClean="0">
                <a:solidFill>
                  <a:srgbClr val="FF5050"/>
                </a:solidFill>
              </a:rPr>
              <a:t>тисячоліття до </a:t>
            </a:r>
            <a:r>
              <a:rPr lang="uk-UA" sz="2000" b="1" i="1" dirty="0" err="1" smtClean="0">
                <a:solidFill>
                  <a:srgbClr val="FF5050"/>
                </a:solidFill>
              </a:rPr>
              <a:t>н.е</a:t>
            </a:r>
            <a:r>
              <a:rPr lang="uk-UA" sz="2000" b="1" i="1" dirty="0" smtClean="0">
                <a:solidFill>
                  <a:srgbClr val="FF5050"/>
                </a:solidFill>
              </a:rPr>
              <a:t> і до </a:t>
            </a:r>
            <a:r>
              <a:rPr lang="ru-RU" sz="2000" b="1" i="1" dirty="0" smtClean="0">
                <a:solidFill>
                  <a:srgbClr val="FF5050"/>
                </a:solidFill>
              </a:rPr>
              <a:t>15 </a:t>
            </a:r>
            <a:r>
              <a:rPr lang="uk-UA" sz="2000" b="1" i="1" dirty="0" smtClean="0">
                <a:solidFill>
                  <a:srgbClr val="FF5050"/>
                </a:solidFill>
              </a:rPr>
              <a:t>ст. Представлені такі частини колекції:Зародження грецького мистецтва,Археологічне грецьке мистецтво,Класичне грецьке мистецтво,Елліністичне мистецтво,Етруське мистецтво,Римське мистецтво.</a:t>
            </a:r>
            <a:r>
              <a:rPr lang="ru-RU" b="1" i="1" dirty="0" smtClean="0">
                <a:solidFill>
                  <a:srgbClr val="FF5050"/>
                </a:solidFill>
              </a:rPr>
              <a:t/>
            </a:r>
            <a:br>
              <a:rPr lang="ru-RU" b="1" i="1" dirty="0" smtClean="0">
                <a:solidFill>
                  <a:srgbClr val="FF5050"/>
                </a:solidFill>
              </a:rPr>
            </a:br>
            <a:endParaRPr lang="ru-RU" b="1" i="1" dirty="0">
              <a:solidFill>
                <a:srgbClr val="FF5050"/>
              </a:solidFill>
            </a:endParaRPr>
          </a:p>
        </p:txBody>
      </p:sp>
      <p:pic>
        <p:nvPicPr>
          <p:cNvPr id="21506" name="Picture 2"/>
          <p:cNvPicPr>
            <a:picLocks noChangeAspect="1" noChangeArrowheads="1"/>
          </p:cNvPicPr>
          <p:nvPr/>
        </p:nvPicPr>
        <p:blipFill>
          <a:blip r:embed="rId2"/>
          <a:srcRect/>
          <a:stretch>
            <a:fillRect/>
          </a:stretch>
        </p:blipFill>
        <p:spPr bwMode="auto">
          <a:xfrm>
            <a:off x="5661025" y="2636838"/>
            <a:ext cx="2549525" cy="3529012"/>
          </a:xfrm>
          <a:prstGeom prst="rect">
            <a:avLst/>
          </a:prstGeom>
          <a:noFill/>
          <a:ln w="9525">
            <a:noFill/>
            <a:miter lim="800000"/>
            <a:headEnd/>
            <a:tailEnd/>
          </a:ln>
        </p:spPr>
      </p:pic>
      <p:sp>
        <p:nvSpPr>
          <p:cNvPr id="22531" name="Прямоугольник 3"/>
          <p:cNvSpPr>
            <a:spLocks noChangeArrowheads="1"/>
          </p:cNvSpPr>
          <p:nvPr/>
        </p:nvSpPr>
        <p:spPr bwMode="auto">
          <a:xfrm>
            <a:off x="4643438" y="6165850"/>
            <a:ext cx="4056062" cy="522288"/>
          </a:xfrm>
          <a:prstGeom prst="rect">
            <a:avLst/>
          </a:prstGeom>
          <a:noFill/>
          <a:ln w="9525">
            <a:noFill/>
            <a:miter lim="800000"/>
            <a:headEnd/>
            <a:tailEnd/>
          </a:ln>
        </p:spPr>
        <p:txBody>
          <a:bodyPr>
            <a:spAutoFit/>
          </a:bodyPr>
          <a:lstStyle/>
          <a:p>
            <a:r>
              <a:rPr lang="uk-UA" sz="1400" b="1" i="1">
                <a:solidFill>
                  <a:srgbClr val="FF5050"/>
                </a:solidFill>
                <a:latin typeface="Georgia" pitchFamily="18" charset="0"/>
              </a:rPr>
              <a:t>Римська ваза(кін.</a:t>
            </a:r>
            <a:r>
              <a:rPr lang="ru-RU" sz="1400" b="1" i="1">
                <a:solidFill>
                  <a:srgbClr val="FF5050"/>
                </a:solidFill>
                <a:latin typeface="Georgia" pitchFamily="18" charset="0"/>
              </a:rPr>
              <a:t>16 </a:t>
            </a:r>
            <a:r>
              <a:rPr lang="uk-UA" sz="1400" b="1" i="1">
                <a:solidFill>
                  <a:srgbClr val="FF5050"/>
                </a:solidFill>
                <a:latin typeface="Georgia" pitchFamily="18" charset="0"/>
              </a:rPr>
              <a:t>ст </a:t>
            </a:r>
            <a:r>
              <a:rPr lang="ru-RU" sz="1400" b="1" i="1">
                <a:solidFill>
                  <a:srgbClr val="FF5050"/>
                </a:solidFill>
                <a:latin typeface="Georgia" pitchFamily="18" charset="0"/>
              </a:rPr>
              <a:t>-</a:t>
            </a:r>
            <a:r>
              <a:rPr lang="uk-UA" sz="1400" b="1" i="1">
                <a:solidFill>
                  <a:srgbClr val="FF5050"/>
                </a:solidFill>
                <a:latin typeface="Georgia" pitchFamily="18" charset="0"/>
              </a:rPr>
              <a:t>поч.</a:t>
            </a:r>
            <a:r>
              <a:rPr lang="ru-RU" sz="1400" b="1" i="1">
                <a:solidFill>
                  <a:srgbClr val="FF5050"/>
                </a:solidFill>
                <a:latin typeface="Georgia" pitchFamily="18" charset="0"/>
              </a:rPr>
              <a:t>17 </a:t>
            </a:r>
            <a:r>
              <a:rPr lang="uk-UA" sz="1400" b="1" i="1">
                <a:solidFill>
                  <a:srgbClr val="FF5050"/>
                </a:solidFill>
                <a:latin typeface="Georgia" pitchFamily="18" charset="0"/>
              </a:rPr>
              <a:t>ст.до н.е) Матеріал:Терракота </a:t>
            </a:r>
            <a:endParaRPr lang="ru-RU" sz="1400" b="1" i="1">
              <a:solidFill>
                <a:srgbClr val="FF5050"/>
              </a:solidFill>
              <a:latin typeface="Georgia" pitchFamily="18" charset="0"/>
            </a:endParaRPr>
          </a:p>
        </p:txBody>
      </p:sp>
      <p:pic>
        <p:nvPicPr>
          <p:cNvPr id="21507" name="Picture 3"/>
          <p:cNvPicPr>
            <a:picLocks noChangeAspect="1" noChangeArrowheads="1"/>
          </p:cNvPicPr>
          <p:nvPr/>
        </p:nvPicPr>
        <p:blipFill>
          <a:blip r:embed="rId3"/>
          <a:srcRect/>
          <a:stretch>
            <a:fillRect/>
          </a:stretch>
        </p:blipFill>
        <p:spPr bwMode="auto">
          <a:xfrm>
            <a:off x="2268538" y="2708275"/>
            <a:ext cx="2333625" cy="3486150"/>
          </a:xfrm>
          <a:prstGeom prst="rect">
            <a:avLst/>
          </a:prstGeom>
          <a:noFill/>
          <a:ln w="9525">
            <a:noFill/>
            <a:miter lim="800000"/>
            <a:headEnd/>
            <a:tailEnd/>
          </a:ln>
        </p:spPr>
      </p:pic>
      <p:sp>
        <p:nvSpPr>
          <p:cNvPr id="22533" name="Прямоугольник 5"/>
          <p:cNvSpPr>
            <a:spLocks noChangeArrowheads="1"/>
          </p:cNvSpPr>
          <p:nvPr/>
        </p:nvSpPr>
        <p:spPr bwMode="auto">
          <a:xfrm>
            <a:off x="0" y="5805488"/>
            <a:ext cx="2808288" cy="738187"/>
          </a:xfrm>
          <a:prstGeom prst="rect">
            <a:avLst/>
          </a:prstGeom>
          <a:noFill/>
          <a:ln w="9525">
            <a:noFill/>
            <a:miter lim="800000"/>
            <a:headEnd/>
            <a:tailEnd/>
          </a:ln>
        </p:spPr>
        <p:txBody>
          <a:bodyPr>
            <a:spAutoFit/>
          </a:bodyPr>
          <a:lstStyle/>
          <a:p>
            <a:r>
              <a:rPr lang="uk-UA" sz="1400" b="1" i="1">
                <a:solidFill>
                  <a:srgbClr val="FF5050"/>
                </a:solidFill>
                <a:latin typeface="Georgia" pitchFamily="18" charset="0"/>
              </a:rPr>
              <a:t>Грецька ваза(близько  </a:t>
            </a:r>
            <a:r>
              <a:rPr lang="ru-RU" sz="1400" b="1" i="1">
                <a:solidFill>
                  <a:srgbClr val="FF5050"/>
                </a:solidFill>
                <a:latin typeface="Georgia" pitchFamily="18" charset="0"/>
              </a:rPr>
              <a:t>350-340 </a:t>
            </a:r>
            <a:r>
              <a:rPr lang="uk-UA" sz="1400" b="1" i="1">
                <a:solidFill>
                  <a:srgbClr val="FF5050"/>
                </a:solidFill>
                <a:latin typeface="Georgia" pitchFamily="18" charset="0"/>
              </a:rPr>
              <a:t>до н.е.) Матеріал:Срібло </a:t>
            </a:r>
            <a:endParaRPr lang="ru-RU" sz="1400" b="1" i="1">
              <a:solidFill>
                <a:srgbClr val="FF5050"/>
              </a:solidFill>
              <a:latin typeface="Georgia"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20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975"/>
          </a:xfrm>
        </p:spPr>
        <p:txBody>
          <a:bodyPr>
            <a:normAutofit fontScale="90000"/>
          </a:bodyPr>
          <a:lstStyle/>
          <a:p>
            <a:pPr fontAlgn="auto" hangingPunct="0">
              <a:spcAft>
                <a:spcPts val="0"/>
              </a:spcAft>
              <a:defRPr/>
            </a:pPr>
            <a:r>
              <a:rPr lang="uk-UA" sz="2000" b="1" i="1" u="sng" dirty="0" smtClean="0">
                <a:solidFill>
                  <a:srgbClr val="FF5050"/>
                </a:solidFill>
              </a:rPr>
              <a:t>Мистецтво Ісламу.</a:t>
            </a:r>
            <a:r>
              <a:rPr lang="ru-RU" sz="2000" b="1" i="1" dirty="0" smtClean="0">
                <a:solidFill>
                  <a:srgbClr val="FF5050"/>
                </a:solidFill>
              </a:rPr>
              <a:t/>
            </a:r>
            <a:br>
              <a:rPr lang="ru-RU" sz="2000" b="1" i="1" dirty="0" smtClean="0">
                <a:solidFill>
                  <a:srgbClr val="FF5050"/>
                </a:solidFill>
              </a:rPr>
            </a:br>
            <a:r>
              <a:rPr lang="uk-UA" sz="2000" b="1" i="1" dirty="0" smtClean="0">
                <a:solidFill>
                  <a:srgbClr val="FF5050"/>
                </a:solidFill>
              </a:rPr>
              <a:t>Департамент мистецтва ісламу був створений в 2003 році і містить твори ісламської цивілізації від Іспанії до Індії, від зародження ісламської цивілізації до </a:t>
            </a:r>
            <a:r>
              <a:rPr lang="en-US" sz="2000" b="1" i="1" dirty="0" smtClean="0">
                <a:solidFill>
                  <a:srgbClr val="FF5050"/>
                </a:solidFill>
              </a:rPr>
              <a:t>XIX </a:t>
            </a:r>
            <a:r>
              <a:rPr lang="uk-UA" sz="2000" b="1" i="1" dirty="0" smtClean="0">
                <a:solidFill>
                  <a:srgbClr val="FF5050"/>
                </a:solidFill>
              </a:rPr>
              <a:t>століття.</a:t>
            </a:r>
            <a:r>
              <a:rPr lang="ru-RU" dirty="0" smtClean="0"/>
              <a:t/>
            </a:r>
            <a:br>
              <a:rPr lang="ru-RU" dirty="0" smtClean="0"/>
            </a:br>
            <a:endParaRPr lang="ru-RU" dirty="0"/>
          </a:p>
        </p:txBody>
      </p:sp>
      <p:pic>
        <p:nvPicPr>
          <p:cNvPr id="22530" name="Picture 2"/>
          <p:cNvPicPr>
            <a:picLocks noChangeAspect="1" noChangeArrowheads="1"/>
          </p:cNvPicPr>
          <p:nvPr/>
        </p:nvPicPr>
        <p:blipFill>
          <a:blip r:embed="rId2"/>
          <a:srcRect/>
          <a:stretch>
            <a:fillRect/>
          </a:stretch>
        </p:blipFill>
        <p:spPr bwMode="auto">
          <a:xfrm>
            <a:off x="395288" y="1989138"/>
            <a:ext cx="3240087" cy="3671887"/>
          </a:xfrm>
          <a:prstGeom prst="rect">
            <a:avLst/>
          </a:prstGeom>
          <a:noFill/>
          <a:ln w="9525">
            <a:noFill/>
            <a:miter lim="800000"/>
            <a:headEnd/>
            <a:tailEnd/>
          </a:ln>
        </p:spPr>
      </p:pic>
      <p:sp>
        <p:nvSpPr>
          <p:cNvPr id="23555" name="Rectangle 3"/>
          <p:cNvSpPr>
            <a:spLocks noChangeArrowheads="1"/>
          </p:cNvSpPr>
          <p:nvPr/>
        </p:nvSpPr>
        <p:spPr bwMode="auto">
          <a:xfrm>
            <a:off x="0" y="5688013"/>
            <a:ext cx="9144000" cy="1169987"/>
          </a:xfrm>
          <a:prstGeom prst="rect">
            <a:avLst/>
          </a:prstGeom>
          <a:noFill/>
          <a:ln w="9525">
            <a:noFill/>
            <a:miter lim="800000"/>
            <a:headEnd/>
            <a:tailEnd/>
          </a:ln>
        </p:spPr>
        <p:txBody>
          <a:bodyPr anchor="ctr">
            <a:spAutoFit/>
          </a:bodyPr>
          <a:lstStyle/>
          <a:p>
            <a:r>
              <a:rPr lang="uk-UA" sz="1400" b="1" i="1">
                <a:solidFill>
                  <a:srgbClr val="FF5050"/>
                </a:solidFill>
                <a:cs typeface="Times New Roman" pitchFamily="18" charset="0"/>
              </a:rPr>
              <a:t>Ваза Папи </a:t>
            </a:r>
            <a:r>
              <a:rPr lang="ru-RU" sz="1400" b="1" i="1">
                <a:solidFill>
                  <a:srgbClr val="FF5050"/>
                </a:solidFill>
                <a:cs typeface="Times New Roman" pitchFamily="18" charset="0"/>
              </a:rPr>
              <a:t>8 </a:t>
            </a:r>
            <a:r>
              <a:rPr lang="uk-UA" sz="1400" b="1" i="1">
                <a:solidFill>
                  <a:srgbClr val="FF5050"/>
                </a:solidFill>
                <a:cs typeface="Times New Roman" pitchFamily="18" charset="0"/>
              </a:rPr>
              <a:t>Барберини.                                        Килим із зображенням тварин</a:t>
            </a:r>
            <a:endParaRPr lang="ru-RU" sz="1400" b="1" i="1">
              <a:solidFill>
                <a:srgbClr val="FF5050"/>
              </a:solidFill>
            </a:endParaRPr>
          </a:p>
          <a:p>
            <a:pPr eaLnBrk="0" hangingPunct="0"/>
            <a:r>
              <a:rPr lang="uk-UA" sz="1400" b="1" i="1">
                <a:solidFill>
                  <a:srgbClr val="FF5050"/>
                </a:solidFill>
                <a:cs typeface="Times New Roman" pitchFamily="18" charset="0"/>
              </a:rPr>
              <a:t>Країна:Сирія                                                          Країна:Іран</a:t>
            </a:r>
            <a:endParaRPr lang="ru-RU" sz="1400" b="1" i="1">
              <a:solidFill>
                <a:srgbClr val="FF5050"/>
              </a:solidFill>
            </a:endParaRPr>
          </a:p>
          <a:p>
            <a:pPr eaLnBrk="0" hangingPunct="0"/>
            <a:r>
              <a:rPr lang="uk-UA" sz="1400" b="1" i="1">
                <a:solidFill>
                  <a:srgbClr val="FF5050"/>
                </a:solidFill>
                <a:cs typeface="Times New Roman" pitchFamily="18" charset="0"/>
              </a:rPr>
              <a:t>Період:Середина </a:t>
            </a:r>
            <a:r>
              <a:rPr lang="ru-RU" sz="1400" b="1" i="1">
                <a:solidFill>
                  <a:srgbClr val="FF5050"/>
                </a:solidFill>
                <a:cs typeface="Times New Roman" pitchFamily="18" charset="0"/>
              </a:rPr>
              <a:t>18 </a:t>
            </a:r>
            <a:r>
              <a:rPr lang="uk-UA" sz="1400" b="1" i="1">
                <a:solidFill>
                  <a:srgbClr val="FF5050"/>
                </a:solidFill>
                <a:cs typeface="Times New Roman" pitchFamily="18" charset="0"/>
              </a:rPr>
              <a:t>ст.                                          Період:</a:t>
            </a:r>
            <a:r>
              <a:rPr lang="ru-RU" sz="1400" b="1" i="1">
                <a:solidFill>
                  <a:srgbClr val="FF5050"/>
                </a:solidFill>
                <a:cs typeface="Times New Roman" pitchFamily="18" charset="0"/>
              </a:rPr>
              <a:t>16</a:t>
            </a:r>
            <a:r>
              <a:rPr lang="uk-UA" sz="1400" b="1" i="1">
                <a:solidFill>
                  <a:srgbClr val="FF5050"/>
                </a:solidFill>
                <a:cs typeface="Times New Roman" pitchFamily="18" charset="0"/>
              </a:rPr>
              <a:t> ст.</a:t>
            </a:r>
            <a:br>
              <a:rPr lang="uk-UA" sz="1400" b="1" i="1">
                <a:solidFill>
                  <a:srgbClr val="FF5050"/>
                </a:solidFill>
                <a:cs typeface="Times New Roman" pitchFamily="18" charset="0"/>
              </a:rPr>
            </a:br>
            <a:r>
              <a:rPr lang="uk-UA" sz="1400" b="1" i="1">
                <a:solidFill>
                  <a:srgbClr val="FF5050"/>
                </a:solidFill>
                <a:cs typeface="Times New Roman" pitchFamily="18" charset="0"/>
              </a:rPr>
              <a:t>Виготовлена із міді,покрита сріблом.                   Виготовлений із шовку.</a:t>
            </a:r>
            <a:endParaRPr lang="ru-RU" sz="1400" b="1" i="1">
              <a:solidFill>
                <a:srgbClr val="FF5050"/>
              </a:solidFill>
            </a:endParaRPr>
          </a:p>
          <a:p>
            <a:pPr eaLnBrk="0" hangingPunct="0"/>
            <a:endParaRPr lang="uk-UA" sz="1400" b="1" i="1">
              <a:solidFill>
                <a:srgbClr val="FF5050"/>
              </a:solidFill>
            </a:endParaRPr>
          </a:p>
        </p:txBody>
      </p:sp>
      <p:pic>
        <p:nvPicPr>
          <p:cNvPr id="22532" name="Picture 4"/>
          <p:cNvPicPr>
            <a:picLocks noChangeAspect="1" noChangeArrowheads="1"/>
          </p:cNvPicPr>
          <p:nvPr/>
        </p:nvPicPr>
        <p:blipFill>
          <a:blip r:embed="rId3"/>
          <a:srcRect/>
          <a:stretch>
            <a:fillRect/>
          </a:stretch>
        </p:blipFill>
        <p:spPr bwMode="auto">
          <a:xfrm>
            <a:off x="4787900" y="1989138"/>
            <a:ext cx="2808288" cy="354806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srcRect/>
          <a:stretch>
            <a:fillRect/>
          </a:stretch>
        </p:blipFill>
        <p:spPr bwMode="auto">
          <a:xfrm>
            <a:off x="5435600" y="1844675"/>
            <a:ext cx="2592388" cy="4111625"/>
          </a:xfrm>
          <a:prstGeom prst="rect">
            <a:avLst/>
          </a:prstGeom>
          <a:noFill/>
          <a:ln w="9525">
            <a:noFill/>
            <a:miter lim="800000"/>
            <a:headEnd/>
            <a:tailEnd/>
          </a:ln>
        </p:spPr>
      </p:pic>
      <p:sp>
        <p:nvSpPr>
          <p:cNvPr id="24578" name="Заголовок 1"/>
          <p:cNvSpPr>
            <a:spLocks noGrp="1"/>
          </p:cNvSpPr>
          <p:nvPr>
            <p:ph type="title"/>
          </p:nvPr>
        </p:nvSpPr>
        <p:spPr>
          <a:xfrm>
            <a:off x="0" y="549275"/>
            <a:ext cx="8229600" cy="1655763"/>
          </a:xfrm>
        </p:spPr>
        <p:txBody>
          <a:bodyPr/>
          <a:lstStyle/>
          <a:p>
            <a:pPr hangingPunct="0"/>
            <a:r>
              <a:rPr lang="uk-UA" sz="1600" b="1" i="1" u="sng" smtClean="0">
                <a:solidFill>
                  <a:srgbClr val="FF5050"/>
                </a:solidFill>
              </a:rPr>
              <a:t>Скульптура.</a:t>
            </a:r>
            <a:r>
              <a:rPr lang="ru-RU" sz="1600" b="1" i="1" smtClean="0">
                <a:solidFill>
                  <a:srgbClr val="FF5050"/>
                </a:solidFill>
              </a:rPr>
              <a:t/>
            </a:r>
            <a:br>
              <a:rPr lang="ru-RU" sz="1600" b="1" i="1" smtClean="0">
                <a:solidFill>
                  <a:srgbClr val="FF5050"/>
                </a:solidFill>
              </a:rPr>
            </a:br>
            <a:r>
              <a:rPr lang="uk-UA" sz="1600" b="1" i="1" smtClean="0">
                <a:solidFill>
                  <a:srgbClr val="FF5050"/>
                </a:solidFill>
              </a:rPr>
              <a:t>Спочатку в Луврі були представлені тільки античні статуї. В </a:t>
            </a:r>
            <a:r>
              <a:rPr lang="ru-RU" sz="1600" b="1" i="1" smtClean="0">
                <a:solidFill>
                  <a:srgbClr val="FF5050"/>
                </a:solidFill>
              </a:rPr>
              <a:t>1824 </a:t>
            </a:r>
            <a:r>
              <a:rPr lang="uk-UA" sz="1600" b="1" i="1" smtClean="0">
                <a:solidFill>
                  <a:srgbClr val="FF5050"/>
                </a:solidFill>
              </a:rPr>
              <a:t>відкриваються </a:t>
            </a:r>
            <a:r>
              <a:rPr lang="ru-RU" sz="1600" b="1" i="1" smtClean="0">
                <a:solidFill>
                  <a:srgbClr val="FF5050"/>
                </a:solidFill>
              </a:rPr>
              <a:t>5 </a:t>
            </a:r>
            <a:r>
              <a:rPr lang="uk-UA" sz="1600" b="1" i="1" smtClean="0">
                <a:solidFill>
                  <a:srgbClr val="FF5050"/>
                </a:solidFill>
              </a:rPr>
              <a:t>нових залів, присвячених періоду від епохи Відродження до </a:t>
            </a:r>
            <a:r>
              <a:rPr lang="en-US" sz="1600" b="1" i="1" smtClean="0">
                <a:solidFill>
                  <a:srgbClr val="FF5050"/>
                </a:solidFill>
              </a:rPr>
              <a:t>XVIII </a:t>
            </a:r>
            <a:r>
              <a:rPr lang="uk-UA" sz="1600" b="1" i="1" smtClean="0">
                <a:solidFill>
                  <a:srgbClr val="FF5050"/>
                </a:solidFill>
              </a:rPr>
              <a:t>століття. В </a:t>
            </a:r>
            <a:r>
              <a:rPr lang="ru-RU" sz="1600" b="1" i="1" smtClean="0">
                <a:solidFill>
                  <a:srgbClr val="FF5050"/>
                </a:solidFill>
              </a:rPr>
              <a:t>1850 </a:t>
            </a:r>
            <a:r>
              <a:rPr lang="uk-UA" sz="1600" b="1" i="1" smtClean="0">
                <a:solidFill>
                  <a:srgbClr val="FF5050"/>
                </a:solidFill>
              </a:rPr>
              <a:t>до колекції приєднуються середньовічні статуї, а в </a:t>
            </a:r>
            <a:r>
              <a:rPr lang="ru-RU" sz="1600" b="1" i="1" smtClean="0">
                <a:solidFill>
                  <a:srgbClr val="FF5050"/>
                </a:solidFill>
              </a:rPr>
              <a:t>1893 </a:t>
            </a:r>
            <a:r>
              <a:rPr lang="uk-UA" sz="1600" b="1" i="1" smtClean="0">
                <a:solidFill>
                  <a:srgbClr val="FF5050"/>
                </a:solidFill>
              </a:rPr>
              <a:t>році департамент скульптур стає незалежним від департаменту античності.</a:t>
            </a:r>
            <a:endParaRPr lang="ru-RU" sz="1600" b="1" i="1" smtClean="0">
              <a:solidFill>
                <a:srgbClr val="FF5050"/>
              </a:solidFill>
            </a:endParaRPr>
          </a:p>
        </p:txBody>
      </p:sp>
      <p:pic>
        <p:nvPicPr>
          <p:cNvPr id="23554" name="Picture 2"/>
          <p:cNvPicPr>
            <a:picLocks noChangeAspect="1" noChangeArrowheads="1"/>
          </p:cNvPicPr>
          <p:nvPr/>
        </p:nvPicPr>
        <p:blipFill>
          <a:blip r:embed="rId3"/>
          <a:srcRect/>
          <a:stretch>
            <a:fillRect/>
          </a:stretch>
        </p:blipFill>
        <p:spPr bwMode="auto">
          <a:xfrm>
            <a:off x="971550" y="2133600"/>
            <a:ext cx="2736850" cy="3838575"/>
          </a:xfrm>
          <a:prstGeom prst="rect">
            <a:avLst/>
          </a:prstGeom>
          <a:noFill/>
          <a:ln w="9525">
            <a:noFill/>
            <a:miter lim="800000"/>
            <a:headEnd/>
            <a:tailEnd/>
          </a:ln>
        </p:spPr>
      </p:pic>
      <p:sp>
        <p:nvSpPr>
          <p:cNvPr id="24580" name="Rectangle 3"/>
          <p:cNvSpPr>
            <a:spLocks noChangeArrowheads="1"/>
          </p:cNvSpPr>
          <p:nvPr/>
        </p:nvSpPr>
        <p:spPr bwMode="auto">
          <a:xfrm>
            <a:off x="0" y="5876925"/>
            <a:ext cx="9144000" cy="1600200"/>
          </a:xfrm>
          <a:prstGeom prst="rect">
            <a:avLst/>
          </a:prstGeom>
          <a:noFill/>
          <a:ln w="9525">
            <a:noFill/>
            <a:miter lim="800000"/>
            <a:headEnd/>
            <a:tailEnd/>
          </a:ln>
        </p:spPr>
        <p:txBody>
          <a:bodyPr anchor="ctr">
            <a:spAutoFit/>
          </a:bodyPr>
          <a:lstStyle/>
          <a:p>
            <a:r>
              <a:rPr lang="uk-UA" sz="1400" b="1" i="1">
                <a:solidFill>
                  <a:srgbClr val="FF5050"/>
                </a:solidFill>
                <a:cs typeface="Times New Roman" pitchFamily="18" charset="0"/>
              </a:rPr>
              <a:t>    Автор:   Жан Лоренцо                                                                    Берніні Франсуа Анжуйер</a:t>
            </a:r>
            <a:endParaRPr lang="ru-RU" sz="1400" b="1" i="1">
              <a:solidFill>
                <a:srgbClr val="FF5050"/>
              </a:solidFill>
            </a:endParaRPr>
          </a:p>
          <a:p>
            <a:pPr eaLnBrk="0" hangingPunct="0"/>
            <a:r>
              <a:rPr lang="uk-UA" sz="1400" b="1" i="1">
                <a:solidFill>
                  <a:srgbClr val="FF5050"/>
                </a:solidFill>
                <a:cs typeface="Times New Roman" pitchFamily="18" charset="0"/>
              </a:rPr>
              <a:t>    Країна:  Італія                                                                                 Франція</a:t>
            </a:r>
            <a:endParaRPr lang="ru-RU" sz="1400" b="1" i="1">
              <a:solidFill>
                <a:srgbClr val="FF5050"/>
              </a:solidFill>
            </a:endParaRPr>
          </a:p>
          <a:p>
            <a:pPr hangingPunct="0"/>
            <a:r>
              <a:rPr lang="uk-UA" sz="1400" b="1" i="1">
                <a:solidFill>
                  <a:srgbClr val="FF5050"/>
                </a:solidFill>
                <a:cs typeface="Times New Roman" pitchFamily="18" charset="0"/>
              </a:rPr>
              <a:t>    Матеріал:Терракота                                                                     Мармур</a:t>
            </a:r>
          </a:p>
          <a:p>
            <a:pPr hangingPunct="0"/>
            <a:r>
              <a:rPr lang="uk-UA" sz="1400" b="1" i="1">
                <a:solidFill>
                  <a:srgbClr val="FF5050"/>
                </a:solidFill>
                <a:latin typeface="Georgia" pitchFamily="18" charset="0"/>
              </a:rPr>
              <a:t>    Період:приблизно </a:t>
            </a:r>
            <a:r>
              <a:rPr lang="ru-RU" sz="1400" b="1" i="1">
                <a:solidFill>
                  <a:srgbClr val="FF5050"/>
                </a:solidFill>
                <a:latin typeface="Georgia" pitchFamily="18" charset="0"/>
              </a:rPr>
              <a:t>1660</a:t>
            </a:r>
            <a:r>
              <a:rPr lang="uk-UA" sz="1400" b="1" i="1">
                <a:solidFill>
                  <a:srgbClr val="FF5050"/>
                </a:solidFill>
                <a:latin typeface="Georgia" pitchFamily="18" charset="0"/>
              </a:rPr>
              <a:t>р.                                                                 близько </a:t>
            </a:r>
            <a:r>
              <a:rPr lang="ru-RU" sz="1400" b="1" i="1">
                <a:solidFill>
                  <a:srgbClr val="FF5050"/>
                </a:solidFill>
                <a:latin typeface="Georgia" pitchFamily="18" charset="0"/>
              </a:rPr>
              <a:t>1660-1663 </a:t>
            </a:r>
            <a:r>
              <a:rPr lang="uk-UA" sz="1400" b="1" i="1">
                <a:solidFill>
                  <a:srgbClr val="FF5050"/>
                </a:solidFill>
                <a:latin typeface="Georgia" pitchFamily="18" charset="0"/>
              </a:rPr>
              <a:t>рр.</a:t>
            </a:r>
            <a:endParaRPr lang="ru-RU" sz="1400" b="1" i="1">
              <a:solidFill>
                <a:srgbClr val="FF5050"/>
              </a:solidFill>
              <a:latin typeface="Georgia" pitchFamily="18" charset="0"/>
            </a:endParaRPr>
          </a:p>
          <a:p>
            <a:pPr hangingPunct="0"/>
            <a:r>
              <a:rPr lang="uk-UA" sz="1400" b="1" i="1">
                <a:latin typeface="Georgia" pitchFamily="18" charset="0"/>
              </a:rPr>
              <a:t> </a:t>
            </a:r>
            <a:endParaRPr lang="uk-UA" sz="1400" b="1" i="1">
              <a:solidFill>
                <a:srgbClr val="FF5050"/>
              </a:solidFill>
              <a:cs typeface="Times New Roman" pitchFamily="18" charset="0"/>
            </a:endParaRPr>
          </a:p>
          <a:p>
            <a:pPr eaLnBrk="0" hangingPunct="0"/>
            <a:endParaRPr lang="uk-UA" sz="1400" b="1" i="1">
              <a:solidFill>
                <a:srgbClr val="FF5050"/>
              </a:solidFill>
              <a:cs typeface="Times New Roman" pitchFamily="18" charset="0"/>
            </a:endParaRPr>
          </a:p>
          <a:p>
            <a:pPr eaLnBrk="0" hangingPunct="0"/>
            <a:endParaRPr lang="uk-UA" sz="1400" b="1" i="1">
              <a:solidFill>
                <a:srgbClr val="FF5050"/>
              </a:solidFill>
            </a:endParaRPr>
          </a:p>
        </p:txBody>
      </p:sp>
      <p:sp>
        <p:nvSpPr>
          <p:cNvPr id="2458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uk-UA" sz="1000">
                <a:cs typeface="Times New Roman" pitchFamily="18" charset="0"/>
              </a:rPr>
              <a:t>Період:приблизно </a:t>
            </a:r>
            <a:r>
              <a:rPr lang="ru-RU" sz="1000">
                <a:cs typeface="Times New Roman" pitchFamily="18" charset="0"/>
              </a:rPr>
              <a:t>1660</a:t>
            </a:r>
            <a:r>
              <a:rPr lang="uk-UA" sz="1000">
                <a:cs typeface="Times New Roman" pitchFamily="18" charset="0"/>
              </a:rPr>
              <a:t>р.                                            близько </a:t>
            </a:r>
            <a:r>
              <a:rPr lang="ru-RU" sz="1000">
                <a:cs typeface="Times New Roman" pitchFamily="18" charset="0"/>
              </a:rPr>
              <a:t>1660-1663 </a:t>
            </a:r>
            <a:r>
              <a:rPr lang="uk-UA" sz="1000">
                <a:cs typeface="Times New Roman" pitchFamily="18" charset="0"/>
              </a:rPr>
              <a:t>рр.</a:t>
            </a:r>
            <a:endParaRPr lang="ru-RU" sz="900"/>
          </a:p>
          <a:p>
            <a:pPr eaLnBrk="0" hangingPunct="0"/>
            <a:endParaRPr lang="ru-RU"/>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050"/>
            <a:ext cx="8229600" cy="1304925"/>
          </a:xfrm>
        </p:spPr>
        <p:txBody>
          <a:bodyPr>
            <a:normAutofit fontScale="90000"/>
          </a:bodyPr>
          <a:lstStyle/>
          <a:p>
            <a:pPr fontAlgn="auto" hangingPunct="0">
              <a:spcAft>
                <a:spcPts val="0"/>
              </a:spcAft>
              <a:defRPr/>
            </a:pPr>
            <a:r>
              <a:rPr lang="uk-UA" sz="2000" b="1" u="sng" dirty="0" smtClean="0">
                <a:solidFill>
                  <a:srgbClr val="FF5050"/>
                </a:solidFill>
              </a:rPr>
              <a:t>Декоративно-прикладне мистецтво.</a:t>
            </a:r>
            <a:r>
              <a:rPr lang="ru-RU" sz="2000" b="1" dirty="0" smtClean="0">
                <a:solidFill>
                  <a:srgbClr val="FF5050"/>
                </a:solidFill>
              </a:rPr>
              <a:t/>
            </a:r>
            <a:br>
              <a:rPr lang="ru-RU" sz="2000" b="1" dirty="0" smtClean="0">
                <a:solidFill>
                  <a:srgbClr val="FF5050"/>
                </a:solidFill>
              </a:rPr>
            </a:br>
            <a:r>
              <a:rPr lang="uk-UA" sz="2000" b="1" dirty="0" smtClean="0">
                <a:solidFill>
                  <a:srgbClr val="FF5050"/>
                </a:solidFill>
              </a:rPr>
              <a:t>Тут представлені світські та релігійні коштовності, статуетки, меблі, гобелени. Колекція охоплює період від Середньовіччя до </a:t>
            </a:r>
            <a:r>
              <a:rPr lang="en-US" sz="2000" b="1" dirty="0" smtClean="0">
                <a:solidFill>
                  <a:srgbClr val="FF5050"/>
                </a:solidFill>
              </a:rPr>
              <a:t>XIX </a:t>
            </a:r>
            <a:r>
              <a:rPr lang="uk-UA" sz="2000" b="1" dirty="0" smtClean="0">
                <a:solidFill>
                  <a:srgbClr val="FF5050"/>
                </a:solidFill>
              </a:rPr>
              <a:t>століття.</a:t>
            </a:r>
            <a:r>
              <a:rPr lang="ru-RU" dirty="0" smtClean="0"/>
              <a:t/>
            </a:r>
            <a:br>
              <a:rPr lang="ru-RU" dirty="0" smtClean="0"/>
            </a:br>
            <a:endParaRPr lang="ru-RU" dirty="0"/>
          </a:p>
        </p:txBody>
      </p:sp>
      <p:pic>
        <p:nvPicPr>
          <p:cNvPr id="24578" name="Picture 2"/>
          <p:cNvPicPr>
            <a:picLocks noChangeAspect="1" noChangeArrowheads="1"/>
          </p:cNvPicPr>
          <p:nvPr/>
        </p:nvPicPr>
        <p:blipFill>
          <a:blip r:embed="rId2"/>
          <a:srcRect/>
          <a:stretch>
            <a:fillRect/>
          </a:stretch>
        </p:blipFill>
        <p:spPr bwMode="auto">
          <a:xfrm>
            <a:off x="755650" y="1916113"/>
            <a:ext cx="2520950" cy="3557587"/>
          </a:xfrm>
          <a:prstGeom prst="rect">
            <a:avLst/>
          </a:prstGeom>
          <a:noFill/>
          <a:ln w="9525">
            <a:noFill/>
            <a:miter lim="800000"/>
            <a:headEnd/>
            <a:tailEnd/>
          </a:ln>
        </p:spPr>
      </p:pic>
      <p:pic>
        <p:nvPicPr>
          <p:cNvPr id="24577" name="Picture 1"/>
          <p:cNvPicPr>
            <a:picLocks noChangeAspect="1" noChangeArrowheads="1"/>
          </p:cNvPicPr>
          <p:nvPr/>
        </p:nvPicPr>
        <p:blipFill>
          <a:blip r:embed="rId3"/>
          <a:srcRect/>
          <a:stretch>
            <a:fillRect/>
          </a:stretch>
        </p:blipFill>
        <p:spPr bwMode="auto">
          <a:xfrm>
            <a:off x="5292725" y="2060575"/>
            <a:ext cx="2592388" cy="3221038"/>
          </a:xfrm>
          <a:prstGeom prst="rect">
            <a:avLst/>
          </a:prstGeom>
          <a:noFill/>
          <a:ln w="9525">
            <a:noFill/>
            <a:miter lim="800000"/>
            <a:headEnd/>
            <a:tailEnd/>
          </a:ln>
        </p:spPr>
      </p:pic>
      <p:sp>
        <p:nvSpPr>
          <p:cNvPr id="25604" name="Rectangle 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sp>
        <p:nvSpPr>
          <p:cNvPr id="25605" name="Rectangle 4"/>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r>
              <a:rPr lang="uk-UA" sz="1400">
                <a:cs typeface="Times New Roman" pitchFamily="18" charset="0"/>
              </a:rPr>
              <a:t>            </a:t>
            </a:r>
            <a:endParaRPr lang="uk-UA"/>
          </a:p>
        </p:txBody>
      </p:sp>
      <p:sp>
        <p:nvSpPr>
          <p:cNvPr id="25606" name="Rectangle 5"/>
          <p:cNvSpPr>
            <a:spLocks noChangeArrowheads="1"/>
          </p:cNvSpPr>
          <p:nvPr/>
        </p:nvSpPr>
        <p:spPr bwMode="auto">
          <a:xfrm>
            <a:off x="0" y="5589588"/>
            <a:ext cx="9144000" cy="954087"/>
          </a:xfrm>
          <a:prstGeom prst="rect">
            <a:avLst/>
          </a:prstGeom>
          <a:noFill/>
          <a:ln w="9525">
            <a:noFill/>
            <a:miter lim="800000"/>
            <a:headEnd/>
            <a:tailEnd/>
          </a:ln>
        </p:spPr>
        <p:txBody>
          <a:bodyPr anchor="ctr">
            <a:spAutoFit/>
          </a:bodyPr>
          <a:lstStyle/>
          <a:p>
            <a:r>
              <a:rPr lang="uk-UA" sz="1400" b="1" i="1">
                <a:solidFill>
                  <a:srgbClr val="FF5050"/>
                </a:solidFill>
                <a:cs typeface="Times New Roman" pitchFamily="18" charset="0"/>
              </a:rPr>
              <a:t>Ваза мадам Мар"є. (1811)                                      Крісло із кімнати палацу де Сент-Клу.</a:t>
            </a:r>
            <a:endParaRPr lang="ru-RU" sz="1400" b="1" i="1">
              <a:solidFill>
                <a:srgbClr val="FF5050"/>
              </a:solidFill>
            </a:endParaRPr>
          </a:p>
          <a:p>
            <a:pPr eaLnBrk="0" hangingPunct="0"/>
            <a:r>
              <a:rPr lang="uk-UA" sz="1400" b="1" i="1">
                <a:solidFill>
                  <a:srgbClr val="FF5050"/>
                </a:solidFill>
                <a:cs typeface="Times New Roman" pitchFamily="18" charset="0"/>
              </a:rPr>
              <a:t>Тверда порцелянова глина і позолочена          Париж (</a:t>
            </a:r>
            <a:r>
              <a:rPr lang="ru-RU" sz="1400" b="1" i="1">
                <a:solidFill>
                  <a:srgbClr val="FF5050"/>
                </a:solidFill>
                <a:cs typeface="Times New Roman" pitchFamily="18" charset="0"/>
              </a:rPr>
              <a:t>1787-1788</a:t>
            </a:r>
            <a:r>
              <a:rPr lang="uk-UA" sz="1400" b="1" i="1">
                <a:solidFill>
                  <a:srgbClr val="FF5050"/>
                </a:solidFill>
                <a:cs typeface="Times New Roman" pitchFamily="18" charset="0"/>
              </a:rPr>
              <a:t>)</a:t>
            </a:r>
            <a:endParaRPr lang="ru-RU" sz="1400" b="1" i="1">
              <a:solidFill>
                <a:srgbClr val="FF5050"/>
              </a:solidFill>
            </a:endParaRPr>
          </a:p>
          <a:p>
            <a:pPr eaLnBrk="0" hangingPunct="0"/>
            <a:r>
              <a:rPr lang="uk-UA" sz="1400" b="1" i="1">
                <a:solidFill>
                  <a:srgbClr val="FF5050"/>
                </a:solidFill>
                <a:cs typeface="Times New Roman" pitchFamily="18" charset="0"/>
              </a:rPr>
              <a:t>бронза                                                                      Виготовлене з позолоченого горіхового дерева.</a:t>
            </a:r>
            <a:endParaRPr lang="ru-RU" sz="1400" b="1" i="1">
              <a:solidFill>
                <a:srgbClr val="FF5050"/>
              </a:solidFill>
            </a:endParaRPr>
          </a:p>
          <a:p>
            <a:pPr eaLnBrk="0" hangingPunct="0"/>
            <a:endParaRPr lang="ru-RU" sz="1400" b="1" i="1">
              <a:solidFill>
                <a:srgbClr val="FF505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7"/>
                                        </p:tgtEl>
                                        <p:attrNameLst>
                                          <p:attrName>style.visibility</p:attrName>
                                        </p:attrNameLst>
                                      </p:cBhvr>
                                      <p:to>
                                        <p:strVal val="visible"/>
                                      </p:to>
                                    </p:set>
                                    <p:animEffect transition="in" filter="fade">
                                      <p:cBhvr>
                                        <p:cTn id="12" dur="2000"/>
                                        <p:tgtEl>
                                          <p:spTgt spid="24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549275"/>
            <a:ext cx="8229600" cy="2087563"/>
          </a:xfrm>
        </p:spPr>
        <p:txBody>
          <a:bodyPr>
            <a:normAutofit fontScale="90000"/>
          </a:bodyPr>
          <a:lstStyle/>
          <a:p>
            <a:pPr fontAlgn="auto" hangingPunct="0">
              <a:spcAft>
                <a:spcPts val="0"/>
              </a:spcAft>
              <a:defRPr/>
            </a:pPr>
            <a:r>
              <a:rPr lang="uk-UA" sz="2000" b="1" i="1" u="sng" dirty="0" smtClean="0">
                <a:solidFill>
                  <a:srgbClr val="FF5050"/>
                </a:solidFill>
              </a:rPr>
              <a:t>Образотворче мистецтво.</a:t>
            </a:r>
            <a:r>
              <a:rPr lang="ru-RU" sz="2000" b="1" i="1" dirty="0" smtClean="0">
                <a:solidFill>
                  <a:srgbClr val="FF5050"/>
                </a:solidFill>
              </a:rPr>
              <a:t/>
            </a:r>
            <a:br>
              <a:rPr lang="ru-RU" sz="2000" b="1" i="1" dirty="0" smtClean="0">
                <a:solidFill>
                  <a:srgbClr val="FF5050"/>
                </a:solidFill>
              </a:rPr>
            </a:br>
            <a:r>
              <a:rPr lang="uk-UA" sz="2000" b="1" i="1" dirty="0" smtClean="0">
                <a:solidFill>
                  <a:srgbClr val="FF5050"/>
                </a:solidFill>
              </a:rPr>
              <a:t>Колекція містить близько </a:t>
            </a:r>
            <a:r>
              <a:rPr lang="ru-RU" sz="2000" b="1" i="1" dirty="0" smtClean="0">
                <a:solidFill>
                  <a:srgbClr val="FF5050"/>
                </a:solidFill>
              </a:rPr>
              <a:t>6000 </a:t>
            </a:r>
            <a:r>
              <a:rPr lang="uk-UA" sz="2000" b="1" i="1" dirty="0" smtClean="0">
                <a:solidFill>
                  <a:srgbClr val="FF5050"/>
                </a:solidFill>
              </a:rPr>
              <a:t>картин, що представляють період від Середньовіччя до </a:t>
            </a:r>
            <a:r>
              <a:rPr lang="ru-RU" sz="2000" b="1" i="1" dirty="0" smtClean="0">
                <a:solidFill>
                  <a:srgbClr val="FF5050"/>
                </a:solidFill>
              </a:rPr>
              <a:t>1848. </a:t>
            </a:r>
            <a:r>
              <a:rPr lang="uk-UA" sz="2000" b="1" i="1" dirty="0" smtClean="0">
                <a:solidFill>
                  <a:srgbClr val="FF5050"/>
                </a:solidFill>
              </a:rPr>
              <a:t>Твори, що датуються після </a:t>
            </a:r>
            <a:r>
              <a:rPr lang="ru-RU" sz="2000" b="1" i="1" dirty="0" smtClean="0">
                <a:solidFill>
                  <a:srgbClr val="FF5050"/>
                </a:solidFill>
              </a:rPr>
              <a:t>1848 </a:t>
            </a:r>
            <a:r>
              <a:rPr lang="uk-UA" sz="2000" b="1" i="1" dirty="0" smtClean="0">
                <a:solidFill>
                  <a:srgbClr val="FF5050"/>
                </a:solidFill>
              </a:rPr>
              <a:t>року, були передані в Музей </a:t>
            </a:r>
            <a:r>
              <a:rPr lang="uk-UA" sz="2000" b="1" i="1" dirty="0" err="1" smtClean="0">
                <a:solidFill>
                  <a:srgbClr val="FF5050"/>
                </a:solidFill>
              </a:rPr>
              <a:t>Орсе</a:t>
            </a:r>
            <a:r>
              <a:rPr lang="uk-UA" sz="2000" b="1" i="1" dirty="0" smtClean="0">
                <a:solidFill>
                  <a:srgbClr val="FF5050"/>
                </a:solidFill>
              </a:rPr>
              <a:t> під час створення останнього.</a:t>
            </a:r>
            <a:r>
              <a:rPr lang="ru-RU" dirty="0" smtClean="0"/>
              <a:t/>
            </a:r>
            <a:br>
              <a:rPr lang="ru-RU" dirty="0" smtClean="0"/>
            </a:br>
            <a:r>
              <a:rPr lang="uk-UA" dirty="0" smtClean="0"/>
              <a:t> </a:t>
            </a:r>
            <a:r>
              <a:rPr lang="ru-RU" dirty="0" smtClean="0"/>
              <a:t/>
            </a:r>
            <a:br>
              <a:rPr lang="ru-RU" dirty="0" smtClean="0"/>
            </a:br>
            <a:endParaRPr lang="ru-RU" dirty="0"/>
          </a:p>
        </p:txBody>
      </p:sp>
      <p:sp>
        <p:nvSpPr>
          <p:cNvPr id="2662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pic>
        <p:nvPicPr>
          <p:cNvPr id="25601" name="Picture 1"/>
          <p:cNvPicPr>
            <a:picLocks noChangeAspect="1" noChangeArrowheads="1"/>
          </p:cNvPicPr>
          <p:nvPr/>
        </p:nvPicPr>
        <p:blipFill>
          <a:blip r:embed="rId2"/>
          <a:srcRect/>
          <a:stretch>
            <a:fillRect/>
          </a:stretch>
        </p:blipFill>
        <p:spPr bwMode="auto">
          <a:xfrm>
            <a:off x="5724525" y="1628775"/>
            <a:ext cx="2976563" cy="4481513"/>
          </a:xfrm>
          <a:prstGeom prst="rect">
            <a:avLst/>
          </a:prstGeom>
          <a:noFill/>
          <a:ln w="9525">
            <a:noFill/>
            <a:miter lim="800000"/>
            <a:headEnd/>
            <a:tailEnd/>
          </a:ln>
        </p:spPr>
      </p:pic>
      <p:sp>
        <p:nvSpPr>
          <p:cNvPr id="26628" name="Rectangle 3"/>
          <p:cNvSpPr>
            <a:spLocks noChangeArrowheads="1"/>
          </p:cNvSpPr>
          <p:nvPr/>
        </p:nvSpPr>
        <p:spPr bwMode="auto">
          <a:xfrm rot="10800000" flipV="1">
            <a:off x="4716463" y="6165850"/>
            <a:ext cx="4067175" cy="522288"/>
          </a:xfrm>
          <a:prstGeom prst="rect">
            <a:avLst/>
          </a:prstGeom>
          <a:noFill/>
          <a:ln w="9525">
            <a:noFill/>
            <a:miter lim="800000"/>
            <a:headEnd/>
            <a:tailEnd/>
          </a:ln>
        </p:spPr>
        <p:txBody>
          <a:bodyPr anchor="ctr">
            <a:spAutoFit/>
          </a:bodyPr>
          <a:lstStyle/>
          <a:p>
            <a:r>
              <a:rPr lang="uk-UA" sz="1400" b="1" i="1">
                <a:solidFill>
                  <a:srgbClr val="FF5050"/>
                </a:solidFill>
                <a:cs typeface="Times New Roman" pitchFamily="18" charset="0"/>
              </a:rPr>
              <a:t>Леонардо да Вінчі "Мона Ліза"(близько </a:t>
            </a:r>
            <a:r>
              <a:rPr lang="ru-RU" sz="1400" b="1" i="1">
                <a:solidFill>
                  <a:srgbClr val="FF5050"/>
                </a:solidFill>
                <a:cs typeface="Times New Roman" pitchFamily="18" charset="0"/>
              </a:rPr>
              <a:t>1503 </a:t>
            </a:r>
            <a:r>
              <a:rPr lang="uk-UA" sz="1400" b="1" i="1">
                <a:solidFill>
                  <a:srgbClr val="FF5050"/>
                </a:solidFill>
                <a:cs typeface="Times New Roman" pitchFamily="18" charset="0"/>
              </a:rPr>
              <a:t>р).Епоха Відродження.</a:t>
            </a:r>
            <a:endParaRPr lang="uk-UA" sz="1400" b="1" i="1">
              <a:solidFill>
                <a:srgbClr val="FF5050"/>
              </a:solidFill>
            </a:endParaRPr>
          </a:p>
        </p:txBody>
      </p:sp>
      <p:pic>
        <p:nvPicPr>
          <p:cNvPr id="25604" name="Picture 4"/>
          <p:cNvPicPr>
            <a:picLocks noChangeAspect="1" noChangeArrowheads="1"/>
          </p:cNvPicPr>
          <p:nvPr/>
        </p:nvPicPr>
        <p:blipFill>
          <a:blip r:embed="rId3"/>
          <a:srcRect/>
          <a:stretch>
            <a:fillRect/>
          </a:stretch>
        </p:blipFill>
        <p:spPr bwMode="auto">
          <a:xfrm>
            <a:off x="71438" y="2205038"/>
            <a:ext cx="5508625" cy="3671887"/>
          </a:xfrm>
          <a:prstGeom prst="rect">
            <a:avLst/>
          </a:prstGeom>
          <a:noFill/>
          <a:ln w="9525">
            <a:noFill/>
            <a:miter lim="800000"/>
            <a:headEnd/>
            <a:tailEnd/>
          </a:ln>
        </p:spPr>
      </p:pic>
      <p:sp>
        <p:nvSpPr>
          <p:cNvPr id="26630" name="Rectangle 5"/>
          <p:cNvSpPr>
            <a:spLocks noChangeArrowheads="1"/>
          </p:cNvSpPr>
          <p:nvPr/>
        </p:nvSpPr>
        <p:spPr bwMode="auto">
          <a:xfrm>
            <a:off x="539750" y="6021388"/>
            <a:ext cx="3708400" cy="523875"/>
          </a:xfrm>
          <a:prstGeom prst="rect">
            <a:avLst/>
          </a:prstGeom>
          <a:noFill/>
          <a:ln w="9525">
            <a:noFill/>
            <a:miter lim="800000"/>
            <a:headEnd/>
            <a:tailEnd/>
          </a:ln>
        </p:spPr>
        <p:txBody>
          <a:bodyPr anchor="ctr">
            <a:spAutoFit/>
          </a:bodyPr>
          <a:lstStyle/>
          <a:p>
            <a:r>
              <a:rPr lang="uk-UA" sz="1400" b="1" i="1">
                <a:solidFill>
                  <a:srgbClr val="FF5050"/>
                </a:solidFill>
                <a:cs typeface="Times New Roman" pitchFamily="18" charset="0"/>
              </a:rPr>
              <a:t>Брейгель А. "Жінка, що вибирає квіти"</a:t>
            </a:r>
            <a:endParaRPr lang="uk-UA" sz="1400" b="1" i="1">
              <a:solidFill>
                <a:srgbClr val="FF505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20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1"/>
                                        </p:tgtEl>
                                        <p:attrNameLst>
                                          <p:attrName>style.visibility</p:attrName>
                                        </p:attrNameLst>
                                      </p:cBhvr>
                                      <p:to>
                                        <p:strVal val="visible"/>
                                      </p:to>
                                    </p:set>
                                    <p:animEffect transition="in" filter="fade">
                                      <p:cBhvr>
                                        <p:cTn id="12" dur="20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1125538"/>
            <a:ext cx="5267325" cy="5453062"/>
          </a:xfrm>
        </p:spPr>
        <p:txBody>
          <a:bodyPr>
            <a:normAutofit fontScale="90000"/>
          </a:bodyPr>
          <a:lstStyle/>
          <a:p>
            <a:pPr fontAlgn="auto" hangingPunct="0">
              <a:spcAft>
                <a:spcPts val="0"/>
              </a:spcAft>
              <a:defRPr/>
            </a:pPr>
            <a:r>
              <a:rPr lang="uk-UA" sz="1900" b="1" i="1" u="sng" dirty="0" smtClean="0">
                <a:solidFill>
                  <a:srgbClr val="FF5050"/>
                </a:solidFill>
              </a:rPr>
              <a:t>Графічне мистецтво.</a:t>
            </a:r>
            <a:r>
              <a:rPr lang="ru-RU" sz="1900" b="1" i="1" dirty="0" smtClean="0">
                <a:solidFill>
                  <a:srgbClr val="FF5050"/>
                </a:solidFill>
              </a:rPr>
              <a:t/>
            </a:r>
            <a:br>
              <a:rPr lang="ru-RU" sz="1900" b="1" i="1" dirty="0" smtClean="0">
                <a:solidFill>
                  <a:srgbClr val="FF5050"/>
                </a:solidFill>
              </a:rPr>
            </a:br>
            <a:r>
              <a:rPr lang="uk-UA" sz="1900" b="1" i="1" dirty="0" smtClean="0">
                <a:solidFill>
                  <a:srgbClr val="FF5050"/>
                </a:solidFill>
              </a:rPr>
              <a:t>Відділ графічного мистецтва на сьогодні містить понад 130 000 експонатів, розділених на три групи: Зал малюнків (</a:t>
            </a:r>
            <a:r>
              <a:rPr lang="en-US" sz="1900" b="1" i="1" dirty="0" smtClean="0">
                <a:solidFill>
                  <a:srgbClr val="FF5050"/>
                </a:solidFill>
              </a:rPr>
              <a:t>Le Cabinet des </a:t>
            </a:r>
            <a:r>
              <a:rPr lang="en-US" sz="1900" b="1" i="1" dirty="0" err="1" smtClean="0">
                <a:solidFill>
                  <a:srgbClr val="FF5050"/>
                </a:solidFill>
              </a:rPr>
              <a:t>dessins</a:t>
            </a:r>
            <a:r>
              <a:rPr lang="uk-UA" sz="1900" b="1" i="1" dirty="0" smtClean="0">
                <a:solidFill>
                  <a:srgbClr val="FF5050"/>
                </a:solidFill>
              </a:rPr>
              <a:t>), що починався з колекції французьких королів, а потім значно розширився за рахунок нових придбань і дарів; </a:t>
            </a:r>
            <a:r>
              <a:rPr lang="uk-UA" sz="1900" b="1" i="1" dirty="0" err="1" smtClean="0">
                <a:solidFill>
                  <a:srgbClr val="FF5050"/>
                </a:solidFill>
              </a:rPr>
              <a:t>Калькографія</a:t>
            </a:r>
            <a:r>
              <a:rPr lang="uk-UA" sz="1900" b="1" i="1" dirty="0" smtClean="0">
                <a:solidFill>
                  <a:srgbClr val="FF5050"/>
                </a:solidFill>
              </a:rPr>
              <a:t> (</a:t>
            </a:r>
            <a:r>
              <a:rPr lang="en-US" sz="1900" b="1" i="1" dirty="0" err="1" smtClean="0">
                <a:solidFill>
                  <a:srgbClr val="FF5050"/>
                </a:solidFill>
              </a:rPr>
              <a:t>Chalcographie</a:t>
            </a:r>
            <a:r>
              <a:rPr lang="uk-UA" sz="1900" b="1" i="1" dirty="0" smtClean="0">
                <a:solidFill>
                  <a:srgbClr val="FF5050"/>
                </a:solidFill>
              </a:rPr>
              <a:t>) - близько 14 000 гравюр по міді. Є можливість замовити відбитки з мідних оригіналів близько 600 гравюр; </a:t>
            </a:r>
            <a:r>
              <a:rPr lang="ru-RU" sz="1900" b="1" i="1" dirty="0" smtClean="0">
                <a:solidFill>
                  <a:srgbClr val="FF5050"/>
                </a:solidFill>
              </a:rPr>
              <a:t/>
            </a:r>
            <a:br>
              <a:rPr lang="ru-RU" sz="1900" b="1" i="1" dirty="0" smtClean="0">
                <a:solidFill>
                  <a:srgbClr val="FF5050"/>
                </a:solidFill>
              </a:rPr>
            </a:br>
            <a:r>
              <a:rPr lang="uk-UA" sz="1900" b="1" i="1" dirty="0" smtClean="0">
                <a:solidFill>
                  <a:srgbClr val="FF5050"/>
                </a:solidFill>
              </a:rPr>
              <a:t>Колекція Едмона Ротшильда, передана Лувру в 1936, що містить близько 40 000 естампів, 3 000 малюнків та 500 ілюстрованих книг. У зв'язку з величезним числом експонатів, а також через чутливість папери до світла, не представляється можливим експонувати їх все постійно. Їх можна бачити або в тимчасових експозиціях, або на замовлення в спеціальному залі (</a:t>
            </a:r>
            <a:r>
              <a:rPr lang="en-US" sz="1900" b="1" i="1" dirty="0" smtClean="0">
                <a:solidFill>
                  <a:srgbClr val="FF5050"/>
                </a:solidFill>
              </a:rPr>
              <a:t>la </a:t>
            </a:r>
            <a:r>
              <a:rPr lang="en-US" sz="1900" b="1" i="1" dirty="0" err="1" smtClean="0">
                <a:solidFill>
                  <a:srgbClr val="FF5050"/>
                </a:solidFill>
              </a:rPr>
              <a:t>salle</a:t>
            </a:r>
            <a:r>
              <a:rPr lang="en-US" sz="1900" b="1" i="1" dirty="0" smtClean="0">
                <a:solidFill>
                  <a:srgbClr val="FF5050"/>
                </a:solidFill>
              </a:rPr>
              <a:t> de consultation</a:t>
            </a:r>
            <a:r>
              <a:rPr lang="uk-UA" sz="1900" b="1" i="1" dirty="0" smtClean="0">
                <a:solidFill>
                  <a:srgbClr val="FF5050"/>
                </a:solidFill>
              </a:rPr>
              <a:t>). Крім того, постійно проводиться величезна робота з </a:t>
            </a:r>
            <a:r>
              <a:rPr lang="uk-UA" sz="1900" b="1" i="1" dirty="0" err="1" smtClean="0">
                <a:solidFill>
                  <a:srgbClr val="FF5050"/>
                </a:solidFill>
              </a:rPr>
              <a:t>оцифрування</a:t>
            </a:r>
            <a:r>
              <a:rPr lang="uk-UA" sz="1900" b="1" i="1" dirty="0" smtClean="0">
                <a:solidFill>
                  <a:srgbClr val="FF5050"/>
                </a:solidFill>
              </a:rPr>
              <a:t> зображень.</a:t>
            </a:r>
            <a:r>
              <a:rPr lang="ru-RU" dirty="0" smtClean="0"/>
              <a:t/>
            </a:r>
            <a:br>
              <a:rPr lang="ru-RU" dirty="0" smtClean="0"/>
            </a:br>
            <a:r>
              <a:rPr lang="uk-UA" dirty="0" smtClean="0"/>
              <a:t> </a:t>
            </a:r>
            <a:r>
              <a:rPr lang="ru-RU" dirty="0" smtClean="0"/>
              <a:t/>
            </a:r>
            <a:br>
              <a:rPr lang="ru-RU" dirty="0" smtClean="0"/>
            </a:br>
            <a:endParaRPr lang="ru-RU" dirty="0"/>
          </a:p>
        </p:txBody>
      </p:sp>
      <p:pic>
        <p:nvPicPr>
          <p:cNvPr id="26626" name="Picture 2" descr="http://dt.ua/img/st_img/2001/359/foto-full-32135-2898.jpg"/>
          <p:cNvPicPr>
            <a:picLocks noChangeAspect="1" noChangeArrowheads="1"/>
          </p:cNvPicPr>
          <p:nvPr/>
        </p:nvPicPr>
        <p:blipFill>
          <a:blip r:embed="rId2"/>
          <a:srcRect/>
          <a:stretch>
            <a:fillRect/>
          </a:stretch>
        </p:blipFill>
        <p:spPr bwMode="auto">
          <a:xfrm>
            <a:off x="5651500" y="1773238"/>
            <a:ext cx="3160713" cy="39131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2349500"/>
            <a:ext cx="8229600" cy="3365500"/>
          </a:xfrm>
        </p:spPr>
        <p:txBody>
          <a:bodyPr>
            <a:normAutofit fontScale="90000"/>
          </a:bodyPr>
          <a:lstStyle/>
          <a:p>
            <a:pPr fontAlgn="auto" hangingPunct="0">
              <a:spcAft>
                <a:spcPts val="0"/>
              </a:spcAft>
              <a:defRPr/>
            </a:pPr>
            <a:r>
              <a:rPr lang="uk-UA" sz="2400" b="1" i="1" u="sng" dirty="0" smtClean="0">
                <a:solidFill>
                  <a:srgbClr val="FF5050"/>
                </a:solidFill>
              </a:rPr>
              <a:t>Цікаві факти про Лувр:</a:t>
            </a:r>
            <a:br>
              <a:rPr lang="uk-UA" sz="2400" b="1" i="1" u="sng" dirty="0" smtClean="0">
                <a:solidFill>
                  <a:srgbClr val="FF5050"/>
                </a:solidFill>
              </a:rPr>
            </a:br>
            <a:r>
              <a:rPr lang="ru-RU" sz="2400" b="1" i="1" dirty="0" smtClean="0">
                <a:solidFill>
                  <a:srgbClr val="FF5050"/>
                </a:solidFill>
              </a:rPr>
              <a:t/>
            </a:r>
            <a:br>
              <a:rPr lang="ru-RU" sz="2400" b="1" i="1" dirty="0" smtClean="0">
                <a:solidFill>
                  <a:srgbClr val="FF5050"/>
                </a:solidFill>
              </a:rPr>
            </a:br>
            <a:r>
              <a:rPr lang="ru-RU" sz="2400" b="1" i="1" dirty="0" smtClean="0">
                <a:solidFill>
                  <a:srgbClr val="FF5050"/>
                </a:solidFill>
              </a:rPr>
              <a:t>1.</a:t>
            </a:r>
            <a:r>
              <a:rPr lang="uk-UA" sz="2400" b="1" i="1" dirty="0" smtClean="0">
                <a:solidFill>
                  <a:srgbClr val="FF5050"/>
                </a:solidFill>
              </a:rPr>
              <a:t>Роботи </a:t>
            </a:r>
            <a:r>
              <a:rPr lang="uk-UA" sz="2400" b="1" i="1" dirty="0" err="1" smtClean="0">
                <a:solidFill>
                  <a:srgbClr val="FF5050"/>
                </a:solidFill>
              </a:rPr>
              <a:t>майстерів</a:t>
            </a:r>
            <a:r>
              <a:rPr lang="uk-UA" sz="2400" b="1" i="1" dirty="0" smtClean="0">
                <a:solidFill>
                  <a:srgbClr val="FF5050"/>
                </a:solidFill>
              </a:rPr>
              <a:t> не можуть бути виставлені в Луврі, поки не пройде </a:t>
            </a:r>
            <a:r>
              <a:rPr lang="ru-RU" sz="2400" b="1" i="1" dirty="0" smtClean="0">
                <a:solidFill>
                  <a:srgbClr val="FF5050"/>
                </a:solidFill>
              </a:rPr>
              <a:t>60 </a:t>
            </a:r>
            <a:r>
              <a:rPr lang="uk-UA" sz="2400" b="1" i="1" dirty="0" smtClean="0">
                <a:solidFill>
                  <a:srgbClr val="FF5050"/>
                </a:solidFill>
              </a:rPr>
              <a:t>років від дати їхньої смерті. Виняток був зроблений для художника-кубіста Жоржа </a:t>
            </a:r>
            <a:r>
              <a:rPr lang="uk-UA" sz="2400" b="1" i="1" dirty="0" err="1" smtClean="0">
                <a:solidFill>
                  <a:srgbClr val="FF5050"/>
                </a:solidFill>
              </a:rPr>
              <a:t>Брака</a:t>
            </a:r>
            <a:r>
              <a:rPr lang="uk-UA" sz="2400" b="1" i="1" dirty="0" smtClean="0">
                <a:solidFill>
                  <a:srgbClr val="FF5050"/>
                </a:solidFill>
              </a:rPr>
              <a:t>.</a:t>
            </a:r>
            <a:br>
              <a:rPr lang="uk-UA" sz="2400" b="1" i="1" dirty="0" smtClean="0">
                <a:solidFill>
                  <a:srgbClr val="FF5050"/>
                </a:solidFill>
              </a:rPr>
            </a:br>
            <a:r>
              <a:rPr lang="ru-RU" sz="2400" b="1" i="1" dirty="0" smtClean="0">
                <a:solidFill>
                  <a:srgbClr val="FF5050"/>
                </a:solidFill>
              </a:rPr>
              <a:t/>
            </a:r>
            <a:br>
              <a:rPr lang="ru-RU" sz="2400" b="1" i="1" dirty="0" smtClean="0">
                <a:solidFill>
                  <a:srgbClr val="FF5050"/>
                </a:solidFill>
              </a:rPr>
            </a:br>
            <a:r>
              <a:rPr lang="ru-RU" sz="2400" b="1" i="1" dirty="0" smtClean="0">
                <a:solidFill>
                  <a:srgbClr val="FF5050"/>
                </a:solidFill>
              </a:rPr>
              <a:t>2.</a:t>
            </a:r>
            <a:r>
              <a:rPr lang="uk-UA" sz="2400" b="1" i="1" dirty="0" smtClean="0">
                <a:solidFill>
                  <a:srgbClr val="FF5050"/>
                </a:solidFill>
              </a:rPr>
              <a:t>В Луврі є лише одна картина американського художника  під назвою "Мати </a:t>
            </a:r>
            <a:r>
              <a:rPr lang="uk-UA" sz="2400" b="1" i="1" dirty="0" err="1" smtClean="0">
                <a:solidFill>
                  <a:srgbClr val="FF5050"/>
                </a:solidFill>
              </a:rPr>
              <a:t>Уистлера</a:t>
            </a:r>
            <a:r>
              <a:rPr lang="uk-UA" sz="2400" b="1" i="1" dirty="0" smtClean="0">
                <a:solidFill>
                  <a:srgbClr val="FF5050"/>
                </a:solidFill>
              </a:rPr>
              <a:t>", яка офіційно називається "</a:t>
            </a:r>
            <a:r>
              <a:rPr lang="en-US" sz="2400" b="1" i="1" dirty="0" smtClean="0">
                <a:solidFill>
                  <a:srgbClr val="FF5050"/>
                </a:solidFill>
              </a:rPr>
              <a:t>Arrangement in Black and Gray: The Artist Mother“</a:t>
            </a:r>
            <a:r>
              <a:rPr lang="uk-UA" sz="2400" b="1" i="1" dirty="0" smtClean="0">
                <a:solidFill>
                  <a:srgbClr val="FF5050"/>
                </a:solidFill>
              </a:rPr>
              <a:t/>
            </a:r>
            <a:br>
              <a:rPr lang="uk-UA" sz="2400" b="1" i="1" dirty="0" smtClean="0">
                <a:solidFill>
                  <a:srgbClr val="FF5050"/>
                </a:solidFill>
              </a:rPr>
            </a:br>
            <a:r>
              <a:rPr lang="ru-RU" sz="2400" b="1" i="1" dirty="0" smtClean="0">
                <a:solidFill>
                  <a:srgbClr val="FF5050"/>
                </a:solidFill>
              </a:rPr>
              <a:t/>
            </a:r>
            <a:br>
              <a:rPr lang="ru-RU" sz="2400" b="1" i="1" dirty="0" smtClean="0">
                <a:solidFill>
                  <a:srgbClr val="FF5050"/>
                </a:solidFill>
              </a:rPr>
            </a:br>
            <a:r>
              <a:rPr lang="ru-RU" sz="2400" b="1" i="1" dirty="0" smtClean="0">
                <a:solidFill>
                  <a:srgbClr val="FF5050"/>
                </a:solidFill>
              </a:rPr>
              <a:t>3.</a:t>
            </a:r>
            <a:r>
              <a:rPr lang="uk-UA" sz="2400" b="1" i="1" dirty="0" smtClean="0">
                <a:solidFill>
                  <a:srgbClr val="FF5050"/>
                </a:solidFill>
              </a:rPr>
              <a:t>Найбільший внутрішній коридор світу - Велика галерея в Луврі, збудована в </a:t>
            </a:r>
            <a:r>
              <a:rPr lang="ru-RU" sz="2400" b="1" i="1" dirty="0" smtClean="0">
                <a:solidFill>
                  <a:srgbClr val="FF5050"/>
                </a:solidFill>
              </a:rPr>
              <a:t>1607 </a:t>
            </a:r>
            <a:r>
              <a:rPr lang="uk-UA" sz="2400" b="1" i="1" dirty="0" smtClean="0">
                <a:solidFill>
                  <a:srgbClr val="FF5050"/>
                </a:solidFill>
              </a:rPr>
              <a:t>році королем Франції Генрі </a:t>
            </a:r>
            <a:r>
              <a:rPr lang="en-US" sz="2400" b="1" i="1" dirty="0" smtClean="0">
                <a:solidFill>
                  <a:srgbClr val="FF5050"/>
                </a:solidFill>
              </a:rPr>
              <a:t>IV</a:t>
            </a:r>
            <a:r>
              <a:rPr lang="ru-RU" sz="2400" b="1" i="1" dirty="0" smtClean="0">
                <a:solidFill>
                  <a:srgbClr val="FF5050"/>
                </a:solidFill>
              </a:rPr>
              <a:t>. </a:t>
            </a:r>
            <a:r>
              <a:rPr lang="uk-UA" sz="2400" b="1" i="1" dirty="0" smtClean="0">
                <a:solidFill>
                  <a:srgbClr val="FF5050"/>
                </a:solidFill>
              </a:rPr>
              <a:t>В дощові дні  король наказував звільнити прохід, принести дерева і каміння, покрити дерном і організувати полювання на лисиць зі своїми придворними в цьому приміщенні.</a:t>
            </a:r>
            <a:r>
              <a:rPr lang="ru-RU" sz="2000" dirty="0" smtClean="0"/>
              <a:t/>
            </a:r>
            <a:br>
              <a:rPr lang="ru-RU" sz="2000" dirty="0" smtClean="0"/>
            </a:br>
            <a:r>
              <a:rPr lang="uk-UA" sz="2000" dirty="0" smtClean="0"/>
              <a:t> </a:t>
            </a:r>
            <a:r>
              <a:rPr lang="ru-RU" dirty="0" smtClean="0"/>
              <a:t/>
            </a:r>
            <a:br>
              <a:rPr lang="ru-RU" dirty="0" smtClean="0"/>
            </a:br>
            <a:endParaRPr lang="ru-RU" dirty="0"/>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96752"/>
            <a:ext cx="8820472" cy="4752528"/>
          </a:xfrm>
        </p:spPr>
        <p:txBody>
          <a:bodyPr>
            <a:noAutofit/>
          </a:bodyPr>
          <a:lstStyle/>
          <a:p>
            <a:pPr fontAlgn="auto">
              <a:spcAft>
                <a:spcPts val="0"/>
              </a:spcAft>
              <a:defRPr/>
            </a:pPr>
            <a:r>
              <a:rPr lang="uk-UA" sz="7200" b="1" i="1" dirty="0" smtClean="0">
                <a:ln w="12700">
                  <a:solidFill>
                    <a:schemeClr val="tx2">
                      <a:satMod val="155000"/>
                    </a:schemeClr>
                  </a:solidFill>
                  <a:prstDash val="solid"/>
                </a:ln>
                <a:solidFill>
                  <a:srgbClr val="FF5050"/>
                </a:solidFill>
                <a:effectLst>
                  <a:outerShdw blurRad="41275" dist="20320" dir="1800000" algn="tl" rotWithShape="0">
                    <a:srgbClr val="000000">
                      <a:alpha val="40000"/>
                    </a:srgbClr>
                  </a:outerShdw>
                </a:effectLst>
              </a:rPr>
              <a:t>Дякуємо за увагу!)</a:t>
            </a:r>
            <a:endParaRPr lang="ru-RU" sz="7200" b="1" i="1" dirty="0">
              <a:ln w="12700">
                <a:solidFill>
                  <a:schemeClr val="tx2">
                    <a:satMod val="155000"/>
                  </a:schemeClr>
                </a:solidFill>
                <a:prstDash val="solid"/>
              </a:ln>
              <a:solidFill>
                <a:srgbClr val="FF5050"/>
              </a:solidFill>
              <a:effectLst>
                <a:outerShdw blurRad="41275" dist="20320" dir="1800000" algn="tl" rotWithShape="0">
                  <a:srgbClr val="000000">
                    <a:alpha val="40000"/>
                  </a:srgbClr>
                </a:outerShdw>
              </a:effectLs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539750" y="1196975"/>
            <a:ext cx="4319588" cy="4752975"/>
          </a:xfrm>
        </p:spPr>
        <p:txBody>
          <a:bodyPr/>
          <a:lstStyle/>
          <a:p>
            <a:r>
              <a:rPr lang="ru-RU" sz="1600" b="1" i="1" smtClean="0">
                <a:solidFill>
                  <a:srgbClr val="FF5050"/>
                </a:solidFill>
                <a:latin typeface="Arial" charset="0"/>
              </a:rPr>
              <a:t>Музе́ї (від дав.-гр. τὸ Μουσεῖον — «дім Муз») — культурно-освітні та науково-дослідні заклади, призначені для вивчення, збереження та використання пам'яток природи, матеріальної і духовної культури, прилучення громадян до надбань національної і світової історико-культурної спадщини.</a:t>
            </a:r>
            <a:br>
              <a:rPr lang="ru-RU" sz="1600" b="1" i="1" smtClean="0">
                <a:solidFill>
                  <a:srgbClr val="FF5050"/>
                </a:solidFill>
                <a:latin typeface="Arial" charset="0"/>
              </a:rPr>
            </a:br>
            <a:r>
              <a:rPr lang="ru-RU" sz="1600" b="1" i="1" smtClean="0">
                <a:solidFill>
                  <a:srgbClr val="FF5050"/>
                </a:solidFill>
                <a:latin typeface="Arial" charset="0"/>
              </a:rPr>
              <a:t>За своїм профілем музеї поділяються на такі види:</a:t>
            </a:r>
            <a:r>
              <a:rPr lang="ru-RU" b="1" i="1" smtClean="0">
                <a:latin typeface="Arial" charset="0"/>
              </a:rPr>
              <a:t/>
            </a:r>
            <a:br>
              <a:rPr lang="ru-RU" b="1" i="1" smtClean="0">
                <a:latin typeface="Arial" charset="0"/>
              </a:rPr>
            </a:br>
            <a:r>
              <a:rPr lang="ru-RU" sz="1600" b="1" i="1" smtClean="0">
                <a:solidFill>
                  <a:srgbClr val="FF5050"/>
                </a:solidFill>
                <a:latin typeface="Arial" charset="0"/>
              </a:rPr>
              <a:t>історичні,</a:t>
            </a:r>
            <a:br>
              <a:rPr lang="ru-RU" sz="1600" b="1" i="1" smtClean="0">
                <a:solidFill>
                  <a:srgbClr val="FF5050"/>
                </a:solidFill>
                <a:latin typeface="Arial" charset="0"/>
              </a:rPr>
            </a:br>
            <a:r>
              <a:rPr lang="ru-RU" sz="1600" b="1" i="1" smtClean="0">
                <a:solidFill>
                  <a:srgbClr val="FF5050"/>
                </a:solidFill>
                <a:latin typeface="Arial" charset="0"/>
              </a:rPr>
              <a:t>археологічні,</a:t>
            </a:r>
            <a:br>
              <a:rPr lang="ru-RU" sz="1600" b="1" i="1" smtClean="0">
                <a:solidFill>
                  <a:srgbClr val="FF5050"/>
                </a:solidFill>
                <a:latin typeface="Arial" charset="0"/>
              </a:rPr>
            </a:br>
            <a:r>
              <a:rPr lang="ru-RU" sz="1600" b="1" i="1" smtClean="0">
                <a:solidFill>
                  <a:srgbClr val="FF5050"/>
                </a:solidFill>
                <a:latin typeface="Arial" charset="0"/>
              </a:rPr>
              <a:t>краєзнавчі,</a:t>
            </a:r>
            <a:br>
              <a:rPr lang="ru-RU" sz="1600" b="1" i="1" smtClean="0">
                <a:solidFill>
                  <a:srgbClr val="FF5050"/>
                </a:solidFill>
                <a:latin typeface="Arial" charset="0"/>
              </a:rPr>
            </a:br>
            <a:r>
              <a:rPr lang="ru-RU" sz="1600" b="1" i="1" smtClean="0">
                <a:solidFill>
                  <a:srgbClr val="FF5050"/>
                </a:solidFill>
                <a:latin typeface="Arial" charset="0"/>
              </a:rPr>
              <a:t>природничі,</a:t>
            </a:r>
            <a:br>
              <a:rPr lang="ru-RU" sz="1600" b="1" i="1" smtClean="0">
                <a:solidFill>
                  <a:srgbClr val="FF5050"/>
                </a:solidFill>
                <a:latin typeface="Arial" charset="0"/>
              </a:rPr>
            </a:br>
            <a:r>
              <a:rPr lang="ru-RU" sz="1600" b="1" i="1" smtClean="0">
                <a:solidFill>
                  <a:srgbClr val="FF5050"/>
                </a:solidFill>
                <a:latin typeface="Arial" charset="0"/>
              </a:rPr>
              <a:t>літературні,</a:t>
            </a:r>
            <a:br>
              <a:rPr lang="ru-RU" sz="1600" b="1" i="1" smtClean="0">
                <a:solidFill>
                  <a:srgbClr val="FF5050"/>
                </a:solidFill>
                <a:latin typeface="Arial" charset="0"/>
              </a:rPr>
            </a:br>
            <a:r>
              <a:rPr lang="ru-RU" sz="1600" b="1" i="1" smtClean="0">
                <a:solidFill>
                  <a:srgbClr val="FF5050"/>
                </a:solidFill>
                <a:latin typeface="Arial" charset="0"/>
              </a:rPr>
              <a:t>меморіальні,</a:t>
            </a:r>
            <a:br>
              <a:rPr lang="ru-RU" sz="1600" b="1" i="1" smtClean="0">
                <a:solidFill>
                  <a:srgbClr val="FF5050"/>
                </a:solidFill>
                <a:latin typeface="Arial" charset="0"/>
              </a:rPr>
            </a:br>
            <a:r>
              <a:rPr lang="ru-RU" sz="1600" b="1" i="1" smtClean="0">
                <a:solidFill>
                  <a:srgbClr val="FF5050"/>
                </a:solidFill>
                <a:latin typeface="Arial" charset="0"/>
              </a:rPr>
              <a:t>мистецькі,</a:t>
            </a:r>
            <a:br>
              <a:rPr lang="ru-RU" sz="1600" b="1" i="1" smtClean="0">
                <a:solidFill>
                  <a:srgbClr val="FF5050"/>
                </a:solidFill>
                <a:latin typeface="Arial" charset="0"/>
              </a:rPr>
            </a:br>
            <a:r>
              <a:rPr lang="ru-RU" sz="1600" b="1" i="1" smtClean="0">
                <a:solidFill>
                  <a:srgbClr val="FF5050"/>
                </a:solidFill>
                <a:latin typeface="Arial" charset="0"/>
              </a:rPr>
              <a:t>етнографічні,</a:t>
            </a:r>
            <a:br>
              <a:rPr lang="ru-RU" sz="1600" b="1" i="1" smtClean="0">
                <a:solidFill>
                  <a:srgbClr val="FF5050"/>
                </a:solidFill>
                <a:latin typeface="Arial" charset="0"/>
              </a:rPr>
            </a:br>
            <a:r>
              <a:rPr lang="ru-RU" sz="1600" b="1" i="1" smtClean="0">
                <a:solidFill>
                  <a:srgbClr val="FF5050"/>
                </a:solidFill>
                <a:latin typeface="Arial" charset="0"/>
              </a:rPr>
              <a:t>технічні,</a:t>
            </a:r>
            <a:br>
              <a:rPr lang="ru-RU" sz="1600" b="1" i="1" smtClean="0">
                <a:solidFill>
                  <a:srgbClr val="FF5050"/>
                </a:solidFill>
                <a:latin typeface="Arial" charset="0"/>
              </a:rPr>
            </a:br>
            <a:r>
              <a:rPr lang="ru-RU" sz="1600" b="1" i="1" smtClean="0">
                <a:solidFill>
                  <a:srgbClr val="FF5050"/>
                </a:solidFill>
                <a:latin typeface="Arial" charset="0"/>
              </a:rPr>
              <a:t>галузеві тощо.</a:t>
            </a:r>
          </a:p>
        </p:txBody>
      </p:sp>
      <p:pic>
        <p:nvPicPr>
          <p:cNvPr id="1026" name="Picture 2" descr="Файл:Cour Marly du Louvre.JPG"/>
          <p:cNvPicPr>
            <a:picLocks noChangeAspect="1" noChangeArrowheads="1"/>
          </p:cNvPicPr>
          <p:nvPr/>
        </p:nvPicPr>
        <p:blipFill>
          <a:blip r:embed="rId2" cstate="print"/>
          <a:srcRect/>
          <a:stretch>
            <a:fillRect/>
          </a:stretch>
        </p:blipFill>
        <p:spPr bwMode="auto">
          <a:xfrm>
            <a:off x="5096569" y="997173"/>
            <a:ext cx="3780420" cy="5040561"/>
          </a:xfrm>
          <a:prstGeom prst="rect">
            <a:avLst/>
          </a:prstGeom>
          <a:noFill/>
          <a:scene3d>
            <a:camera prst="orthographicFront"/>
            <a:lightRig rig="threePt" dir="t"/>
          </a:scene3d>
          <a:sp3d>
            <a:bevelT w="165100" prst="coolSlant"/>
            <a:bevelB w="165100" prst="coolSlant"/>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4"/>
          <p:cNvSpPr>
            <a:spLocks noGrp="1"/>
          </p:cNvSpPr>
          <p:nvPr>
            <p:ph type="title"/>
          </p:nvPr>
        </p:nvSpPr>
        <p:spPr>
          <a:xfrm>
            <a:off x="323850" y="620713"/>
            <a:ext cx="8229600" cy="2297112"/>
          </a:xfrm>
          <a:ln>
            <a:solidFill>
              <a:schemeClr val="bg1"/>
            </a:solidFill>
          </a:ln>
        </p:spPr>
        <p:txBody>
          <a:bodyPr/>
          <a:lstStyle/>
          <a:p>
            <a:r>
              <a:rPr lang="uk-UA" sz="1600" b="1" i="1" u="sng" smtClean="0">
                <a:solidFill>
                  <a:srgbClr val="FF5050"/>
                </a:solidFill>
              </a:rPr>
              <a:t>Лувр</a:t>
            </a:r>
            <a:r>
              <a:rPr lang="uk-UA" sz="1600" b="1" i="1" smtClean="0">
                <a:solidFill>
                  <a:srgbClr val="FF5050"/>
                </a:solidFill>
              </a:rPr>
              <a:t> (фр. </a:t>
            </a:r>
            <a:r>
              <a:rPr lang="en-US" sz="1600" b="1" i="1" smtClean="0">
                <a:solidFill>
                  <a:srgbClr val="FF5050"/>
                </a:solidFill>
              </a:rPr>
              <a:t>Musée du Louvre) — </a:t>
            </a:r>
            <a:r>
              <a:rPr lang="uk-UA" sz="1600" b="1" i="1" smtClean="0">
                <a:solidFill>
                  <a:srgbClr val="FF5050"/>
                </a:solidFill>
              </a:rPr>
              <a:t>один з найбільших музеїв світу, розташований на правому березі Сени в першому окрузі Парижа. Музей Лувр демонструє </a:t>
            </a:r>
            <a:r>
              <a:rPr lang="en-US" sz="1600" b="1" i="1" smtClean="0">
                <a:solidFill>
                  <a:srgbClr val="FF5050"/>
                </a:solidFill>
              </a:rPr>
              <a:t>35 000 </a:t>
            </a:r>
            <a:r>
              <a:rPr lang="uk-UA" sz="1600" b="1" i="1" smtClean="0">
                <a:solidFill>
                  <a:srgbClr val="FF5050"/>
                </a:solidFill>
              </a:rPr>
              <a:t>експонатів, від найдавніших часів до </a:t>
            </a:r>
            <a:r>
              <a:rPr lang="en-US" sz="1600" b="1" i="1" smtClean="0">
                <a:solidFill>
                  <a:srgbClr val="FF5050"/>
                </a:solidFill>
              </a:rPr>
              <a:t>19 </a:t>
            </a:r>
            <a:r>
              <a:rPr lang="uk-UA" sz="1600" b="1" i="1" smtClean="0">
                <a:solidFill>
                  <a:srgbClr val="FF5050"/>
                </a:solidFill>
              </a:rPr>
              <a:t>століття на площі понад </a:t>
            </a:r>
            <a:r>
              <a:rPr lang="en-US" sz="1600" b="1" i="1" smtClean="0">
                <a:solidFill>
                  <a:srgbClr val="FF5050"/>
                </a:solidFill>
              </a:rPr>
              <a:t>60 000 </a:t>
            </a:r>
            <a:r>
              <a:rPr lang="uk-UA" sz="1600" b="1" i="1" smtClean="0">
                <a:solidFill>
                  <a:srgbClr val="FF5050"/>
                </a:solidFill>
              </a:rPr>
              <a:t>м².Музей розташований в палаці Лувру, який був побудований як фортеця в кінці </a:t>
            </a:r>
            <a:r>
              <a:rPr lang="en-US" sz="1600" b="1" i="1" smtClean="0">
                <a:solidFill>
                  <a:srgbClr val="FF5050"/>
                </a:solidFill>
              </a:rPr>
              <a:t>12 </a:t>
            </a:r>
            <a:r>
              <a:rPr lang="uk-UA" sz="1600" b="1" i="1" smtClean="0">
                <a:solidFill>
                  <a:srgbClr val="FF5050"/>
                </a:solidFill>
              </a:rPr>
              <a:t>століття при Філіппі </a:t>
            </a:r>
            <a:r>
              <a:rPr lang="en-US" sz="1600" b="1" i="1" smtClean="0">
                <a:solidFill>
                  <a:srgbClr val="FF5050"/>
                </a:solidFill>
              </a:rPr>
              <a:t>II. </a:t>
            </a:r>
            <a:r>
              <a:rPr lang="uk-UA" sz="1600" b="1" i="1" smtClean="0">
                <a:solidFill>
                  <a:srgbClr val="FF5050"/>
                </a:solidFill>
              </a:rPr>
              <a:t>Будівля розширювалась багато разів, сформувавши сучасний палац Лувр. В </a:t>
            </a:r>
            <a:r>
              <a:rPr lang="en-US" sz="1600" b="1" i="1" smtClean="0">
                <a:solidFill>
                  <a:srgbClr val="FF5050"/>
                </a:solidFill>
              </a:rPr>
              <a:t>1682 </a:t>
            </a:r>
            <a:r>
              <a:rPr lang="uk-UA" sz="1600" b="1" i="1" smtClean="0">
                <a:solidFill>
                  <a:srgbClr val="FF5050"/>
                </a:solidFill>
              </a:rPr>
              <a:t>році Людовик </a:t>
            </a:r>
            <a:r>
              <a:rPr lang="en-US" sz="1600" b="1" i="1" smtClean="0">
                <a:solidFill>
                  <a:srgbClr val="FF5050"/>
                </a:solidFill>
              </a:rPr>
              <a:t>XIV </a:t>
            </a:r>
            <a:r>
              <a:rPr lang="uk-UA" sz="1600" b="1" i="1" smtClean="0">
                <a:solidFill>
                  <a:srgbClr val="FF5050"/>
                </a:solidFill>
              </a:rPr>
              <a:t>вибрав Версальський палац як свою резиденцію, а Лувр перетворився в місце зберігання королівської колекції.Під час Французької революції, Національна Асамблея постановила, що Лувр повинен використовуватися як музей, демонструючи культурні шедеври країни</a:t>
            </a:r>
            <a:r>
              <a:rPr lang="uk-UA" sz="1600" smtClean="0">
                <a:solidFill>
                  <a:srgbClr val="FF5050"/>
                </a:solidFill>
              </a:rPr>
              <a:t>.</a:t>
            </a:r>
            <a:endParaRPr lang="ru-RU" sz="1600" b="1" i="1" smtClean="0">
              <a:solidFill>
                <a:srgbClr val="FF5050"/>
              </a:solidFill>
            </a:endParaRPr>
          </a:p>
        </p:txBody>
      </p:sp>
      <p:pic>
        <p:nvPicPr>
          <p:cNvPr id="2050" name="Picture 2"/>
          <p:cNvPicPr>
            <a:picLocks noChangeAspect="1" noChangeArrowheads="1"/>
          </p:cNvPicPr>
          <p:nvPr/>
        </p:nvPicPr>
        <p:blipFill>
          <a:blip r:embed="rId2" cstate="print"/>
          <a:srcRect/>
          <a:stretch>
            <a:fillRect/>
          </a:stretch>
        </p:blipFill>
        <p:spPr bwMode="auto">
          <a:xfrm>
            <a:off x="2195736" y="3068960"/>
            <a:ext cx="5832648" cy="3600400"/>
          </a:xfrm>
          <a:prstGeom prst="rect">
            <a:avLst/>
          </a:prstGeom>
          <a:noFill/>
          <a:ln w="9525">
            <a:noFill/>
            <a:miter lim="800000"/>
            <a:headEnd/>
            <a:tailEnd/>
          </a:ln>
          <a:scene3d>
            <a:camera prst="orthographicFront"/>
            <a:lightRig rig="threePt" dir="t"/>
          </a:scene3d>
          <a:sp3d>
            <a:bevelT/>
            <a:bevelB w="152400" h="50800" prst="softRound"/>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620713"/>
            <a:ext cx="9144000" cy="6237287"/>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pPr fontAlgn="auto">
              <a:spcAft>
                <a:spcPts val="0"/>
              </a:spcAft>
              <a:defRPr/>
            </a:pPr>
            <a:r>
              <a:rPr lang="uk-UA" sz="1800" i="1" dirty="0" smtClean="0">
                <a:solidFill>
                  <a:srgbClr val="FF5050"/>
                </a:solidFill>
              </a:rPr>
              <a:t>Лувр складається з трьох основних галерей — </a:t>
            </a:r>
            <a:r>
              <a:rPr lang="uk-UA" sz="1800" i="1" dirty="0" err="1" smtClean="0">
                <a:solidFill>
                  <a:srgbClr val="FF5050"/>
                </a:solidFill>
              </a:rPr>
              <a:t>Сюллі</a:t>
            </a:r>
            <a:r>
              <a:rPr lang="uk-UA" sz="1800" i="1" dirty="0" smtClean="0">
                <a:solidFill>
                  <a:srgbClr val="FF5050"/>
                </a:solidFill>
              </a:rPr>
              <a:t>, </a:t>
            </a:r>
            <a:r>
              <a:rPr lang="uk-UA" sz="1800" i="1" dirty="0" err="1" smtClean="0">
                <a:solidFill>
                  <a:srgbClr val="FF5050"/>
                </a:solidFill>
              </a:rPr>
              <a:t>Рішельє</a:t>
            </a:r>
            <a:r>
              <a:rPr lang="uk-UA" sz="1800" i="1" dirty="0" smtClean="0">
                <a:solidFill>
                  <a:srgbClr val="FF5050"/>
                </a:solidFill>
              </a:rPr>
              <a:t> і </a:t>
            </a:r>
            <a:r>
              <a:rPr lang="uk-UA" sz="1800" i="1" dirty="0" err="1" smtClean="0">
                <a:solidFill>
                  <a:srgbClr val="FF5050"/>
                </a:solidFill>
              </a:rPr>
              <a:t>Денон.Починаючи</a:t>
            </a:r>
            <a:r>
              <a:rPr lang="uk-UA" sz="1800" i="1" dirty="0" smtClean="0">
                <a:solidFill>
                  <a:srgbClr val="FF5050"/>
                </a:solidFill>
              </a:rPr>
              <a:t> з </a:t>
            </a:r>
            <a:r>
              <a:rPr lang="en-US" sz="1800" i="1" dirty="0" smtClean="0">
                <a:solidFill>
                  <a:srgbClr val="FF5050"/>
                </a:solidFill>
              </a:rPr>
              <a:t>2008 </a:t>
            </a:r>
            <a:r>
              <a:rPr lang="uk-UA" sz="1800" i="1" dirty="0" smtClean="0">
                <a:solidFill>
                  <a:srgbClr val="FF5050"/>
                </a:solidFill>
              </a:rPr>
              <a:t>року, експонати музею розділені на </a:t>
            </a:r>
            <a:r>
              <a:rPr lang="en-US" sz="1800" i="1" u="sng" dirty="0" smtClean="0">
                <a:solidFill>
                  <a:srgbClr val="FF5050"/>
                </a:solidFill>
              </a:rPr>
              <a:t>8 </a:t>
            </a:r>
            <a:r>
              <a:rPr lang="uk-UA" sz="1800" i="1" u="sng" dirty="0" smtClean="0">
                <a:solidFill>
                  <a:srgbClr val="FF5050"/>
                </a:solidFill>
              </a:rPr>
              <a:t>колекцій: </a:t>
            </a:r>
            <a:r>
              <a:rPr lang="uk-UA" sz="1800" i="1" dirty="0" smtClean="0">
                <a:solidFill>
                  <a:srgbClr val="FF5050"/>
                </a:solidFill>
              </a:rPr>
              <a:t>Стародавній Схід, Стародавній Єгипет, Стародавня Греція, Етрурія та Рим, Мистецтво ісламу, Скульптури, Предмети мистецтва, Образотворче мистецтво, Графічне мистецтво. Лувр - найбільш відвідуваний художній музей у світі, в </a:t>
            </a:r>
            <a:r>
              <a:rPr lang="en-US" sz="1800" i="1" dirty="0" smtClean="0">
                <a:solidFill>
                  <a:srgbClr val="FF5050"/>
                </a:solidFill>
              </a:rPr>
              <a:t>2009 </a:t>
            </a:r>
            <a:r>
              <a:rPr lang="uk-UA" sz="1800" i="1" dirty="0" smtClean="0">
                <a:solidFill>
                  <a:srgbClr val="FF5050"/>
                </a:solidFill>
              </a:rPr>
              <a:t>році його відвідали </a:t>
            </a:r>
            <a:r>
              <a:rPr lang="en-US" sz="1800" i="1" dirty="0" smtClean="0">
                <a:solidFill>
                  <a:srgbClr val="FF5050"/>
                </a:solidFill>
              </a:rPr>
              <a:t>8,5 </a:t>
            </a:r>
            <a:r>
              <a:rPr lang="uk-UA" sz="1800" i="1" dirty="0" smtClean="0">
                <a:solidFill>
                  <a:srgbClr val="FF5050"/>
                </a:solidFill>
              </a:rPr>
              <a:t>млн. людей.</a:t>
            </a:r>
            <a:r>
              <a:rPr lang="ru-RU" i="1" dirty="0" smtClean="0">
                <a:solidFill>
                  <a:srgbClr val="FF5050"/>
                </a:solidFill>
              </a:rPr>
              <a:t/>
            </a:r>
            <a:br>
              <a:rPr lang="ru-RU" i="1" dirty="0" smtClean="0">
                <a:solidFill>
                  <a:srgbClr val="FF5050"/>
                </a:solidFill>
              </a:rPr>
            </a:br>
            <a:endParaRPr lang="ru-RU" i="1" dirty="0">
              <a:solidFill>
                <a:srgbClr val="FF5050"/>
              </a:solidFill>
            </a:endParaRPr>
          </a:p>
        </p:txBody>
      </p:sp>
      <p:sp>
        <p:nvSpPr>
          <p:cNvPr id="16387" name="Rectangle 3"/>
          <p:cNvSpPr>
            <a:spLocks noGrp="1" noChangeArrowheads="1"/>
          </p:cNvSpPr>
          <p:nvPr>
            <p:ph type="body" idx="1"/>
          </p:nvPr>
        </p:nvSpPr>
        <p:spPr>
          <a:xfrm>
            <a:off x="539750" y="4313238"/>
            <a:ext cx="7772400" cy="2832100"/>
          </a:xfrm>
        </p:spPr>
        <p:txBody>
          <a:bodyPr anchor="ctr">
            <a:spAutoFit/>
          </a:bodyPr>
          <a:lstStyle/>
          <a:p>
            <a:pPr marL="0">
              <a:spcBef>
                <a:spcPct val="0"/>
              </a:spcBef>
              <a:buClrTx/>
              <a:buFontTx/>
              <a:buNone/>
            </a:pPr>
            <a:endParaRPr lang="ru-RU" sz="1600" b="1" i="1" smtClean="0">
              <a:solidFill>
                <a:schemeClr val="accent1"/>
              </a:solidFill>
              <a:latin typeface="Arial" charset="0"/>
              <a:cs typeface="Times New Roman" pitchFamily="18" charset="0"/>
            </a:endParaRPr>
          </a:p>
          <a:p>
            <a:pPr marL="0">
              <a:spcBef>
                <a:spcPct val="0"/>
              </a:spcBef>
              <a:buClrTx/>
              <a:buFontTx/>
              <a:buNone/>
            </a:pPr>
            <a:r>
              <a:rPr lang="ru-RU" sz="1600" b="1" i="1" smtClean="0">
                <a:solidFill>
                  <a:schemeClr val="accent1"/>
                </a:solidFill>
                <a:latin typeface="Arial" charset="0"/>
                <a:cs typeface="Times New Roman" pitchFamily="18" charset="0"/>
              </a:rPr>
              <a:t>8 колекц</a:t>
            </a:r>
            <a:r>
              <a:rPr lang="uk-UA" sz="1600" b="1" i="1" smtClean="0">
                <a:solidFill>
                  <a:schemeClr val="accent1"/>
                </a:solidFill>
                <a:latin typeface="Arial" charset="0"/>
                <a:cs typeface="Times New Roman" pitchFamily="18" charset="0"/>
              </a:rPr>
              <a:t>ій:</a:t>
            </a:r>
            <a:endParaRPr lang="ru-RU" sz="1600" b="1" i="1" smtClean="0">
              <a:solidFill>
                <a:schemeClr val="accent1"/>
              </a:solidFill>
              <a:latin typeface="Arial" charset="0"/>
            </a:endParaRPr>
          </a:p>
          <a:p>
            <a:pPr marL="0" eaLnBrk="0" hangingPunct="0">
              <a:spcBef>
                <a:spcPct val="0"/>
              </a:spcBef>
              <a:buClrTx/>
              <a:buFontTx/>
              <a:buNone/>
            </a:pPr>
            <a:r>
              <a:rPr lang="uk-UA" sz="1600" b="1" i="1" smtClean="0">
                <a:solidFill>
                  <a:schemeClr val="accent1"/>
                </a:solidFill>
                <a:latin typeface="Arial" charset="0"/>
                <a:cs typeface="Times New Roman" pitchFamily="18" charset="0"/>
              </a:rPr>
              <a:t>- Стародавній Схід</a:t>
            </a:r>
            <a:endParaRPr lang="ru-RU" sz="1600" b="1" i="1" smtClean="0">
              <a:solidFill>
                <a:schemeClr val="accent1"/>
              </a:solidFill>
              <a:latin typeface="Arial" charset="0"/>
            </a:endParaRPr>
          </a:p>
          <a:p>
            <a:pPr marL="0" eaLnBrk="0" hangingPunct="0">
              <a:spcBef>
                <a:spcPct val="0"/>
              </a:spcBef>
              <a:buClrTx/>
              <a:buFontTx/>
              <a:buNone/>
            </a:pPr>
            <a:r>
              <a:rPr lang="uk-UA" sz="1600" b="1" i="1" smtClean="0">
                <a:solidFill>
                  <a:schemeClr val="accent1"/>
                </a:solidFill>
                <a:latin typeface="Arial" charset="0"/>
                <a:cs typeface="Times New Roman" pitchFamily="18" charset="0"/>
              </a:rPr>
              <a:t>- Стародавній Єгипет</a:t>
            </a:r>
            <a:endParaRPr lang="ru-RU" sz="1600" b="1" i="1" smtClean="0">
              <a:solidFill>
                <a:schemeClr val="accent1"/>
              </a:solidFill>
              <a:latin typeface="Arial" charset="0"/>
            </a:endParaRPr>
          </a:p>
          <a:p>
            <a:pPr marL="0" eaLnBrk="0" hangingPunct="0">
              <a:spcBef>
                <a:spcPct val="0"/>
              </a:spcBef>
              <a:buClrTx/>
              <a:buFontTx/>
              <a:buNone/>
            </a:pPr>
            <a:r>
              <a:rPr lang="uk-UA" sz="1600" b="1" i="1" smtClean="0">
                <a:solidFill>
                  <a:schemeClr val="accent1"/>
                </a:solidFill>
                <a:latin typeface="Arial" charset="0"/>
                <a:cs typeface="Times New Roman" pitchFamily="18" charset="0"/>
              </a:rPr>
              <a:t>- Стародавня Греція, Етрурія, Стародавній Рим</a:t>
            </a:r>
            <a:endParaRPr lang="ru-RU" sz="1600" b="1" i="1" smtClean="0">
              <a:solidFill>
                <a:schemeClr val="accent1"/>
              </a:solidFill>
              <a:latin typeface="Arial" charset="0"/>
            </a:endParaRPr>
          </a:p>
          <a:p>
            <a:pPr marL="0" eaLnBrk="0" hangingPunct="0">
              <a:spcBef>
                <a:spcPct val="0"/>
              </a:spcBef>
              <a:buClrTx/>
              <a:buFontTx/>
              <a:buNone/>
            </a:pPr>
            <a:r>
              <a:rPr lang="uk-UA" sz="1600" b="1" i="1" smtClean="0">
                <a:solidFill>
                  <a:schemeClr val="accent1"/>
                </a:solidFill>
                <a:latin typeface="Arial" charset="0"/>
                <a:cs typeface="Times New Roman" pitchFamily="18" charset="0"/>
              </a:rPr>
              <a:t>- Мистецтво Ісламу</a:t>
            </a:r>
            <a:endParaRPr lang="ru-RU" sz="1600" b="1" i="1" smtClean="0">
              <a:solidFill>
                <a:schemeClr val="accent1"/>
              </a:solidFill>
              <a:latin typeface="Arial" charset="0"/>
            </a:endParaRPr>
          </a:p>
          <a:p>
            <a:pPr marL="0" eaLnBrk="0" hangingPunct="0">
              <a:spcBef>
                <a:spcPct val="0"/>
              </a:spcBef>
              <a:buClrTx/>
              <a:buFontTx/>
              <a:buNone/>
            </a:pPr>
            <a:r>
              <a:rPr lang="uk-UA" sz="1600" b="1" i="1" smtClean="0">
                <a:solidFill>
                  <a:schemeClr val="accent1"/>
                </a:solidFill>
                <a:latin typeface="Arial" charset="0"/>
                <a:cs typeface="Times New Roman" pitchFamily="18" charset="0"/>
              </a:rPr>
              <a:t>- Скульптура</a:t>
            </a:r>
            <a:endParaRPr lang="ru-RU" sz="1600" b="1" i="1" smtClean="0">
              <a:solidFill>
                <a:schemeClr val="accent1"/>
              </a:solidFill>
              <a:latin typeface="Arial" charset="0"/>
            </a:endParaRPr>
          </a:p>
          <a:p>
            <a:pPr marL="0" eaLnBrk="0" hangingPunct="0">
              <a:spcBef>
                <a:spcPct val="0"/>
              </a:spcBef>
              <a:buClrTx/>
              <a:buFontTx/>
              <a:buNone/>
            </a:pPr>
            <a:r>
              <a:rPr lang="uk-UA" sz="1600" b="1" i="1" smtClean="0">
                <a:solidFill>
                  <a:schemeClr val="accent1"/>
                </a:solidFill>
                <a:latin typeface="Arial" charset="0"/>
                <a:cs typeface="Times New Roman" pitchFamily="18" charset="0"/>
              </a:rPr>
              <a:t>- Декоративно-прикладне мистецтво</a:t>
            </a:r>
            <a:endParaRPr lang="ru-RU" sz="1600" b="1" i="1" smtClean="0">
              <a:solidFill>
                <a:schemeClr val="accent1"/>
              </a:solidFill>
              <a:latin typeface="Arial" charset="0"/>
            </a:endParaRPr>
          </a:p>
          <a:p>
            <a:pPr marL="0" eaLnBrk="0" hangingPunct="0">
              <a:spcBef>
                <a:spcPct val="0"/>
              </a:spcBef>
              <a:buClrTx/>
              <a:buFontTx/>
              <a:buNone/>
            </a:pPr>
            <a:r>
              <a:rPr lang="uk-UA" sz="1600" b="1" i="1" smtClean="0">
                <a:solidFill>
                  <a:schemeClr val="accent1"/>
                </a:solidFill>
                <a:latin typeface="Arial" charset="0"/>
                <a:cs typeface="Times New Roman" pitchFamily="18" charset="0"/>
              </a:rPr>
              <a:t>- Образотворче мистецтво</a:t>
            </a:r>
            <a:endParaRPr lang="ru-RU" sz="1600" b="1" i="1" smtClean="0">
              <a:solidFill>
                <a:schemeClr val="accent1"/>
              </a:solidFill>
              <a:latin typeface="Arial" charset="0"/>
            </a:endParaRPr>
          </a:p>
          <a:p>
            <a:pPr marL="0" eaLnBrk="0" hangingPunct="0">
              <a:spcBef>
                <a:spcPct val="0"/>
              </a:spcBef>
              <a:buClrTx/>
              <a:buFontTx/>
              <a:buNone/>
            </a:pPr>
            <a:r>
              <a:rPr lang="uk-UA" sz="1600" b="1" i="1" smtClean="0">
                <a:solidFill>
                  <a:schemeClr val="accent1"/>
                </a:solidFill>
                <a:latin typeface="Arial" charset="0"/>
                <a:cs typeface="Times New Roman" pitchFamily="18" charset="0"/>
              </a:rPr>
              <a:t>- Графічне мистецтво.</a:t>
            </a:r>
            <a:endParaRPr lang="ru-RU" sz="1600" b="1" i="1" smtClean="0">
              <a:solidFill>
                <a:schemeClr val="accent1"/>
              </a:solidFill>
              <a:latin typeface="Arial" charset="0"/>
            </a:endParaRPr>
          </a:p>
          <a:p>
            <a:pPr marL="0" eaLnBrk="0" hangingPunct="0">
              <a:spcBef>
                <a:spcPct val="0"/>
              </a:spcBef>
              <a:buClrTx/>
              <a:buFontTx/>
              <a:buNone/>
            </a:pPr>
            <a:endParaRPr lang="ru-RU" sz="1800" smtClean="0">
              <a:solidFill>
                <a:schemeClr val="tx1"/>
              </a:solidFill>
              <a:latin typeface="Arial"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3"/>
          <p:cNvSpPr>
            <a:spLocks noGrp="1"/>
          </p:cNvSpPr>
          <p:nvPr>
            <p:ph type="title"/>
          </p:nvPr>
        </p:nvSpPr>
        <p:spPr>
          <a:xfrm>
            <a:off x="179388" y="476250"/>
            <a:ext cx="8229600" cy="4230688"/>
          </a:xfrm>
        </p:spPr>
        <p:txBody>
          <a:bodyPr/>
          <a:lstStyle/>
          <a:p>
            <a:pPr hangingPunct="0"/>
            <a:r>
              <a:rPr lang="uk-UA" sz="1800" b="1" i="1" u="sng" smtClean="0">
                <a:solidFill>
                  <a:srgbClr val="FF5050"/>
                </a:solidFill>
              </a:rPr>
              <a:t>Історія Лувру.</a:t>
            </a:r>
            <a:r>
              <a:rPr lang="ru-RU" sz="1800" b="1" i="1" smtClean="0">
                <a:solidFill>
                  <a:srgbClr val="FF5050"/>
                </a:solidFill>
              </a:rPr>
              <a:t/>
            </a:r>
            <a:br>
              <a:rPr lang="ru-RU" sz="1800" b="1" i="1" smtClean="0">
                <a:solidFill>
                  <a:srgbClr val="FF5050"/>
                </a:solidFill>
              </a:rPr>
            </a:br>
            <a:r>
              <a:rPr lang="uk-UA" sz="1800" b="1" i="1" smtClean="0">
                <a:solidFill>
                  <a:srgbClr val="FF5050"/>
                </a:solidFill>
              </a:rPr>
              <a:t>Створення королівської резиденції в Луврі розпочали у </a:t>
            </a:r>
            <a:r>
              <a:rPr lang="ru-RU" sz="1800" b="1" i="1" smtClean="0">
                <a:solidFill>
                  <a:srgbClr val="FF5050"/>
                </a:solidFill>
              </a:rPr>
              <a:t>1546 </a:t>
            </a:r>
            <a:r>
              <a:rPr lang="uk-UA" sz="1800" b="1" i="1" smtClean="0">
                <a:solidFill>
                  <a:srgbClr val="FF5050"/>
                </a:solidFill>
              </a:rPr>
              <a:t>році (архітектор П'єр Леско). Квадратний двір палацу створили архітектори Лемерсьє, а наприкінці </a:t>
            </a:r>
            <a:r>
              <a:rPr lang="ru-RU" sz="1800" b="1" i="1" smtClean="0">
                <a:solidFill>
                  <a:srgbClr val="FF5050"/>
                </a:solidFill>
              </a:rPr>
              <a:t>17 </a:t>
            </a:r>
            <a:r>
              <a:rPr lang="uk-UA" sz="1800" b="1" i="1" smtClean="0">
                <a:solidFill>
                  <a:srgbClr val="FF5050"/>
                </a:solidFill>
              </a:rPr>
              <a:t>століття добудував Луї Лево. Лувр ставав конгломератом різностильових споруд від доби відродження до класицизму(східна Колоннада Лувра, архітектор Клод Перро). Будівельні роботи припинилися за короля Луї ХІ</a:t>
            </a:r>
            <a:r>
              <a:rPr lang="en-US" sz="1800" b="1" i="1" smtClean="0">
                <a:solidFill>
                  <a:srgbClr val="FF5050"/>
                </a:solidFill>
              </a:rPr>
              <a:t>V</a:t>
            </a:r>
            <a:r>
              <a:rPr lang="ru-RU" sz="1800" b="1" i="1" smtClean="0">
                <a:solidFill>
                  <a:srgbClr val="FF5050"/>
                </a:solidFill>
              </a:rPr>
              <a:t>, </a:t>
            </a:r>
            <a:r>
              <a:rPr lang="uk-UA" sz="1800" b="1" i="1" smtClean="0">
                <a:solidFill>
                  <a:srgbClr val="FF5050"/>
                </a:solidFill>
              </a:rPr>
              <a:t>що переніс королівську резиденцію в улюблений Версаль. </a:t>
            </a:r>
            <a:r>
              <a:rPr lang="ru-RU" b="1" i="1" smtClean="0"/>
              <a:t/>
            </a:r>
            <a:br>
              <a:rPr lang="ru-RU" b="1" i="1" smtClean="0"/>
            </a:br>
            <a:r>
              <a:rPr lang="uk-UA" b="1" i="1" smtClean="0"/>
              <a:t> </a:t>
            </a:r>
            <a:r>
              <a:rPr lang="ru-RU" smtClean="0"/>
              <a:t/>
            </a:r>
            <a:br>
              <a:rPr lang="ru-RU" smtClean="0"/>
            </a:br>
            <a:endParaRPr lang="ru-RU" smtClean="0"/>
          </a:p>
        </p:txBody>
      </p:sp>
      <p:pic>
        <p:nvPicPr>
          <p:cNvPr id="16386" name="Picture 2"/>
          <p:cNvPicPr>
            <a:picLocks noChangeAspect="1" noChangeArrowheads="1"/>
          </p:cNvPicPr>
          <p:nvPr/>
        </p:nvPicPr>
        <p:blipFill>
          <a:blip r:embed="rId2" cstate="print"/>
          <a:srcRect/>
          <a:stretch>
            <a:fillRect/>
          </a:stretch>
        </p:blipFill>
        <p:spPr bwMode="auto">
          <a:xfrm>
            <a:off x="1403648" y="3356992"/>
            <a:ext cx="6552728" cy="2492896"/>
          </a:xfrm>
          <a:prstGeom prst="rect">
            <a:avLst/>
          </a:prstGeom>
          <a:noFill/>
          <a:ln w="9525">
            <a:noFill/>
            <a:miter lim="800000"/>
            <a:headEnd/>
            <a:tailEnd/>
          </a:ln>
          <a:scene3d>
            <a:camera prst="orthographicFront"/>
            <a:lightRig rig="threePt" dir="t"/>
          </a:scene3d>
          <a:sp3d>
            <a:bevelT w="165100" prst="coolSlant"/>
            <a:bevelB/>
          </a:sp3d>
        </p:spPr>
      </p:pic>
      <p:sp>
        <p:nvSpPr>
          <p:cNvPr id="17411" name="Прямоугольник 5"/>
          <p:cNvSpPr>
            <a:spLocks noChangeArrowheads="1"/>
          </p:cNvSpPr>
          <p:nvPr/>
        </p:nvSpPr>
        <p:spPr bwMode="auto">
          <a:xfrm>
            <a:off x="250825" y="6237288"/>
            <a:ext cx="2987675" cy="369887"/>
          </a:xfrm>
          <a:prstGeom prst="rect">
            <a:avLst/>
          </a:prstGeom>
          <a:noFill/>
          <a:ln w="9525">
            <a:noFill/>
            <a:miter lim="800000"/>
            <a:headEnd/>
            <a:tailEnd/>
          </a:ln>
        </p:spPr>
        <p:txBody>
          <a:bodyPr wrap="none">
            <a:spAutoFit/>
          </a:bodyPr>
          <a:lstStyle/>
          <a:p>
            <a:r>
              <a:rPr lang="uk-UA" b="1" i="1">
                <a:solidFill>
                  <a:srgbClr val="FF5050"/>
                </a:solidFill>
                <a:latin typeface="Georgia" pitchFamily="18" charset="0"/>
              </a:rPr>
              <a:t>друга половина </a:t>
            </a:r>
            <a:r>
              <a:rPr lang="en-US" b="1" i="1">
                <a:solidFill>
                  <a:srgbClr val="FF5050"/>
                </a:solidFill>
                <a:latin typeface="Georgia" pitchFamily="18" charset="0"/>
              </a:rPr>
              <a:t>19 </a:t>
            </a:r>
            <a:r>
              <a:rPr lang="uk-UA" b="1" i="1">
                <a:solidFill>
                  <a:srgbClr val="FF5050"/>
                </a:solidFill>
                <a:latin typeface="Georgia" pitchFamily="18" charset="0"/>
              </a:rPr>
              <a:t>ст.</a:t>
            </a:r>
            <a:endParaRPr lang="ru-RU" b="1" i="1">
              <a:solidFill>
                <a:srgbClr val="FF5050"/>
              </a:solidFill>
              <a:latin typeface="Georgia"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250825" y="836613"/>
            <a:ext cx="8229600" cy="3024187"/>
          </a:xfrm>
        </p:spPr>
        <p:txBody>
          <a:bodyPr/>
          <a:lstStyle/>
          <a:p>
            <a:r>
              <a:rPr lang="uk-UA" sz="1800" b="1" i="1" smtClean="0">
                <a:solidFill>
                  <a:srgbClr val="FF5050"/>
                </a:solidFill>
              </a:rPr>
              <a:t>Під час Французької революції Лувр був перетворений на публічний музей. </a:t>
            </a:r>
            <a:r>
              <a:rPr lang="ru-RU" sz="1800" b="1" i="1" smtClean="0">
                <a:solidFill>
                  <a:srgbClr val="FF5050"/>
                </a:solidFill>
              </a:rPr>
              <a:t/>
            </a:r>
            <a:br>
              <a:rPr lang="ru-RU" sz="1800" b="1" i="1" smtClean="0">
                <a:solidFill>
                  <a:srgbClr val="FF5050"/>
                </a:solidFill>
              </a:rPr>
            </a:br>
            <a:r>
              <a:rPr lang="uk-UA" sz="1800" b="1" i="1" smtClean="0">
                <a:solidFill>
                  <a:srgbClr val="FF5050"/>
                </a:solidFill>
              </a:rPr>
              <a:t>Музей відкрився 10 серпня 1793 року в першу річницю повалення монархії.Колекція нараховувала 537 картин і 184 предметів мистецтва.Згодом вона збільшувалась завдяки успішним військовим кампаніям(при Наполеоні </a:t>
            </a:r>
            <a:r>
              <a:rPr lang="en-US" sz="1800" b="1" i="1" smtClean="0">
                <a:solidFill>
                  <a:srgbClr val="FF5050"/>
                </a:solidFill>
              </a:rPr>
              <a:t>I</a:t>
            </a:r>
            <a:r>
              <a:rPr lang="uk-UA" sz="1800" b="1" i="1" smtClean="0">
                <a:solidFill>
                  <a:srgbClr val="FF5050"/>
                </a:solidFill>
              </a:rPr>
              <a:t>),фінансуванню уряду,пожертвуванням та подарункам,проведенню археологічних розкопок(20 століття),приватним збіркам(Колекція кардинала Мазаріні ,Колекція Ябаха).Хронолоічно експозиції Лувра закінчуються 1848 роком.</a:t>
            </a:r>
            <a:r>
              <a:rPr lang="ru-RU" sz="1600" smtClean="0"/>
              <a:t/>
            </a:r>
            <a:br>
              <a:rPr lang="ru-RU" sz="1600" smtClean="0"/>
            </a:br>
            <a:endParaRPr lang="ru-RU" sz="1600" smtClean="0"/>
          </a:p>
        </p:txBody>
      </p:sp>
      <p:pic>
        <p:nvPicPr>
          <p:cNvPr id="17410" name="Picture 2"/>
          <p:cNvPicPr>
            <a:picLocks noChangeAspect="1" noChangeArrowheads="1"/>
          </p:cNvPicPr>
          <p:nvPr/>
        </p:nvPicPr>
        <p:blipFill>
          <a:blip r:embed="rId2" cstate="print"/>
          <a:srcRect/>
          <a:stretch>
            <a:fillRect/>
          </a:stretch>
        </p:blipFill>
        <p:spPr bwMode="auto">
          <a:xfrm>
            <a:off x="2843808" y="3356992"/>
            <a:ext cx="5822784" cy="3352585"/>
          </a:xfrm>
          <a:prstGeom prst="rect">
            <a:avLst/>
          </a:prstGeom>
          <a:noFill/>
          <a:ln w="9525">
            <a:noFill/>
            <a:miter lim="800000"/>
            <a:headEnd/>
            <a:tailEnd/>
          </a:ln>
          <a:scene3d>
            <a:camera prst="orthographicFront"/>
            <a:lightRig rig="threePt" dir="t"/>
          </a:scene3d>
          <a:sp3d>
            <a:bevelT w="165100" prst="coolSlant"/>
            <a:bevelB w="165100" prst="coolSlant"/>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457200" y="1143000"/>
            <a:ext cx="8229600" cy="1069975"/>
          </a:xfrm>
        </p:spPr>
        <p:txBody>
          <a:bodyPr/>
          <a:lstStyle/>
          <a:p>
            <a:endParaRPr lang="en-US" smtClean="0"/>
          </a:p>
        </p:txBody>
      </p:sp>
      <p:sp>
        <p:nvSpPr>
          <p:cNvPr id="19458" name="Rectangle 2"/>
          <p:cNvSpPr>
            <a:spLocks noChangeArrowheads="1"/>
          </p:cNvSpPr>
          <p:nvPr/>
        </p:nvSpPr>
        <p:spPr bwMode="auto">
          <a:xfrm>
            <a:off x="250825" y="822325"/>
            <a:ext cx="8066088" cy="1108075"/>
          </a:xfrm>
          <a:prstGeom prst="rect">
            <a:avLst/>
          </a:prstGeom>
          <a:noFill/>
          <a:ln w="9525">
            <a:noFill/>
            <a:miter lim="800000"/>
            <a:headEnd/>
            <a:tailEnd/>
          </a:ln>
        </p:spPr>
        <p:txBody>
          <a:bodyPr anchor="ctr">
            <a:spAutoFit/>
          </a:bodyPr>
          <a:lstStyle/>
          <a:p>
            <a:r>
              <a:rPr lang="uk-UA" sz="2200" b="1" i="1">
                <a:solidFill>
                  <a:srgbClr val="FF5050"/>
                </a:solidFill>
                <a:cs typeface="Times New Roman" pitchFamily="18" charset="0"/>
              </a:rPr>
              <a:t>У </a:t>
            </a:r>
            <a:r>
              <a:rPr lang="ru-RU" sz="2200" b="1" i="1">
                <a:solidFill>
                  <a:srgbClr val="FF5050"/>
                </a:solidFill>
                <a:cs typeface="Times New Roman" pitchFamily="18" charset="0"/>
              </a:rPr>
              <a:t>1989 </a:t>
            </a:r>
            <a:r>
              <a:rPr lang="uk-UA" sz="2200" b="1" i="1">
                <a:solidFill>
                  <a:srgbClr val="FF5050"/>
                </a:solidFill>
                <a:cs typeface="Times New Roman" pitchFamily="18" charset="0"/>
              </a:rPr>
              <a:t>р. в центрі палацу була додана скляна піраміда, створена китайско-американским архітектором Й. М. Пейєм. </a:t>
            </a:r>
            <a:endParaRPr lang="uk-UA" sz="2200" b="1" i="1">
              <a:solidFill>
                <a:srgbClr val="FF5050"/>
              </a:solidFill>
            </a:endParaRPr>
          </a:p>
        </p:txBody>
      </p:sp>
      <p:pic>
        <p:nvPicPr>
          <p:cNvPr id="18433" name="Picture 1"/>
          <p:cNvPicPr>
            <a:picLocks noChangeAspect="1" noChangeArrowheads="1"/>
          </p:cNvPicPr>
          <p:nvPr/>
        </p:nvPicPr>
        <p:blipFill>
          <a:blip r:embed="rId2" cstate="print"/>
          <a:srcRect/>
          <a:stretch>
            <a:fillRect/>
          </a:stretch>
        </p:blipFill>
        <p:spPr bwMode="auto">
          <a:xfrm>
            <a:off x="1403648" y="1700808"/>
            <a:ext cx="7236296" cy="4838816"/>
          </a:xfrm>
          <a:prstGeom prst="rect">
            <a:avLst/>
          </a:prstGeom>
          <a:noFill/>
          <a:scene3d>
            <a:camera prst="orthographicFront"/>
            <a:lightRig rig="threePt" dir="t"/>
          </a:scene3d>
          <a:sp3d>
            <a:bevelT w="165100" prst="coolSlant"/>
            <a:bevelB w="165100" prst="coolSlant"/>
          </a:sp3d>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fade">
                                      <p:cBhvr>
                                        <p:cTn id="7" dur="20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7"/>
          <p:cNvSpPr>
            <a:spLocks noGrp="1"/>
          </p:cNvSpPr>
          <p:nvPr>
            <p:ph type="title"/>
          </p:nvPr>
        </p:nvSpPr>
        <p:spPr/>
        <p:txBody>
          <a:bodyPr/>
          <a:lstStyle/>
          <a:p>
            <a:endParaRPr lang="en-US" smtClean="0"/>
          </a:p>
        </p:txBody>
      </p:sp>
      <p:sp>
        <p:nvSpPr>
          <p:cNvPr id="20482" name="Rectangle 2"/>
          <p:cNvSpPr>
            <a:spLocks noChangeArrowheads="1"/>
          </p:cNvSpPr>
          <p:nvPr/>
        </p:nvSpPr>
        <p:spPr bwMode="auto">
          <a:xfrm>
            <a:off x="0" y="620713"/>
            <a:ext cx="9144000" cy="2400300"/>
          </a:xfrm>
          <a:prstGeom prst="rect">
            <a:avLst/>
          </a:prstGeom>
          <a:noFill/>
          <a:ln w="9525">
            <a:noFill/>
            <a:miter lim="800000"/>
            <a:headEnd/>
            <a:tailEnd/>
          </a:ln>
        </p:spPr>
        <p:txBody>
          <a:bodyPr anchor="ctr">
            <a:spAutoFit/>
          </a:bodyPr>
          <a:lstStyle/>
          <a:p>
            <a:r>
              <a:rPr lang="uk-UA" sz="2200" b="1" i="1" u="sng">
                <a:solidFill>
                  <a:srgbClr val="FF5050"/>
                </a:solidFill>
                <a:cs typeface="Times New Roman" pitchFamily="18" charset="0"/>
              </a:rPr>
              <a:t>Стародавній Схід.</a:t>
            </a:r>
            <a:endParaRPr lang="ru-RU" sz="2200" b="1" i="1">
              <a:solidFill>
                <a:srgbClr val="FF5050"/>
              </a:solidFill>
            </a:endParaRPr>
          </a:p>
          <a:p>
            <a:pPr eaLnBrk="0" hangingPunct="0"/>
            <a:r>
              <a:rPr lang="uk-UA" sz="2200" b="1" i="1">
                <a:solidFill>
                  <a:srgbClr val="FF5050"/>
                </a:solidFill>
                <a:cs typeface="Times New Roman" pitchFamily="18" charset="0"/>
              </a:rPr>
              <a:t>У цьому відділенні зберігаються роботи,створені на території,що охоплює землі від Індії до Середземномор"я.Найстаріший експонат датується 6000 років до н.е.Колекція складається із трьох частин:Месопотамія,Іран,Левант.</a:t>
            </a:r>
            <a:endParaRPr lang="ru-RU" sz="2200" b="1" i="1">
              <a:solidFill>
                <a:srgbClr val="FF5050"/>
              </a:solidFill>
            </a:endParaRPr>
          </a:p>
          <a:p>
            <a:pPr eaLnBrk="0" hangingPunct="0"/>
            <a:endParaRPr lang="ru-RU"/>
          </a:p>
        </p:txBody>
      </p:sp>
      <p:pic>
        <p:nvPicPr>
          <p:cNvPr id="19457" name="Picture 1"/>
          <p:cNvPicPr>
            <a:picLocks noChangeAspect="1" noChangeArrowheads="1"/>
          </p:cNvPicPr>
          <p:nvPr/>
        </p:nvPicPr>
        <p:blipFill>
          <a:blip r:embed="rId2" cstate="print"/>
          <a:srcRect/>
          <a:stretch>
            <a:fillRect/>
          </a:stretch>
        </p:blipFill>
        <p:spPr bwMode="auto">
          <a:xfrm>
            <a:off x="6300192" y="2002801"/>
            <a:ext cx="2514972" cy="4696325"/>
          </a:xfrm>
          <a:prstGeom prst="rect">
            <a:avLst/>
          </a:prstGeom>
          <a:noFill/>
          <a:scene3d>
            <a:camera prst="orthographicFront"/>
            <a:lightRig rig="threePt" dir="t"/>
          </a:scene3d>
          <a:sp3d>
            <a:bevelT w="165100" prst="coolSlant"/>
            <a:bevelB w="165100" prst="coolSlant"/>
          </a:sp3d>
        </p:spPr>
      </p:pic>
      <p:sp>
        <p:nvSpPr>
          <p:cNvPr id="20484" name="Rectangle 3"/>
          <p:cNvSpPr>
            <a:spLocks noChangeArrowheads="1"/>
          </p:cNvSpPr>
          <p:nvPr/>
        </p:nvSpPr>
        <p:spPr bwMode="auto">
          <a:xfrm>
            <a:off x="0" y="5676900"/>
            <a:ext cx="6227763" cy="646113"/>
          </a:xfrm>
          <a:prstGeom prst="rect">
            <a:avLst/>
          </a:prstGeom>
          <a:noFill/>
          <a:ln w="9525">
            <a:noFill/>
            <a:miter lim="800000"/>
            <a:headEnd/>
            <a:tailEnd/>
          </a:ln>
        </p:spPr>
        <p:txBody>
          <a:bodyPr anchor="ctr">
            <a:spAutoFit/>
          </a:bodyPr>
          <a:lstStyle/>
          <a:p>
            <a:r>
              <a:rPr lang="ru-RU" b="1" i="1">
                <a:solidFill>
                  <a:srgbClr val="FF5050"/>
                </a:solidFill>
                <a:cs typeface="Times New Roman" pitchFamily="18" charset="0"/>
              </a:rPr>
              <a:t>3</a:t>
            </a:r>
            <a:r>
              <a:rPr lang="ru-RU">
                <a:cs typeface="Times New Roman" pitchFamily="18" charset="0"/>
              </a:rPr>
              <a:t> </a:t>
            </a:r>
            <a:r>
              <a:rPr lang="uk-UA" b="1" i="1">
                <a:solidFill>
                  <a:srgbClr val="FF5050"/>
                </a:solidFill>
                <a:cs typeface="Times New Roman" pitchFamily="18" charset="0"/>
              </a:rPr>
              <a:t>тисячоліття до н.е.Фігура людини,виконана із гіпсу(Йордан).</a:t>
            </a:r>
            <a:r>
              <a:rPr lang="uk-UA">
                <a:cs typeface="Times New Roman" pitchFamily="18" charset="0"/>
              </a:rPr>
              <a:t>).</a:t>
            </a:r>
            <a:endParaRPr lang="uk-UA"/>
          </a:p>
        </p:txBody>
      </p:sp>
      <p:sp>
        <p:nvSpPr>
          <p:cNvPr id="20485" name="AutoShape 5" descr="data:image/jpeg;base64,/9j/4AAQSkZJRgABAQAAAQABAAD/2wCEAAkGBhMSERUUExQUFRUWGRwaFxYXFyIeGhwdIBseGiMeHB4aHSYkHh0lHRwiIS8sJCgsLTAsHCAxNzIuNSYsLCkBCQoKDgwOFQ4PFCkYFBgpKSkpKSkpKSkpKSkpKSkpKSkpKSkpKSkpKSkpKSkpKSkpKSkpKSkpKSkpKSkpKSkpKf/AABEIAGAAYAMBIgACEQEDEQH/xAAcAAABBAMBAAAAAAAAAAAAAAAGAQQFBwIDCAD/xAA6EAACAQIEAwYDBgYBBQAAAAABAhEDIQAEEjEFQVEGEyJhcYEyQpEHFCOhscFSYtHh8PGiQ0RygoP/xAAXAQEBAQEAAAAAAAAAAAAAAAACAQAD/8QAGxEBAQEBAAMBAAAAAAAAAAAAAAERIRIxQQL/2gAMAwEAAhEDEQA/ALTx7C4RiACSQALkkwAOpJ2GOZvHCMYEmABuTsPU4HeLdqI8NEySJmLmDeAYhRaSY35QZHczxVqiGXq1NyC50rA5ryI8wMXxQY5jtBRUgDU880WQB1kkflOGY7XU4lqdRQZhmKxbe4JAA6k4r9iGaYRvhsqs4EmLGyqT73tyw6WhcwjfFyo0xB9ySDPIeHacTFGb9saMeEazBIAdeU85ttE7XGHWT7QU6hghk6M5XSfdWJHuBgFfJki6MTfehSckz5EajHL4T7wWxRUMkU1g7stSjyj4llT6SAOdr4hLV5Ty68vrhIxV+R4lVy4D02dYT5oemfF1pWH/ANATykSMGXDe2FN6ndVV7t5gNIKMYBEQTAMgA3Hw3BMYyYn8JhcejEY4wKdp3es4pgaadNySf4iByXmdQKr6EnBTXaFYjcAx6xb88DGZpALEk2aSTuSbk2mSWO3UD5sdfzAtQOaSZABI8Volfl+INZ28trxeTiNzNUajcEnXYgu3uBYb+1z82MOP8eWmHkhQPBe7M/hEKoMhFvO0WGAfiPbCoxIQlVkkdb+lvPFrCzOcQVBqqM3wr8VVQenhRYm3Iiw5nGin2iyhkl6IAJ+MVi2x+GVuORG5JwBazUNiWY+s+5w5HDq7ABaZb0I/blglo6pdoskbFsuJlYNKqo63j5IkabeuHdHitIldFUAttozJU7dcwgVf3Ag8prOtk66E6qWkdIH6g40rniCQ1va/+sGxdWgwgEwAShAJXutXi+V0/Drcx4seztPxOCSPG9p0EHQADpU+FiD4WB0tziRivsjxd6c93UZdQKkTYg7gqbQekYLOC8b74920I57xlCwEMqJAFyJCmVmCPh0mxmNqz+znagV/w6nhqjYkaRUHi8SqbgwpLA856ECexVvDK/dV6VUWh1J2MgkKZO7kSDIsTpPznFpssW6W+lsZi54+Aztb9ZxXHbXtStKlVpUXY1pg6LmnBhiDFnAmI21E2IEWTm2ARidlGo+i+L9Bjm1OKMajVSdRqEsZtqLkkg38432w5eBUPms0XNyWN/ESSY9ycSOR4FIDVJGr4VA8R87bekg4fdluz65jOMGvTQ6nG0iNZFtp29xgq4nraakBVZSB3aydSkfgqBZAFIYtcsLWjDk5qaFmyrUxqFJtAvOlfQmJk3t6438P4nIlDDAjYm/lBNum5GwtiH41RdjJpOD/ABsrA+5by5E8sOOG0O7CsSHkwQDI67jlAPv1wfasuJcXlmYnUx5/LHKJ3nzsLWJnDWmHqLZHYcvCD9Bp/TGvN0JqNJFrqSYU7QSbALefbbC5WmQtw7G8spLc9xpMYKtb8PMFlBVkuwjl6Hz9j5Y1itMX6R/nliUyr1AFYzsQdYjw2sObKRyO0Ag4js9khSrMFIKi6nqp2/ORjNBvwbiZr0mLHxr4XMwTIsxMWJOqw5+gxcHDqxejSdrlqaMT5lQcc78Gzhp1AQT4vCbWvzv0P+Xx0Xl6elFUbKqqPZQMGkw7Sz9yzWm5+71ovH/Tbn6Y5hpP4gv5f7x1ZmMuKish2dWQ/wDspX98cv1si+sqEbvhKOnMOtmEe35HCg1Y/wBkuR7zvWA3Jv1EfvAwx4vXCoyBiNTmVnYg297774Mfsqyy0so7rszIRbkLH6NI57bnAt204etPOVA3wOdYI3E7/n++O+5MDOhqn2dQ+JiWjlJjD3M8OESCBpXSOgncn2jnvbEa2Ya4UyvIi0jqP6Y2V+MjSaSqpUKNRmG1TNpP8XkSROOfwjXPUQCrDYGJHncf50xk3DqZGpfAeZBi/tGI41X8zMzqO/U9L+XlGNjsyjTJ2wFZU6pHg1SWIJ/inzJube1/p7tNk2ouEYQwWCPMgPHqL49wRvxhMRaZG0Gf7fXDntaTUd6pNwdfrJj98VEHlW58wCR7Xx1KT/ntjlrJ5YswVblyFEXktAA+px1NUW59T/TApN5OKn7YcFGU4pTzBGnLV6qs1QqSKbkw0xsdUVFuJlvTFsY15jLrURkdVdGEMrCVI6EHfDQGdkeOUanfZajq00qakMZhpLAlSdwDH7YjvtGyeumlUbrv6YdZPsLUyXEFrZaGyjIyuhf8SnI/mPjQMARzAteJO7jyd7l2T5hMeeOkuhVVPW0gAAkk8hJ+g6eXUnHszmkIKrQqOBd2NOOfPVff8reki/AHEkwNNyDYgcjfDUcN1mPvfcgmTqYASNjBYXxLwoia1UzPdMomwVSP+M298aM1VJjVYm8HeNhPr0xIZ3ggT/uUqj+Vwf0OI5spJgXM7f6xzU74YL6jf+2JMZ1Vs1ta2bfSQ0i3OfLmBiOoUyowUcD+z2vnWVye6oBVHesJLbz3a/N6mFHnEY140L9lPZ/vs337L+Fl/EJG9Q/AJ2JUeP2Xri5Zwz4TwmnlqKUaQhE63JJuWY82JuTb6ADDvBpHWPHC4Q4osW9vf9/LALxhatA6qiEAgEsviWemoflMEi8bjB2cJOFLjWapLtjxg5lUIWCBErzHr5YEqjOTYafICPpjoHifZDKV510VDH56fgb302PuMUX9pfDvuefahRZ9ASmw1QTLKGMwBz8sXdTMRlSk21x5E/1w8yVIapstr+f0xI/ZVwpM7nHp5jWyLSZwqtp8QZQLjlBOLgp9g8gu2VpnzJcn83waUVJU4cdI6bnyHU4tnsNxlMxlECqVNECmwjoLEesSf5tWMx2HyAM/dac/+T39fHfEpkshToropU0prJMIIEncnqfXBU4OMcLhMR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Georgia" pitchFamily="18" charset="0"/>
            </a:endParaRPr>
          </a:p>
        </p:txBody>
      </p:sp>
      <p:sp>
        <p:nvSpPr>
          <p:cNvPr id="20486" name="AutoShape 7" descr="data:image/jpeg;base64,/9j/4AAQSkZJRgABAQAAAQABAAD/2wCEAAkGBhMSERUUExQUFRUWGRwaFxYXFyIeGhwdIBseGiMeHB4aHSYkHh0lHRwiIS8sJCgsLTAsHCAxNzIuNSYsLCkBCQoKDgwOFQ4PFCkYFBgpKSkpKSkpKSkpKSkpKSkpKSkpKSkpKSkpKSkpKSkpKSkpKSkpKSkpKSkpKSkpKSkpKf/AABEIAGAAYAMBIgACEQEDEQH/xAAcAAABBAMBAAAAAAAAAAAAAAAGAQQFBwIDCAD/xAA6EAACAQIEAwYDBgYBBQAAAAABAhEDIQAEEjEFQVEGEyJhcYEyQpEHFCOhscFSYtHh8PGiQ0RygoP/xAAXAQEBAQEAAAAAAAAAAAAAAAACAQAD/8QAGxEBAQEBAAMBAAAAAAAAAAAAAAERIRIxQQL/2gAMAwEAAhEDEQA/ALTx7C4RiACSQALkkwAOpJ2GOZvHCMYEmABuTsPU4HeLdqI8NEySJmLmDeAYhRaSY35QZHczxVqiGXq1NyC50rA5ryI8wMXxQY5jtBRUgDU880WQB1kkflOGY7XU4lqdRQZhmKxbe4JAA6k4r9iGaYRvhsqs4EmLGyqT73tyw6WhcwjfFyo0xB9ySDPIeHacTFGb9saMeEazBIAdeU85ttE7XGHWT7QU6hghk6M5XSfdWJHuBgFfJki6MTfehSckz5EajHL4T7wWxRUMkU1g7stSjyj4llT6SAOdr4hLV5Ty68vrhIxV+R4lVy4D02dYT5oemfF1pWH/ANATykSMGXDe2FN6ndVV7t5gNIKMYBEQTAMgA3Hw3BMYyYn8JhcejEY4wKdp3es4pgaadNySf4iByXmdQKr6EnBTXaFYjcAx6xb88DGZpALEk2aSTuSbk2mSWO3UD5sdfzAtQOaSZABI8Volfl+INZ28trxeTiNzNUajcEnXYgu3uBYb+1z82MOP8eWmHkhQPBe7M/hEKoMhFvO0WGAfiPbCoxIQlVkkdb+lvPFrCzOcQVBqqM3wr8VVQenhRYm3Iiw5nGin2iyhkl6IAJ+MVi2x+GVuORG5JwBazUNiWY+s+5w5HDq7ABaZb0I/blglo6pdoskbFsuJlYNKqo63j5IkabeuHdHitIldFUAttozJU7dcwgVf3Ag8prOtk66E6qWkdIH6g40rniCQ1va/+sGxdWgwgEwAShAJXutXi+V0/Drcx4seztPxOCSPG9p0EHQADpU+FiD4WB0tziRivsjxd6c93UZdQKkTYg7gqbQekYLOC8b74920I57xlCwEMqJAFyJCmVmCPh0mxmNqz+znagV/w6nhqjYkaRUHi8SqbgwpLA856ECexVvDK/dV6VUWh1J2MgkKZO7kSDIsTpPznFpssW6W+lsZi54+Aztb9ZxXHbXtStKlVpUXY1pg6LmnBhiDFnAmI21E2IEWTm2ARidlGo+i+L9Bjm1OKMajVSdRqEsZtqLkkg38432w5eBUPms0XNyWN/ESSY9ycSOR4FIDVJGr4VA8R87bekg4fdluz65jOMGvTQ6nG0iNZFtp29xgq4nraakBVZSB3aydSkfgqBZAFIYtcsLWjDk5qaFmyrUxqFJtAvOlfQmJk3t6438P4nIlDDAjYm/lBNum5GwtiH41RdjJpOD/ABsrA+5by5E8sOOG0O7CsSHkwQDI67jlAPv1wfasuJcXlmYnUx5/LHKJ3nzsLWJnDWmHqLZHYcvCD9Bp/TGvN0JqNJFrqSYU7QSbALefbbC5WmQtw7G8spLc9xpMYKtb8PMFlBVkuwjl6Hz9j5Y1itMX6R/nliUyr1AFYzsQdYjw2sObKRyO0Ag4js9khSrMFIKi6nqp2/ORjNBvwbiZr0mLHxr4XMwTIsxMWJOqw5+gxcHDqxejSdrlqaMT5lQcc78Gzhp1AQT4vCbWvzv0P+Xx0Xl6elFUbKqqPZQMGkw7Sz9yzWm5+71ovH/Tbn6Y5hpP4gv5f7x1ZmMuKish2dWQ/wDspX98cv1si+sqEbvhKOnMOtmEe35HCg1Y/wBkuR7zvWA3Jv1EfvAwx4vXCoyBiNTmVnYg297774Mfsqyy0so7rszIRbkLH6NI57bnAt204etPOVA3wOdYI3E7/n++O+5MDOhqn2dQ+JiWjlJjD3M8OESCBpXSOgncn2jnvbEa2Ya4UyvIi0jqP6Y2V+MjSaSqpUKNRmG1TNpP8XkSROOfwjXPUQCrDYGJHncf50xk3DqZGpfAeZBi/tGI41X8zMzqO/U9L+XlGNjsyjTJ2wFZU6pHg1SWIJ/inzJube1/p7tNk2ouEYQwWCPMgPHqL49wRvxhMRaZG0Gf7fXDntaTUd6pNwdfrJj98VEHlW58wCR7Xx1KT/ntjlrJ5YswVblyFEXktAA+px1NUW59T/TApN5OKn7YcFGU4pTzBGnLV6qs1QqSKbkw0xsdUVFuJlvTFsY15jLrURkdVdGEMrCVI6EHfDQGdkeOUanfZajq00qakMZhpLAlSdwDH7YjvtGyeumlUbrv6YdZPsLUyXEFrZaGyjIyuhf8SnI/mPjQMARzAteJO7jyd7l2T5hMeeOkuhVVPW0gAAkk8hJ+g6eXUnHszmkIKrQqOBd2NOOfPVff8reki/AHEkwNNyDYgcjfDUcN1mPvfcgmTqYASNjBYXxLwoia1UzPdMomwVSP+M298aM1VJjVYm8HeNhPr0xIZ3ggT/uUqj+Vwf0OI5spJgXM7f6xzU74YL6jf+2JMZ1Vs1ta2bfSQ0i3OfLmBiOoUyowUcD+z2vnWVye6oBVHesJLbz3a/N6mFHnEY140L9lPZ/vs337L+Fl/EJG9Q/AJ2JUeP2Xri5Zwz4TwmnlqKUaQhE63JJuWY82JuTb6ADDvBpHWPHC4Q4osW9vf9/LALxhatA6qiEAgEsviWemoflMEi8bjB2cJOFLjWapLtjxg5lUIWCBErzHr5YEqjOTYafICPpjoHifZDKV510VDH56fgb302PuMUX9pfDvuefahRZ9ASmw1QTLKGMwBz8sXdTMRlSk21x5E/1w8yVIapstr+f0xI/ZVwpM7nHp5jWyLSZwqtp8QZQLjlBOLgp9g8gu2VpnzJcn83waUVJU4cdI6bnyHU4tnsNxlMxlECqVNECmwjoLEesSf5tWMx2HyAM/dac/+T39fHfEpkshToropU0prJMIIEncnqfXBU4OMcLhMRn/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Georgia" pitchFamily="18" charset="0"/>
            </a:endParaRPr>
          </a:p>
        </p:txBody>
      </p:sp>
      <p:pic>
        <p:nvPicPr>
          <p:cNvPr id="12" name="Содержимое 11" descr="загруженное (1).jpg"/>
          <p:cNvPicPr>
            <a:picLocks noGrp="1" noChangeAspect="1"/>
          </p:cNvPicPr>
          <p:nvPr>
            <p:ph idx="1"/>
          </p:nvPr>
        </p:nvPicPr>
        <p:blipFill>
          <a:blip r:embed="rId3"/>
          <a:srcRect/>
          <a:stretch>
            <a:fillRect/>
          </a:stretch>
        </p:blipFill>
        <p:spPr>
          <a:xfrm>
            <a:off x="1547813" y="2997200"/>
            <a:ext cx="2376487" cy="2287588"/>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7"/>
                                        </p:tgtEl>
                                        <p:attrNameLst>
                                          <p:attrName>style.visibility</p:attrName>
                                        </p:attrNameLst>
                                      </p:cBhvr>
                                      <p:to>
                                        <p:strVal val="visible"/>
                                      </p:to>
                                    </p:set>
                                    <p:animEffect transition="in" filter="fade">
                                      <p:cBhvr>
                                        <p:cTn id="12" dur="2000"/>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2790825"/>
          </a:xfrm>
        </p:spPr>
        <p:txBody>
          <a:bodyPr>
            <a:normAutofit fontScale="90000"/>
          </a:bodyPr>
          <a:lstStyle/>
          <a:p>
            <a:pPr fontAlgn="auto" hangingPunct="0">
              <a:spcAft>
                <a:spcPts val="0"/>
              </a:spcAft>
              <a:defRPr/>
            </a:pPr>
            <a:r>
              <a:rPr lang="uk-UA" sz="2000" b="1" i="1" u="sng" dirty="0" smtClean="0">
                <a:solidFill>
                  <a:srgbClr val="FF5050"/>
                </a:solidFill>
              </a:rPr>
              <a:t>Стародавній Єгипет.</a:t>
            </a:r>
            <a:r>
              <a:rPr lang="ru-RU" sz="2000" b="1" i="1" dirty="0" smtClean="0">
                <a:solidFill>
                  <a:srgbClr val="FF5050"/>
                </a:solidFill>
              </a:rPr>
              <a:t/>
            </a:r>
            <a:br>
              <a:rPr lang="ru-RU" sz="2000" b="1" i="1" dirty="0" smtClean="0">
                <a:solidFill>
                  <a:srgbClr val="FF5050"/>
                </a:solidFill>
              </a:rPr>
            </a:br>
            <a:r>
              <a:rPr lang="uk-UA" sz="2000" b="1" i="1" dirty="0" smtClean="0">
                <a:solidFill>
                  <a:srgbClr val="FF5050"/>
                </a:solidFill>
              </a:rPr>
              <a:t>В цьому відділі музею представлено </a:t>
            </a:r>
            <a:r>
              <a:rPr lang="ru-RU" sz="2000" b="1" i="1" dirty="0" smtClean="0">
                <a:solidFill>
                  <a:srgbClr val="FF5050"/>
                </a:solidFill>
              </a:rPr>
              <a:t>5000 </a:t>
            </a:r>
            <a:r>
              <a:rPr lang="uk-UA" sz="2000" b="1" i="1" dirty="0" smtClean="0">
                <a:solidFill>
                  <a:srgbClr val="FF5050"/>
                </a:solidFill>
              </a:rPr>
              <a:t>робіт.,розміщених на площі </a:t>
            </a:r>
            <a:r>
              <a:rPr lang="ru-RU" sz="2000" b="1" i="1" dirty="0" smtClean="0">
                <a:solidFill>
                  <a:srgbClr val="FF5050"/>
                </a:solidFill>
              </a:rPr>
              <a:t>4120 </a:t>
            </a:r>
            <a:r>
              <a:rPr lang="uk-UA" sz="2000" b="1" i="1" dirty="0" smtClean="0">
                <a:solidFill>
                  <a:srgbClr val="FF5050"/>
                </a:solidFill>
              </a:rPr>
              <a:t>м</a:t>
            </a:r>
            <a:r>
              <a:rPr lang="ru-RU" sz="2000" b="1" i="1" dirty="0" smtClean="0">
                <a:solidFill>
                  <a:srgbClr val="FF5050"/>
                </a:solidFill>
              </a:rPr>
              <a:t>2.</a:t>
            </a:r>
            <a:r>
              <a:rPr lang="uk-UA" sz="2000" b="1" i="1" dirty="0" smtClean="0">
                <a:solidFill>
                  <a:srgbClr val="FF5050"/>
                </a:solidFill>
              </a:rPr>
              <a:t>Відділ Стародавнього Єгипту був створений </a:t>
            </a:r>
            <a:r>
              <a:rPr lang="ru-RU" sz="2000" b="1" i="1" dirty="0" smtClean="0">
                <a:solidFill>
                  <a:srgbClr val="FF5050"/>
                </a:solidFill>
              </a:rPr>
              <a:t>15 </a:t>
            </a:r>
            <a:r>
              <a:rPr lang="uk-UA" sz="2000" b="1" i="1" dirty="0" smtClean="0">
                <a:solidFill>
                  <a:srgbClr val="FF5050"/>
                </a:solidFill>
              </a:rPr>
              <a:t>травня </a:t>
            </a:r>
            <a:r>
              <a:rPr lang="ru-RU" sz="2000" b="1" i="1" dirty="0" smtClean="0">
                <a:solidFill>
                  <a:srgbClr val="FF5050"/>
                </a:solidFill>
              </a:rPr>
              <a:t>1826 </a:t>
            </a:r>
            <a:r>
              <a:rPr lang="uk-UA" sz="2000" b="1" i="1" dirty="0" smtClean="0">
                <a:solidFill>
                  <a:srgbClr val="FF5050"/>
                </a:solidFill>
              </a:rPr>
              <a:t>за розпорядженням Карла </a:t>
            </a:r>
            <a:r>
              <a:rPr lang="en-US" sz="2000" b="1" i="1" dirty="0" smtClean="0">
                <a:solidFill>
                  <a:srgbClr val="FF5050"/>
                </a:solidFill>
              </a:rPr>
              <a:t>X</a:t>
            </a:r>
            <a:r>
              <a:rPr lang="ru-RU" sz="2000" b="1" i="1" dirty="0" smtClean="0">
                <a:solidFill>
                  <a:srgbClr val="FF5050"/>
                </a:solidFill>
              </a:rPr>
              <a:t>. </a:t>
            </a:r>
            <a:r>
              <a:rPr lang="uk-UA" sz="2000" b="1" i="1" dirty="0" smtClean="0">
                <a:solidFill>
                  <a:srgbClr val="FF5050"/>
                </a:solidFill>
              </a:rPr>
              <a:t>Першим наглядачем створеного Музею Єгипту став </a:t>
            </a:r>
            <a:r>
              <a:rPr lang="uk-UA" sz="2000" b="1" i="1" dirty="0" err="1" smtClean="0">
                <a:solidFill>
                  <a:srgbClr val="FF5050"/>
                </a:solidFill>
              </a:rPr>
              <a:t>розшифровщик</a:t>
            </a:r>
            <a:r>
              <a:rPr lang="uk-UA" sz="2000" b="1" i="1" dirty="0" smtClean="0">
                <a:solidFill>
                  <a:srgbClr val="FF5050"/>
                </a:solidFill>
              </a:rPr>
              <a:t> староєгипетських ієрогліфів Жан-Франсуа </a:t>
            </a:r>
            <a:r>
              <a:rPr lang="uk-UA" sz="2000" b="1" i="1" dirty="0" err="1" smtClean="0">
                <a:solidFill>
                  <a:srgbClr val="FF5050"/>
                </a:solidFill>
              </a:rPr>
              <a:t>Шампольон.Колекція</a:t>
            </a:r>
            <a:r>
              <a:rPr lang="uk-UA" sz="2000" b="1" i="1" dirty="0" smtClean="0">
                <a:solidFill>
                  <a:srgbClr val="FF5050"/>
                </a:solidFill>
              </a:rPr>
              <a:t> складається з таких частин:Цивілізація фараонів,Релігія Єгипту,Древнє і Середнє царство,Нове царство,Пізній період,Римський період,Коптський період.</a:t>
            </a:r>
            <a:r>
              <a:rPr lang="ru-RU" dirty="0" smtClean="0"/>
              <a:t/>
            </a:r>
            <a:br>
              <a:rPr lang="ru-RU" dirty="0" smtClean="0"/>
            </a:br>
            <a:endParaRPr lang="ru-RU"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eorgia" pitchFamily="18" charset="0"/>
            </a:endParaRPr>
          </a:p>
        </p:txBody>
      </p:sp>
      <p:pic>
        <p:nvPicPr>
          <p:cNvPr id="20481" name="Picture 1"/>
          <p:cNvPicPr>
            <a:picLocks noChangeAspect="1" noChangeArrowheads="1"/>
          </p:cNvPicPr>
          <p:nvPr/>
        </p:nvPicPr>
        <p:blipFill>
          <a:blip r:embed="rId2"/>
          <a:srcRect/>
          <a:stretch>
            <a:fillRect/>
          </a:stretch>
        </p:blipFill>
        <p:spPr bwMode="auto">
          <a:xfrm>
            <a:off x="3779838" y="3702050"/>
            <a:ext cx="4752975" cy="2895600"/>
          </a:xfrm>
          <a:prstGeom prst="rect">
            <a:avLst/>
          </a:prstGeom>
          <a:noFill/>
          <a:ln w="9525">
            <a:noFill/>
            <a:miter lim="800000"/>
            <a:headEnd/>
            <a:tailEnd/>
          </a:ln>
        </p:spPr>
      </p:pic>
      <p:sp>
        <p:nvSpPr>
          <p:cNvPr id="21508" name="Rectangle 3"/>
          <p:cNvSpPr>
            <a:spLocks noChangeArrowheads="1"/>
          </p:cNvSpPr>
          <p:nvPr/>
        </p:nvSpPr>
        <p:spPr bwMode="auto">
          <a:xfrm>
            <a:off x="0" y="4797425"/>
            <a:ext cx="3851275" cy="1108075"/>
          </a:xfrm>
          <a:prstGeom prst="rect">
            <a:avLst/>
          </a:prstGeom>
          <a:noFill/>
          <a:ln w="9525">
            <a:noFill/>
            <a:miter lim="800000"/>
            <a:headEnd/>
            <a:tailEnd/>
          </a:ln>
        </p:spPr>
        <p:txBody>
          <a:bodyPr anchor="ctr">
            <a:spAutoFit/>
          </a:bodyPr>
          <a:lstStyle/>
          <a:p>
            <a:r>
              <a:rPr lang="uk-UA" sz="1000">
                <a:cs typeface="Times New Roman" pitchFamily="18" charset="0"/>
              </a:rPr>
              <a:t>    </a:t>
            </a:r>
            <a:endParaRPr lang="ru-RU" sz="900"/>
          </a:p>
          <a:p>
            <a:pPr eaLnBrk="0" hangingPunct="0"/>
            <a:r>
              <a:rPr lang="uk-UA" sz="1400" b="1" i="1">
                <a:solidFill>
                  <a:srgbClr val="FF5050"/>
                </a:solidFill>
                <a:cs typeface="Times New Roman" pitchFamily="18" charset="0"/>
              </a:rPr>
              <a:t>Великий Сфінкс,знайдений в Тунісі(приблизно </a:t>
            </a:r>
            <a:r>
              <a:rPr lang="ru-RU" sz="1400" b="1" i="1">
                <a:solidFill>
                  <a:srgbClr val="FF5050"/>
                </a:solidFill>
                <a:cs typeface="Times New Roman" pitchFamily="18" charset="0"/>
              </a:rPr>
              <a:t>2620 </a:t>
            </a:r>
            <a:r>
              <a:rPr lang="uk-UA" sz="1400" b="1" i="1">
                <a:solidFill>
                  <a:srgbClr val="FF5050"/>
                </a:solidFill>
                <a:cs typeface="Times New Roman" pitchFamily="18" charset="0"/>
              </a:rPr>
              <a:t>р.до н.е.)Виконаний з рожевого граніту(висота-</a:t>
            </a:r>
            <a:r>
              <a:rPr lang="ru-RU" sz="1400" b="1" i="1">
                <a:solidFill>
                  <a:srgbClr val="FF5050"/>
                </a:solidFill>
                <a:cs typeface="Times New Roman" pitchFamily="18" charset="0"/>
              </a:rPr>
              <a:t>1,83</a:t>
            </a:r>
            <a:r>
              <a:rPr lang="uk-UA" sz="1400" b="1" i="1">
                <a:solidFill>
                  <a:srgbClr val="FF5050"/>
                </a:solidFill>
                <a:cs typeface="Times New Roman" pitchFamily="18" charset="0"/>
              </a:rPr>
              <a:t>м.ширина-</a:t>
            </a:r>
            <a:r>
              <a:rPr lang="ru-RU" sz="1400" b="1" i="1">
                <a:solidFill>
                  <a:srgbClr val="FF5050"/>
                </a:solidFill>
                <a:cs typeface="Times New Roman" pitchFamily="18" charset="0"/>
              </a:rPr>
              <a:t>4,80 </a:t>
            </a:r>
            <a:r>
              <a:rPr lang="uk-UA" sz="1400" b="1" i="1">
                <a:solidFill>
                  <a:srgbClr val="FF5050"/>
                </a:solidFill>
                <a:cs typeface="Times New Roman" pitchFamily="18" charset="0"/>
              </a:rPr>
              <a:t>м).</a:t>
            </a:r>
            <a:endParaRPr lang="uk-UA" sz="1400" b="1" i="1">
              <a:solidFill>
                <a:srgbClr val="FF505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fade">
                                      <p:cBhvr>
                                        <p:cTn id="7" dur="2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Другая 11">
      <a:dk1>
        <a:srgbClr val="EBA69D"/>
      </a:dk1>
      <a:lt1>
        <a:srgbClr val="FFFF65"/>
      </a:lt1>
      <a:dk2>
        <a:srgbClr val="FFA365"/>
      </a:dk2>
      <a:lt2>
        <a:srgbClr val="FFA365"/>
      </a:lt2>
      <a:accent1>
        <a:srgbClr val="FFD147"/>
      </a:accent1>
      <a:accent2>
        <a:srgbClr val="DE6B5C"/>
      </a:accent2>
      <a:accent3>
        <a:srgbClr val="FFFF00"/>
      </a:accent3>
      <a:accent4>
        <a:srgbClr val="F4CDC9"/>
      </a:accent4>
      <a:accent5>
        <a:srgbClr val="FFE084"/>
      </a:accent5>
      <a:accent6>
        <a:srgbClr val="E4724E"/>
      </a:accent6>
      <a:hlink>
        <a:srgbClr val="FF6600"/>
      </a:hlink>
      <a:folHlink>
        <a:srgbClr val="FFFF00"/>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244</TotalTime>
  <Words>867</Words>
  <Application>Microsoft Office PowerPoint</Application>
  <PresentationFormat>Екран (4:3)</PresentationFormat>
  <Paragraphs>46</Paragraphs>
  <Slides>17</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4</vt:i4>
      </vt:variant>
      <vt:variant>
        <vt:lpstr>Заголовки слайдов</vt:lpstr>
      </vt:variant>
      <vt:variant>
        <vt:i4>17</vt:i4>
      </vt:variant>
    </vt:vector>
  </HeadingPairs>
  <TitlesOfParts>
    <vt:vector size="27" baseType="lpstr">
      <vt:lpstr>Georgia</vt:lpstr>
      <vt:lpstr>Arial</vt:lpstr>
      <vt:lpstr>Trebuchet MS</vt:lpstr>
      <vt:lpstr>Wingdings 2</vt:lpstr>
      <vt:lpstr>Calibri</vt:lpstr>
      <vt:lpstr>Times New Roman</vt:lpstr>
      <vt:lpstr>Городская</vt:lpstr>
      <vt:lpstr>Городская</vt:lpstr>
      <vt:lpstr>Городская</vt:lpstr>
      <vt:lpstr>Городская</vt:lpstr>
      <vt:lpstr>Слайд 1</vt:lpstr>
      <vt:lpstr>Музе́ї (від дав.-гр. τὸ Μουσεῖον — «дім Муз») — культурно-освітні та науково-дослідні заклади, призначені для вивчення, збереження та використання пам'яток природи, матеріальної і духовної культури, прилучення громадян до надбань національної і світової історико-культурної спадщини. За своїм профілем музеї поділяються на такі види: історичні, археологічні, краєзнавчі, природничі, літературні, меморіальні, мистецькі, етнографічні, технічні, галузеві тощо.</vt:lpstr>
      <vt:lpstr>Лувр (фр. Musée du Louvre) — один з найбільших музеїв світу, розташований на правому березі Сени в першому окрузі Парижа. Музей Лувр демонструє 35 000 експонатів, від найдавніших часів до 19 століття на площі понад 60 000 м².Музей розташований в палаці Лувру, який був побудований як фортеця в кінці 12 століття при Філіппі II. Будівля розширювалась багато разів, сформувавши сучасний палац Лувр. В 1682 році Людовик XIV вибрав Версальський палац як свою резиденцію, а Лувр перетворився в місце зберігання королівської колекції.Під час Французької революції, Національна Асамблея постановила, що Лувр повинен використовуватися як музей, демонструючи культурні шедеври країни.</vt:lpstr>
      <vt:lpstr>Слайд 4</vt:lpstr>
      <vt:lpstr>Історія Лувру. Створення королівської резиденції в Луврі розпочали у 1546 році (архітектор П'єр Леско). Квадратний двір палацу створили архітектори Лемерсьє, а наприкінці 17 століття добудував Луї Лево. Лувр ставав конгломератом різностильових споруд від доби відродження до класицизму(східна Колоннада Лувра, архітектор Клод Перро). Будівельні роботи припинилися за короля Луї ХІV, що переніс королівську резиденцію в улюблений Версаль.    </vt:lpstr>
      <vt:lpstr>Під час Французької революції Лувр був перетворений на публічний музей.  Музей відкрився 10 серпня 1793 року в першу річницю повалення монархії.Колекція нараховувала 537 картин і 184 предметів мистецтва.Згодом вона збільшувалась завдяки успішним військовим кампаніям(при Наполеоні I),фінансуванню уряду,пожертвуванням та подарункам,проведенню археологічних розкопок(20 століття),приватним збіркам(Колекція кардинала Мазаріні ,Колекція Ябаха).Хронолоічно експозиції Лувра закінчуються 1848 роком. </vt:lpstr>
      <vt:lpstr>Слайд 7</vt:lpstr>
      <vt:lpstr>Слайд 8</vt:lpstr>
      <vt:lpstr>Стародавній Єгипет. В цьому відділі музею представлено 5000 робіт.,розміщених на площі 4120 м2.Відділ Стародавнього Єгипту був створений 15 травня 1826 за розпорядженням Карла X. Першим наглядачем створеного Музею Єгипту став розшифровщик староєгипетських ієрогліфів Жан-Франсуа Шампольон.Колекція складається з таких частин:Цивілізація фараонів,Релігія Єгипту,Древнє і Середнє царство,Нове царство,Пізній період,Римський період,Коптський період. </vt:lpstr>
      <vt:lpstr>Стародавня Греція, Етрурія, Стародавній Рим. Роботи цього відділу музею охоплюють мистецтво людей,які проживали в районі Середземномор"я,близько 4 тисячоліття до н.е і до 15 ст. Представлені такі частини колекції:Зародження грецького мистецтва,Археологічне грецьке мистецтво,Класичне грецьке мистецтво,Елліністичне мистецтво,Етруське мистецтво,Римське мистецтво. </vt:lpstr>
      <vt:lpstr>Мистецтво Ісламу. Департамент мистецтва ісламу був створений в 2003 році і містить твори ісламської цивілізації від Іспанії до Індії, від зародження ісламської цивілізації до XIX століття. </vt:lpstr>
      <vt:lpstr>Скульптура. Спочатку в Луврі були представлені тільки античні статуї. В 1824 відкриваються 5 нових залів, присвячених періоду від епохи Відродження до XVIII століття. В 1850 до колекції приєднуються середньовічні статуї, а в 1893 році департамент скульптур стає незалежним від департаменту античності.</vt:lpstr>
      <vt:lpstr>Декоративно-прикладне мистецтво. Тут представлені світські та релігійні коштовності, статуетки, меблі, гобелени. Колекція охоплює період від Середньовіччя до XIX століття. </vt:lpstr>
      <vt:lpstr>Образотворче мистецтво. Колекція містить близько 6000 картин, що представляють період від Середньовіччя до 1848. Твори, що датуються після 1848 року, були передані в Музей Орсе під час створення останнього.   </vt:lpstr>
      <vt:lpstr>Графічне мистецтво. Відділ графічного мистецтва на сьогодні містить понад 130 000 експонатів, розділених на три групи: Зал малюнків (Le Cabinet des dessins), що починався з колекції французьких королів, а потім значно розширився за рахунок нових придбань і дарів; Калькографія (Chalcographie) - близько 14 000 гравюр по міді. Є можливість замовити відбитки з мідних оригіналів близько 600 гравюр;  Колекція Едмона Ротшильда, передана Лувру в 1936, що містить близько 40 000 естампів, 3 000 малюнків та 500 ілюстрованих книг. У зв'язку з величезним числом експонатів, а також через чутливість папери до світла, не представляється можливим експонувати їх все постійно. Їх можна бачити або в тимчасових експозиціях, або на замовлення в спеціальному залі (la salle de consultation). Крім того, постійно проводиться величезна робота з оцифрування зображень.   </vt:lpstr>
      <vt:lpstr>Цікаві факти про Лувр:  1.Роботи майстерів не можуть бути виставлені в Луврі, поки не пройде 60 років від дати їхньої смерті. Виняток був зроблений для художника-кубіста Жоржа Брака.  2.В Луврі є лише одна картина американського художника  під назвою "Мати Уистлера", яка офіційно називається "Arrangement in Black and Gray: The Artist Mother“  3.Найбільший внутрішній коридор світу - Велика галерея в Луврі, збудована в 1607 році королем Франції Генрі IV. В дощові дні  король наказував звільнити прохід, принести дерева і каміння, покрити дерном і організувати полювання на лисиць зі своїми придворними в цьому приміщенні.   </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Люв</dc:title>
  <cp:lastModifiedBy>Юрій Голубов</cp:lastModifiedBy>
  <cp:revision>23</cp:revision>
  <dcterms:modified xsi:type="dcterms:W3CDTF">2012-02-20T19:07:12Z</dcterms:modified>
</cp:coreProperties>
</file>