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9" autoAdjust="0"/>
    <p:restoredTop sz="94684" autoAdjust="0"/>
  </p:normalViewPr>
  <p:slideViewPr>
    <p:cSldViewPr>
      <p:cViewPr varScale="1">
        <p:scale>
          <a:sx n="75" d="100"/>
          <a:sy n="75" d="100"/>
        </p:scale>
        <p:origin x="-10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52426" y="2895600"/>
            <a:ext cx="4572000" cy="13687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Rectangle 14"/>
          <p:cNvSpPr/>
          <p:nvPr/>
        </p:nvSpPr>
        <p:spPr>
          <a:xfrm>
            <a:off x="0" y="4743451"/>
            <a:ext cx="9144000" cy="21145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6" name="Straight Connector 15"/>
          <p:cNvCxnSpPr/>
          <p:nvPr/>
        </p:nvCxnSpPr>
        <p:spPr>
          <a:xfrm>
            <a:off x="0" y="4714875"/>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Date Placeholder 21"/>
          <p:cNvSpPr>
            <a:spLocks noGrp="1"/>
          </p:cNvSpPr>
          <p:nvPr>
            <p:ph type="dt" sz="half" idx="10"/>
          </p:nvPr>
        </p:nvSpPr>
        <p:spPr/>
        <p:txBody>
          <a:bodyPr/>
          <a:lstStyle/>
          <a:p>
            <a:fld id="{B4C71EC6-210F-42DE-9C53-41977AD35B3D}" type="datetimeFigureOut">
              <a:rPr lang="ru-RU" smtClean="0"/>
              <a:t>18.05.2013</a:t>
            </a:fld>
            <a:endParaRPr lang="ru-RU"/>
          </a:p>
        </p:txBody>
      </p:sp>
      <p:sp>
        <p:nvSpPr>
          <p:cNvPr id="23" name="Slide Number Placeholder 22"/>
          <p:cNvSpPr>
            <a:spLocks noGrp="1"/>
          </p:cNvSpPr>
          <p:nvPr>
            <p:ph type="sldNum" sz="quarter" idx="11"/>
          </p:nvPr>
        </p:nvSpPr>
        <p:spPr/>
        <p:txBody>
          <a:bodyPr/>
          <a:lstStyle/>
          <a:p>
            <a:fld id="{B19B0651-EE4F-4900-A07F-96A6BFA9D0F0}" type="slidenum">
              <a:rPr lang="ru-RU" smtClean="0"/>
              <a:t>‹#›</a:t>
            </a:fld>
            <a:endParaRPr lang="ru-RU"/>
          </a:p>
        </p:txBody>
      </p:sp>
      <p:sp>
        <p:nvSpPr>
          <p:cNvPr id="24" name="Footer Placeholder 23"/>
          <p:cNvSpPr>
            <a:spLocks noGrp="1"/>
          </p:cNvSpPr>
          <p:nvPr>
            <p:ph type="ftr" sz="quarter" idx="12"/>
          </p:nvPr>
        </p:nvSpPr>
        <p:spPr/>
        <p:txBody>
          <a:bodyPr/>
          <a:lstStyle/>
          <a:p>
            <a:endParaRPr lang="ru-RU"/>
          </a:p>
        </p:txBody>
      </p:sp>
      <p:sp>
        <p:nvSpPr>
          <p:cNvPr id="12" name="Title 11"/>
          <p:cNvSpPr>
            <a:spLocks noGrp="1"/>
          </p:cNvSpPr>
          <p:nvPr>
            <p:ph type="title"/>
          </p:nvPr>
        </p:nvSpPr>
        <p:spPr>
          <a:xfrm>
            <a:off x="352426" y="457200"/>
            <a:ext cx="7680960" cy="2438399"/>
          </a:xfrm>
        </p:spPr>
        <p:txBody>
          <a:bodyPr>
            <a:normAutofit/>
          </a:bodyPr>
          <a:lstStyle>
            <a:lvl1pPr>
              <a:spcBef>
                <a:spcPts val="0"/>
              </a:spcBef>
              <a:defRPr kumimoji="0" lang="en-US" sz="6000" b="1" i="0" u="none" strike="noStrike" kern="1200" cap="none" spc="0" normalizeH="0" baseline="0" noProof="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18.05.2013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18.05.2013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Content Placeholder 30"/>
          <p:cNvSpPr>
            <a:spLocks noGrp="1"/>
          </p:cNvSpPr>
          <p:nvPr>
            <p:ph sz="quarter" idx="13"/>
          </p:nvPr>
        </p:nvSpPr>
        <p:spPr>
          <a:xfrm>
            <a:off x="352426" y="1463040"/>
            <a:ext cx="7680960" cy="47244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2" name="Date Placeholder 11"/>
          <p:cNvSpPr>
            <a:spLocks noGrp="1"/>
          </p:cNvSpPr>
          <p:nvPr>
            <p:ph type="dt" sz="half" idx="14"/>
          </p:nvPr>
        </p:nvSpPr>
        <p:spPr/>
        <p:txBody>
          <a:bodyPr/>
          <a:lstStyle/>
          <a:p>
            <a:fld id="{B4C71EC6-210F-42DE-9C53-41977AD35B3D}" type="datetimeFigureOut">
              <a:rPr lang="ru-RU" smtClean="0"/>
              <a:t>18.05.2013</a:t>
            </a:fld>
            <a:endParaRPr lang="ru-RU"/>
          </a:p>
        </p:txBody>
      </p:sp>
      <p:sp>
        <p:nvSpPr>
          <p:cNvPr id="19" name="Slide Number Placeholder 18"/>
          <p:cNvSpPr>
            <a:spLocks noGrp="1"/>
          </p:cNvSpPr>
          <p:nvPr>
            <p:ph type="sldNum" sz="quarter" idx="15"/>
          </p:nvPr>
        </p:nvSpPr>
        <p:spPr/>
        <p:txBody>
          <a:bodyPr/>
          <a:lstStyle/>
          <a:p>
            <a:fld id="{B19B0651-EE4F-4900-A07F-96A6BFA9D0F0}" type="slidenum">
              <a:rPr lang="ru-RU" smtClean="0"/>
              <a:t>‹#›</a:t>
            </a:fld>
            <a:endParaRPr lang="ru-RU"/>
          </a:p>
        </p:txBody>
      </p:sp>
      <p:sp>
        <p:nvSpPr>
          <p:cNvPr id="21" name="Footer Placeholder 20"/>
          <p:cNvSpPr>
            <a:spLocks noGrp="1"/>
          </p:cNvSpPr>
          <p:nvPr>
            <p:ph type="ftr" sz="quarter" idx="16"/>
          </p:nvPr>
        </p:nvSpPr>
        <p:spPr/>
        <p:txBody>
          <a:bodyPr/>
          <a:lstStyle/>
          <a:p>
            <a:endParaRPr lang="ru-RU"/>
          </a:p>
        </p:txBody>
      </p:sp>
      <p:sp>
        <p:nvSpPr>
          <p:cNvPr id="8" name="Title 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Subtitle 2"/>
          <p:cNvSpPr>
            <a:spLocks noGrp="1"/>
          </p:cNvSpPr>
          <p:nvPr>
            <p:ph type="subTitle" idx="1"/>
          </p:nvPr>
        </p:nvSpPr>
        <p:spPr>
          <a:xfrm>
            <a:off x="352426" y="4003302"/>
            <a:ext cx="4572000" cy="1178298"/>
          </a:xfrm>
        </p:spPr>
        <p:txBody>
          <a:bodyPr>
            <a:normAutofit/>
          </a:bodyPr>
          <a:lstStyle>
            <a:lvl1pPr marL="0" indent="0" algn="l">
              <a:buNone/>
              <a:defRPr sz="2000" b="0" i="1" cap="none" spc="120" baseline="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6" name="Date Placeholder 15"/>
          <p:cNvSpPr>
            <a:spLocks noGrp="1"/>
          </p:cNvSpPr>
          <p:nvPr>
            <p:ph type="dt" sz="half" idx="10"/>
          </p:nvPr>
        </p:nvSpPr>
        <p:spPr/>
        <p:txBody>
          <a:bodyPr/>
          <a:lstStyle/>
          <a:p>
            <a:fld id="{B4C71EC6-210F-42DE-9C53-41977AD35B3D}" type="datetimeFigureOut">
              <a:rPr lang="ru-RU" smtClean="0"/>
              <a:t>18.05.2013</a:t>
            </a:fld>
            <a:endParaRPr lang="ru-RU"/>
          </a:p>
        </p:txBody>
      </p:sp>
      <p:sp>
        <p:nvSpPr>
          <p:cNvPr id="20" name="Slide Number Placeholder 19"/>
          <p:cNvSpPr>
            <a:spLocks noGrp="1"/>
          </p:cNvSpPr>
          <p:nvPr>
            <p:ph type="sldNum" sz="quarter" idx="11"/>
          </p:nvPr>
        </p:nvSpPr>
        <p:spPr/>
        <p:txBody>
          <a:bodyPr/>
          <a:lstStyle/>
          <a:p>
            <a:fld id="{B19B0651-EE4F-4900-A07F-96A6BFA9D0F0}" type="slidenum">
              <a:rPr lang="ru-RU" smtClean="0"/>
              <a:t>‹#›</a:t>
            </a:fld>
            <a:endParaRPr lang="ru-RU"/>
          </a:p>
        </p:txBody>
      </p:sp>
      <p:sp>
        <p:nvSpPr>
          <p:cNvPr id="21" name="Footer Placeholder 20"/>
          <p:cNvSpPr>
            <a:spLocks noGrp="1"/>
          </p:cNvSpPr>
          <p:nvPr>
            <p:ph type="ftr" sz="quarter" idx="12"/>
          </p:nvPr>
        </p:nvSpPr>
        <p:spPr/>
        <p:txBody>
          <a:bodyPr/>
          <a:lstStyle/>
          <a:p>
            <a:endParaRPr lang="ru-RU"/>
          </a:p>
        </p:txBody>
      </p:sp>
      <p:sp>
        <p:nvSpPr>
          <p:cNvPr id="13" name="Rectangle 12"/>
          <p:cNvSpPr/>
          <p:nvPr/>
        </p:nvSpPr>
        <p:spPr>
          <a:xfrm>
            <a:off x="0" y="0"/>
            <a:ext cx="9144000" cy="182880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4439" y="182880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itle 13"/>
          <p:cNvSpPr>
            <a:spLocks noGrp="1"/>
          </p:cNvSpPr>
          <p:nvPr>
            <p:ph type="title"/>
          </p:nvPr>
        </p:nvSpPr>
        <p:spPr>
          <a:xfrm>
            <a:off x="354366" y="1990078"/>
            <a:ext cx="8439912" cy="1984248"/>
          </a:xfrm>
        </p:spPr>
        <p:txBody>
          <a:bodyPr>
            <a:noAutofit/>
          </a:bodyPr>
          <a:lstStyle>
            <a:lvl1pPr>
              <a:defRPr kumimoji="0" lang="en-US" sz="6000" b="1" i="0" u="none" strike="noStrike" kern="1200" cap="none" spc="0" normalizeH="0" baseline="0" noProof="0" dirty="0" smtClean="0">
                <a:ln>
                  <a:noFill/>
                </a:ln>
                <a:gradFill>
                  <a:gsLst>
                    <a:gs pos="0">
                      <a:schemeClr val="tx1">
                        <a:alpha val="92000"/>
                      </a:schemeClr>
                    </a:gs>
                    <a:gs pos="45000">
                      <a:schemeClr val="tx1">
                        <a:alpha val="51000"/>
                      </a:schemeClr>
                    </a:gs>
                    <a:gs pos="100000">
                      <a:schemeClr val="tx1"/>
                    </a:gs>
                  </a:gsLst>
                  <a:lin ang="3600000" scaled="0"/>
                </a:gradFill>
                <a:effectLst/>
                <a:uLnTx/>
                <a:uFillTx/>
                <a:latin typeface="+mj-lt"/>
                <a:ea typeface="+mj-ea"/>
                <a:cs typeface="Tunga" pitchFamily="2"/>
              </a:defRPr>
            </a:lvl1pPr>
          </a:lstStyle>
          <a:p>
            <a:pPr marL="0" marR="0" lvl="0" indent="0" algn="l" defTabSz="914400" rtl="0" eaLnBrk="1" fontAlgn="auto" latinLnBrk="0" hangingPunct="1">
              <a:lnSpc>
                <a:spcPct val="100000"/>
              </a:lnSpc>
              <a:spcBef>
                <a:spcPts val="400"/>
              </a:spcBef>
              <a:spcAft>
                <a:spcPts val="0"/>
              </a:spcAft>
              <a:buClrTx/>
              <a:buSzTx/>
              <a:buFontTx/>
              <a:buNone/>
              <a:tabLst/>
              <a:defRPr/>
            </a:pPr>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Content Placeholder 11"/>
          <p:cNvSpPr>
            <a:spLocks noGrp="1"/>
          </p:cNvSpPr>
          <p:nvPr>
            <p:ph sz="quarter" idx="14"/>
          </p:nvPr>
        </p:nvSpPr>
        <p:spPr>
          <a:xfrm>
            <a:off x="4901184"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8" name="Content Placeholder 30"/>
          <p:cNvSpPr>
            <a:spLocks noGrp="1"/>
          </p:cNvSpPr>
          <p:nvPr>
            <p:ph sz="quarter" idx="13"/>
          </p:nvPr>
        </p:nvSpPr>
        <p:spPr>
          <a:xfrm>
            <a:off x="352426" y="1463040"/>
            <a:ext cx="3886200" cy="428853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7" name="Title 26"/>
          <p:cNvSpPr>
            <a:spLocks noGrp="1"/>
          </p:cNvSpPr>
          <p:nvPr>
            <p:ph type="title"/>
          </p:nvPr>
        </p:nvSpPr>
        <p:spPr/>
        <p:txBody>
          <a:bodyPr/>
          <a:lstStyle/>
          <a:p>
            <a:r>
              <a:rPr lang="ru-RU" smtClean="0"/>
              <a:t>Образец заголовка</a:t>
            </a:r>
            <a:endParaRPr lang="en-US" dirty="0"/>
          </a:p>
        </p:txBody>
      </p:sp>
      <p:sp>
        <p:nvSpPr>
          <p:cNvPr id="20" name="Date Placeholder 19"/>
          <p:cNvSpPr>
            <a:spLocks noGrp="1"/>
          </p:cNvSpPr>
          <p:nvPr>
            <p:ph type="dt" sz="half" idx="15"/>
          </p:nvPr>
        </p:nvSpPr>
        <p:spPr/>
        <p:txBody>
          <a:bodyPr/>
          <a:lstStyle/>
          <a:p>
            <a:fld id="{B4C71EC6-210F-42DE-9C53-41977AD35B3D}" type="datetimeFigureOut">
              <a:rPr lang="ru-RU" smtClean="0"/>
              <a:t>18.05.2013</a:t>
            </a:fld>
            <a:endParaRPr lang="ru-RU"/>
          </a:p>
        </p:txBody>
      </p:sp>
      <p:sp>
        <p:nvSpPr>
          <p:cNvPr id="25" name="Slide Number Placeholder 24"/>
          <p:cNvSpPr>
            <a:spLocks noGrp="1"/>
          </p:cNvSpPr>
          <p:nvPr>
            <p:ph type="sldNum" sz="quarter" idx="16"/>
          </p:nvPr>
        </p:nvSpPr>
        <p:spPr/>
        <p:txBody>
          <a:bodyPr/>
          <a:lstStyle/>
          <a:p>
            <a:fld id="{B19B0651-EE4F-4900-A07F-96A6BFA9D0F0}" type="slidenum">
              <a:rPr lang="ru-RU" smtClean="0"/>
              <a:t>‹#›</a:t>
            </a:fld>
            <a:endParaRPr lang="ru-RU"/>
          </a:p>
        </p:txBody>
      </p:sp>
      <p:sp>
        <p:nvSpPr>
          <p:cNvPr id="26" name="Footer Placeholder 25"/>
          <p:cNvSpPr>
            <a:spLocks noGrp="1"/>
          </p:cNvSpPr>
          <p:nvPr>
            <p:ph type="ftr" sz="quarter" idx="17"/>
          </p:nvPr>
        </p:nvSpPr>
        <p:spPr/>
        <p:txBody>
          <a:bodyPr/>
          <a:lstStyle/>
          <a:p>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3" name="Rectangle 12"/>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Text Placeholder 3"/>
          <p:cNvSpPr>
            <a:spLocks noGrp="1"/>
          </p:cNvSpPr>
          <p:nvPr>
            <p:ph type="body" sz="half" idx="2"/>
          </p:nvPr>
        </p:nvSpPr>
        <p:spPr>
          <a:xfrm>
            <a:off x="352426"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9" name="Text Placeholder 3"/>
          <p:cNvSpPr>
            <a:spLocks noGrp="1"/>
          </p:cNvSpPr>
          <p:nvPr>
            <p:ph type="body" sz="half" idx="15"/>
          </p:nvPr>
        </p:nvSpPr>
        <p:spPr>
          <a:xfrm>
            <a:off x="4900613" y="1463040"/>
            <a:ext cx="3886200" cy="509587"/>
          </a:xfrm>
        </p:spPr>
        <p:txBody>
          <a:bodyPr>
            <a:normAutofit/>
          </a:bodyPr>
          <a:lstStyle>
            <a:lvl1pPr marL="0" indent="0">
              <a:buNone/>
              <a:defRPr sz="2000" b="0" i="1" spc="0" baseline="0">
                <a:solidFill>
                  <a:schemeClr val="tx1"/>
                </a:solidFill>
                <a:latin typeface="+mj-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2" name="Content Placeholder 11"/>
          <p:cNvSpPr>
            <a:spLocks noGrp="1"/>
          </p:cNvSpPr>
          <p:nvPr>
            <p:ph sz="quarter" idx="14"/>
          </p:nvPr>
        </p:nvSpPr>
        <p:spPr>
          <a:xfrm>
            <a:off x="4900613"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28" name="Content Placeholder 30"/>
          <p:cNvSpPr>
            <a:spLocks noGrp="1"/>
          </p:cNvSpPr>
          <p:nvPr>
            <p:ph sz="quarter" idx="13"/>
          </p:nvPr>
        </p:nvSpPr>
        <p:spPr>
          <a:xfrm>
            <a:off x="352426" y="2011680"/>
            <a:ext cx="3886200" cy="3736848"/>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30" name="Title 29"/>
          <p:cNvSpPr>
            <a:spLocks noGrp="1"/>
          </p:cNvSpPr>
          <p:nvPr>
            <p:ph type="title"/>
          </p:nvPr>
        </p:nvSpPr>
        <p:spPr/>
        <p:txBody>
          <a:bodyPr/>
          <a:lstStyle/>
          <a:p>
            <a:r>
              <a:rPr lang="ru-RU" smtClean="0"/>
              <a:t>Образец заголовка</a:t>
            </a:r>
            <a:endParaRPr lang="en-US"/>
          </a:p>
        </p:txBody>
      </p:sp>
      <p:sp>
        <p:nvSpPr>
          <p:cNvPr id="20" name="Date Placeholder 19"/>
          <p:cNvSpPr>
            <a:spLocks noGrp="1"/>
          </p:cNvSpPr>
          <p:nvPr>
            <p:ph type="dt" sz="half" idx="16"/>
          </p:nvPr>
        </p:nvSpPr>
        <p:spPr/>
        <p:txBody>
          <a:bodyPr/>
          <a:lstStyle/>
          <a:p>
            <a:fld id="{B4C71EC6-210F-42DE-9C53-41977AD35B3D}" type="datetimeFigureOut">
              <a:rPr lang="ru-RU" smtClean="0"/>
              <a:t>18.05.2013</a:t>
            </a:fld>
            <a:endParaRPr lang="ru-RU"/>
          </a:p>
        </p:txBody>
      </p:sp>
      <p:sp>
        <p:nvSpPr>
          <p:cNvPr id="24" name="Slide Number Placeholder 23"/>
          <p:cNvSpPr>
            <a:spLocks noGrp="1"/>
          </p:cNvSpPr>
          <p:nvPr>
            <p:ph type="sldNum" sz="quarter" idx="17"/>
          </p:nvPr>
        </p:nvSpPr>
        <p:spPr/>
        <p:txBody>
          <a:bodyPr/>
          <a:lstStyle/>
          <a:p>
            <a:fld id="{B19B0651-EE4F-4900-A07F-96A6BFA9D0F0}" type="slidenum">
              <a:rPr lang="ru-RU" smtClean="0"/>
              <a:t>‹#›</a:t>
            </a:fld>
            <a:endParaRPr lang="ru-RU"/>
          </a:p>
        </p:txBody>
      </p:sp>
      <p:sp>
        <p:nvSpPr>
          <p:cNvPr id="29" name="Footer Placeholder 28"/>
          <p:cNvSpPr>
            <a:spLocks noGrp="1"/>
          </p:cNvSpPr>
          <p:nvPr>
            <p:ph type="ftr" sz="quarter" idx="18"/>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ate Placeholder 10"/>
          <p:cNvSpPr>
            <a:spLocks noGrp="1"/>
          </p:cNvSpPr>
          <p:nvPr>
            <p:ph type="dt" sz="half" idx="10"/>
          </p:nvPr>
        </p:nvSpPr>
        <p:spPr/>
        <p:txBody>
          <a:bodyPr/>
          <a:lstStyle/>
          <a:p>
            <a:fld id="{B4C71EC6-210F-42DE-9C53-41977AD35B3D}" type="datetimeFigureOut">
              <a:rPr lang="ru-RU" smtClean="0"/>
              <a:t>18.05.2013</a:t>
            </a:fld>
            <a:endParaRPr lang="ru-RU"/>
          </a:p>
        </p:txBody>
      </p:sp>
      <p:sp>
        <p:nvSpPr>
          <p:cNvPr id="14" name="Slide Number Placeholder 13"/>
          <p:cNvSpPr>
            <a:spLocks noGrp="1"/>
          </p:cNvSpPr>
          <p:nvPr>
            <p:ph type="sldNum" sz="quarter" idx="11"/>
          </p:nvPr>
        </p:nvSpPr>
        <p:spPr/>
        <p:txBody>
          <a:bodyPr/>
          <a:lstStyle/>
          <a:p>
            <a:fld id="{B19B0651-EE4F-4900-A07F-96A6BFA9D0F0}" type="slidenum">
              <a:rPr lang="ru-RU" smtClean="0"/>
              <a:t>‹#›</a:t>
            </a:fld>
            <a:endParaRPr lang="ru-RU"/>
          </a:p>
        </p:txBody>
      </p:sp>
      <p:sp>
        <p:nvSpPr>
          <p:cNvPr id="18" name="Footer Placeholder 17"/>
          <p:cNvSpPr>
            <a:spLocks noGrp="1"/>
          </p:cNvSpPr>
          <p:nvPr>
            <p:ph type="ftr" sz="quarter" idx="12"/>
          </p:nvPr>
        </p:nvSpPr>
        <p:spPr/>
        <p:txBody>
          <a:bodyPr/>
          <a:lstStyle/>
          <a:p>
            <a:endParaRPr lang="ru-RU"/>
          </a:p>
        </p:txBody>
      </p:sp>
      <p:sp>
        <p:nvSpPr>
          <p:cNvPr id="15" name="Title 14"/>
          <p:cNvSpPr>
            <a:spLocks noGrp="1"/>
          </p:cNvSpPr>
          <p:nvPr>
            <p:ph type="title"/>
          </p:nvPr>
        </p:nvSpPr>
        <p:spPr/>
        <p:txBody>
          <a:bodyPr/>
          <a:lstStyle/>
          <a:p>
            <a:r>
              <a:rPr lang="ru-RU" smtClean="0"/>
              <a:t>Образец заголовка</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6"/>
          <p:cNvSpPr>
            <a:spLocks noGrp="1"/>
          </p:cNvSpPr>
          <p:nvPr>
            <p:ph type="dt" sz="half" idx="10"/>
          </p:nvPr>
        </p:nvSpPr>
        <p:spPr/>
        <p:txBody>
          <a:bodyPr/>
          <a:lstStyle/>
          <a:p>
            <a:fld id="{B4C71EC6-210F-42DE-9C53-41977AD35B3D}" type="datetimeFigureOut">
              <a:rPr lang="ru-RU" smtClean="0"/>
              <a:t>18.05.2013</a:t>
            </a:fld>
            <a:endParaRPr lang="ru-RU"/>
          </a:p>
        </p:txBody>
      </p:sp>
      <p:sp>
        <p:nvSpPr>
          <p:cNvPr id="12" name="Slide Number Placeholder 11"/>
          <p:cNvSpPr>
            <a:spLocks noGrp="1"/>
          </p:cNvSpPr>
          <p:nvPr>
            <p:ph type="sldNum" sz="quarter" idx="11"/>
          </p:nvPr>
        </p:nvSpPr>
        <p:spPr/>
        <p:txBody>
          <a:bodyPr/>
          <a:lstStyle/>
          <a:p>
            <a:fld id="{B19B0651-EE4F-4900-A07F-96A6BFA9D0F0}" type="slidenum">
              <a:rPr lang="ru-RU" smtClean="0"/>
              <a:t>‹#›</a:t>
            </a:fld>
            <a:endParaRPr lang="ru-RU"/>
          </a:p>
        </p:txBody>
      </p:sp>
      <p:sp>
        <p:nvSpPr>
          <p:cNvPr id="13" name="Footer Placeholder 12"/>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Connector 2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itle 23"/>
          <p:cNvSpPr>
            <a:spLocks noGrp="1"/>
          </p:cNvSpPr>
          <p:nvPr>
            <p:ph type="title"/>
          </p:nvPr>
        </p:nvSpPr>
        <p:spPr/>
        <p:txBody>
          <a:bodyPr/>
          <a:lstStyle/>
          <a:p>
            <a:r>
              <a:rPr lang="ru-RU" smtClean="0"/>
              <a:t>Образец заголовка</a:t>
            </a:r>
            <a:endParaRPr lang="en-US"/>
          </a:p>
        </p:txBody>
      </p:sp>
      <p:sp>
        <p:nvSpPr>
          <p:cNvPr id="11" name="Text Placeholder 3"/>
          <p:cNvSpPr>
            <a:spLocks noGrp="1"/>
          </p:cNvSpPr>
          <p:nvPr>
            <p:ph type="body" sz="half" idx="2"/>
          </p:nvPr>
        </p:nvSpPr>
        <p:spPr>
          <a:xfrm>
            <a:off x="352426" y="1463040"/>
            <a:ext cx="3381375" cy="3967162"/>
          </a:xfrm>
        </p:spPr>
        <p:txBody>
          <a:bodyPr>
            <a:normAutofit/>
          </a:bodyPr>
          <a:lstStyle>
            <a:lvl1pPr marL="0" indent="0">
              <a:lnSpc>
                <a:spcPct val="150000"/>
              </a:lnSpc>
              <a:buNone/>
              <a:defRPr sz="1600" b="0" i="1" spc="0" baseline="0">
                <a:solidFill>
                  <a:schemeClr val="tx2"/>
                </a:solidFill>
                <a:latin typeface="+mn-lt"/>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6" name="Content Placeholder 11"/>
          <p:cNvSpPr>
            <a:spLocks noGrp="1"/>
          </p:cNvSpPr>
          <p:nvPr>
            <p:ph sz="quarter" idx="14"/>
          </p:nvPr>
        </p:nvSpPr>
        <p:spPr>
          <a:xfrm>
            <a:off x="4105275" y="1463040"/>
            <a:ext cx="4681538" cy="3968496"/>
          </a:xfrm>
        </p:spPr>
        <p:txBody>
          <a:bodyPr>
            <a:normAutofit/>
          </a:bodyPr>
          <a:lstStyle>
            <a:lvl1pPr>
              <a:defRPr sz="1600"/>
            </a:lvl1pPr>
            <a:lvl2pPr>
              <a:defRPr sz="1600"/>
            </a:lvl2pPr>
            <a:lvl3pPr>
              <a:defRPr sz="1600"/>
            </a:lvl3pPr>
            <a:lvl4pPr>
              <a:defRPr sz="1600"/>
            </a:lvl4pPr>
            <a:lvl5pPr>
              <a:defRPr sz="1600"/>
            </a:lvl5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Date Placeholder 12"/>
          <p:cNvSpPr>
            <a:spLocks noGrp="1"/>
          </p:cNvSpPr>
          <p:nvPr>
            <p:ph type="dt" sz="half" idx="15"/>
          </p:nvPr>
        </p:nvSpPr>
        <p:spPr/>
        <p:txBody>
          <a:bodyPr/>
          <a:lstStyle/>
          <a:p>
            <a:fld id="{B4C71EC6-210F-42DE-9C53-41977AD35B3D}" type="datetimeFigureOut">
              <a:rPr lang="ru-RU" smtClean="0"/>
              <a:t>18.05.2013</a:t>
            </a:fld>
            <a:endParaRPr lang="ru-RU"/>
          </a:p>
        </p:txBody>
      </p:sp>
      <p:sp>
        <p:nvSpPr>
          <p:cNvPr id="18" name="Slide Number Placeholder 17"/>
          <p:cNvSpPr>
            <a:spLocks noGrp="1"/>
          </p:cNvSpPr>
          <p:nvPr>
            <p:ph type="sldNum" sz="quarter" idx="16"/>
          </p:nvPr>
        </p:nvSpPr>
        <p:spPr/>
        <p:txBody>
          <a:bodyPr/>
          <a:lstStyle/>
          <a:p>
            <a:fld id="{B19B0651-EE4F-4900-A07F-96A6BFA9D0F0}" type="slidenum">
              <a:rPr lang="ru-RU" smtClean="0"/>
              <a:t>‹#›</a:t>
            </a:fld>
            <a:endParaRPr lang="ru-RU"/>
          </a:p>
        </p:txBody>
      </p:sp>
      <p:sp>
        <p:nvSpPr>
          <p:cNvPr id="20" name="Footer Placeholder 19"/>
          <p:cNvSpPr>
            <a:spLocks noGrp="1"/>
          </p:cNvSpPr>
          <p:nvPr>
            <p:ph type="ftr" sz="quarter" idx="17"/>
          </p:nvPr>
        </p:nvSpPr>
        <p:spPr/>
        <p:txBody>
          <a:bodyPr/>
          <a:lstStyle/>
          <a:p>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5229224" y="0"/>
            <a:ext cx="3914775" cy="5657850"/>
          </a:xfrm>
        </p:spPr>
        <p:txBody>
          <a:bodyPr anchor="ctr" anchorCtr="0"/>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25" name="Text Placeholder 24"/>
          <p:cNvSpPr>
            <a:spLocks noGrp="1"/>
          </p:cNvSpPr>
          <p:nvPr>
            <p:ph type="body" sz="quarter" idx="13"/>
          </p:nvPr>
        </p:nvSpPr>
        <p:spPr>
          <a:xfrm>
            <a:off x="352426" y="1600199"/>
            <a:ext cx="4572000" cy="3593237"/>
          </a:xfrm>
        </p:spPr>
        <p:txBody>
          <a:bodyPr>
            <a:normAutofit/>
          </a:bodyPr>
          <a:lstStyle>
            <a:lvl1pPr marL="0" indent="0">
              <a:lnSpc>
                <a:spcPct val="150000"/>
              </a:lnSpc>
              <a:spcBef>
                <a:spcPts val="0"/>
              </a:spcBef>
              <a:buNone/>
              <a:defRPr sz="1600" i="1">
                <a:solidFill>
                  <a:schemeClr val="tx1"/>
                </a:solidFill>
              </a:defRPr>
            </a:lvl1pPr>
            <a:lvl2pPr marL="171450" indent="1588">
              <a:buNone/>
              <a:defRPr>
                <a:solidFill>
                  <a:schemeClr val="bg2"/>
                </a:solidFill>
              </a:defRPr>
            </a:lvl2pPr>
            <a:lvl3pPr marL="344488" indent="6350">
              <a:buNone/>
              <a:defRPr>
                <a:solidFill>
                  <a:schemeClr val="bg2"/>
                </a:solidFill>
              </a:defRPr>
            </a:lvl3pPr>
            <a:lvl4pPr marL="515938" indent="3175">
              <a:buNone/>
              <a:defRPr>
                <a:solidFill>
                  <a:schemeClr val="bg2"/>
                </a:solidFill>
              </a:defRPr>
            </a:lvl4pPr>
            <a:lvl5pPr marL="688975" indent="-1588">
              <a:buNone/>
              <a:defRPr>
                <a:solidFill>
                  <a:schemeClr val="bg2"/>
                </a:solidFill>
              </a:defRPr>
            </a:lvl5pPr>
          </a:lstStyle>
          <a:p>
            <a:pPr lvl="0"/>
            <a:r>
              <a:rPr lang="ru-RU" smtClean="0"/>
              <a:t>Образец текста</a:t>
            </a:r>
          </a:p>
        </p:txBody>
      </p:sp>
      <p:sp>
        <p:nvSpPr>
          <p:cNvPr id="11" name="Rectangle 10"/>
          <p:cNvSpPr/>
          <p:nvPr/>
        </p:nvSpPr>
        <p:spPr>
          <a:xfrm>
            <a:off x="0" y="5734050"/>
            <a:ext cx="9144000" cy="1123950"/>
          </a:xfrm>
          <a:prstGeom prst="rect">
            <a:avLst/>
          </a:prstGeom>
          <a:solidFill>
            <a:schemeClr val="accent5">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2" name="Straight Connector 11"/>
          <p:cNvCxnSpPr/>
          <p:nvPr/>
        </p:nvCxnSpPr>
        <p:spPr>
          <a:xfrm>
            <a:off x="0" y="5695950"/>
            <a:ext cx="9144000" cy="1588"/>
          </a:xfrm>
          <a:prstGeom prst="line">
            <a:avLst/>
          </a:prstGeom>
          <a:ln w="762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itle Placeholder 1"/>
          <p:cNvSpPr>
            <a:spLocks noGrp="1"/>
          </p:cNvSpPr>
          <p:nvPr>
            <p:ph type="title"/>
          </p:nvPr>
        </p:nvSpPr>
        <p:spPr>
          <a:xfrm>
            <a:off x="352425" y="275208"/>
            <a:ext cx="4572000" cy="1324992"/>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13" name="Date Placeholder 12"/>
          <p:cNvSpPr>
            <a:spLocks noGrp="1"/>
          </p:cNvSpPr>
          <p:nvPr>
            <p:ph type="dt" sz="half" idx="14"/>
          </p:nvPr>
        </p:nvSpPr>
        <p:spPr/>
        <p:txBody>
          <a:bodyPr/>
          <a:lstStyle/>
          <a:p>
            <a:fld id="{B4C71EC6-210F-42DE-9C53-41977AD35B3D}" type="datetimeFigureOut">
              <a:rPr lang="ru-RU" smtClean="0"/>
              <a:t>18.05.2013</a:t>
            </a:fld>
            <a:endParaRPr lang="ru-RU"/>
          </a:p>
        </p:txBody>
      </p:sp>
      <p:sp>
        <p:nvSpPr>
          <p:cNvPr id="20" name="Slide Number Placeholder 19"/>
          <p:cNvSpPr>
            <a:spLocks noGrp="1"/>
          </p:cNvSpPr>
          <p:nvPr>
            <p:ph type="sldNum" sz="quarter" idx="15"/>
          </p:nvPr>
        </p:nvSpPr>
        <p:spPr/>
        <p:txBody>
          <a:bodyPr/>
          <a:lstStyle/>
          <a:p>
            <a:fld id="{B19B0651-EE4F-4900-A07F-96A6BFA9D0F0}" type="slidenum">
              <a:rPr lang="ru-RU" smtClean="0"/>
              <a:t>‹#›</a:t>
            </a:fld>
            <a:endParaRPr lang="ru-RU"/>
          </a:p>
        </p:txBody>
      </p:sp>
      <p:sp>
        <p:nvSpPr>
          <p:cNvPr id="21" name="Footer Placeholder 20"/>
          <p:cNvSpPr>
            <a:spLocks noGrp="1"/>
          </p:cNvSpPr>
          <p:nvPr>
            <p:ph type="ftr" sz="quarter" idx="16"/>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2426" y="228600"/>
            <a:ext cx="7680960" cy="1066800"/>
          </a:xfrm>
          <a:prstGeom prst="rect">
            <a:avLst/>
          </a:prstGeom>
        </p:spPr>
        <p:txBody>
          <a:bodyPr vert="horz" lIns="91440" tIns="45720" rIns="91440" bIns="45720" rtlCol="0" anchor="b" anchorCtr="0">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352426" y="1463040"/>
            <a:ext cx="7680960" cy="43434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352426" y="6543676"/>
            <a:ext cx="1466850" cy="247650"/>
          </a:xfrm>
          <a:prstGeom prst="rect">
            <a:avLst/>
          </a:prstGeom>
        </p:spPr>
        <p:txBody>
          <a:bodyPr vert="horz" lIns="91440" tIns="45720" rIns="91440" bIns="45720" rtlCol="0" anchor="ctr">
            <a:normAutofit/>
          </a:bodyPr>
          <a:lstStyle>
            <a:lvl1pPr algn="l">
              <a:defRPr sz="1000" b="1">
                <a:solidFill>
                  <a:schemeClr val="tx1">
                    <a:alpha val="65000"/>
                  </a:schemeClr>
                </a:solidFill>
              </a:defRPr>
            </a:lvl1pPr>
          </a:lstStyle>
          <a:p>
            <a:fld id="{B4C71EC6-210F-42DE-9C53-41977AD35B3D}" type="datetimeFigureOut">
              <a:rPr lang="ru-RU" smtClean="0"/>
              <a:t>18.05.2013</a:t>
            </a:fld>
            <a:endParaRPr lang="ru-RU"/>
          </a:p>
        </p:txBody>
      </p:sp>
      <p:sp>
        <p:nvSpPr>
          <p:cNvPr id="5" name="Footer Placeholder 4"/>
          <p:cNvSpPr>
            <a:spLocks noGrp="1"/>
          </p:cNvSpPr>
          <p:nvPr>
            <p:ph type="ftr" sz="quarter" idx="3"/>
          </p:nvPr>
        </p:nvSpPr>
        <p:spPr>
          <a:xfrm>
            <a:off x="1809749" y="6543676"/>
            <a:ext cx="4086225" cy="247650"/>
          </a:xfrm>
          <a:prstGeom prst="rect">
            <a:avLst/>
          </a:prstGeom>
        </p:spPr>
        <p:txBody>
          <a:bodyPr vert="horz" lIns="91440" tIns="45720" rIns="91440" bIns="45720" rtlCol="0" anchor="ctr">
            <a:normAutofit/>
          </a:bodyPr>
          <a:lstStyle>
            <a:lvl1pPr algn="l">
              <a:defRPr sz="1000" b="1" i="1">
                <a:solidFill>
                  <a:schemeClr val="tx1">
                    <a:alpha val="65000"/>
                  </a:schemeClr>
                </a:solidFill>
              </a:defRPr>
            </a:lvl1pPr>
          </a:lstStyle>
          <a:p>
            <a:endParaRPr lang="ru-RU"/>
          </a:p>
        </p:txBody>
      </p:sp>
      <p:sp>
        <p:nvSpPr>
          <p:cNvPr id="6" name="Slide Number Placeholder 5"/>
          <p:cNvSpPr>
            <a:spLocks noGrp="1"/>
          </p:cNvSpPr>
          <p:nvPr>
            <p:ph type="sldNum" sz="quarter" idx="4"/>
          </p:nvPr>
        </p:nvSpPr>
        <p:spPr>
          <a:xfrm>
            <a:off x="7886700" y="6543676"/>
            <a:ext cx="876300" cy="247650"/>
          </a:xfrm>
          <a:prstGeom prst="rect">
            <a:avLst/>
          </a:prstGeom>
        </p:spPr>
        <p:txBody>
          <a:bodyPr vert="horz" lIns="91440" tIns="45720" rIns="91440" bIns="45720" rtlCol="0" anchor="ctr">
            <a:normAutofit/>
          </a:bodyPr>
          <a:lstStyle>
            <a:lvl1pPr algn="r">
              <a:defRPr sz="1000" b="1">
                <a:solidFill>
                  <a:schemeClr val="tx1">
                    <a:alpha val="65000"/>
                  </a:schemeClr>
                </a:solidFill>
              </a:defRPr>
            </a:lvl1pPr>
          </a:lstStyle>
          <a:p>
            <a:fld id="{B19B0651-EE4F-4900-A07F-96A6BFA9D0F0}"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ts val="400"/>
        </a:spcBef>
        <a:buNone/>
        <a:defRPr sz="4000" b="0" kern="1200" cap="none" spc="0" baseline="0">
          <a:solidFill>
            <a:schemeClr val="tx1"/>
          </a:solidFill>
          <a:latin typeface="+mj-lt"/>
          <a:ea typeface="+mj-ea"/>
          <a:cs typeface="Tunga" pitchFamily="2"/>
        </a:defRPr>
      </a:lvl1pPr>
    </p:titleStyle>
    <p:bodyStyle>
      <a:lvl1pPr marL="0" indent="0" algn="l" defTabSz="914400" rtl="0" eaLnBrk="1" latinLnBrk="0" hangingPunct="1">
        <a:spcBef>
          <a:spcPts val="1200"/>
        </a:spcBef>
        <a:spcAft>
          <a:spcPts val="0"/>
        </a:spcAft>
        <a:buClr>
          <a:schemeClr val="accent5"/>
        </a:buClr>
        <a:buFont typeface="Arial" pitchFamily="34" charset="0"/>
        <a:buNone/>
        <a:defRPr sz="1800" b="0" i="0" kern="1200" cap="none" spc="30" baseline="0">
          <a:solidFill>
            <a:schemeClr val="tx1"/>
          </a:solidFill>
          <a:latin typeface="+mn-lt"/>
          <a:ea typeface="+mn-ea"/>
          <a:cs typeface="Tahoma" pitchFamily="34" charset="0"/>
        </a:defRPr>
      </a:lvl1pPr>
      <a:lvl2pPr marL="171450" indent="-17145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2pPr>
      <a:lvl3pPr marL="344488" indent="-165100"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3pPr>
      <a:lvl4pPr marL="517525" indent="-169863"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4pPr>
      <a:lvl5pPr marL="688975" indent="-173038"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Tahoma" pitchFamily="34" charset="0"/>
        </a:defRPr>
      </a:lvl5pPr>
      <a:lvl6pPr marL="868680"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6pPr>
      <a:lvl7pPr marL="1069848"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7pPr>
      <a:lvl8pPr marL="1243584"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8pPr>
      <a:lvl9pPr marL="1408176" indent="-173736" algn="l" defTabSz="914400" rtl="0" eaLnBrk="1" latinLnBrk="0" hangingPunct="1">
        <a:spcBef>
          <a:spcPts val="600"/>
        </a:spcBef>
        <a:buClr>
          <a:schemeClr val="accent1"/>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lstStyle/>
          <a:p>
            <a:r>
              <a:rPr lang="ru-RU" dirty="0" smtClean="0"/>
              <a:t>Трудовой договор</a:t>
            </a:r>
            <a:endParaRPr lang="ru-RU" dirty="0"/>
          </a:p>
        </p:txBody>
      </p:sp>
      <p:sp>
        <p:nvSpPr>
          <p:cNvPr id="2" name="Заголовок 1"/>
          <p:cNvSpPr>
            <a:spLocks noGrp="1"/>
          </p:cNvSpPr>
          <p:nvPr>
            <p:ph type="title"/>
          </p:nvPr>
        </p:nvSpPr>
        <p:spPr/>
        <p:txBody>
          <a:bodyPr>
            <a:normAutofit fontScale="90000"/>
          </a:bodyPr>
          <a:lstStyle/>
          <a:p>
            <a:r>
              <a:rPr lang="ru-RU" dirty="0" smtClean="0"/>
              <a:t>Общая характеристика трудового права</a:t>
            </a:r>
            <a:endParaRPr lang="ru-RU" dirty="0"/>
          </a:p>
        </p:txBody>
      </p:sp>
    </p:spTree>
    <p:extLst>
      <p:ext uri="{BB962C8B-B14F-4D97-AF65-F5344CB8AC3E}">
        <p14:creationId xmlns:p14="http://schemas.microsoft.com/office/powerpoint/2010/main" val="279303749"/>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476672"/>
            <a:ext cx="7680960" cy="5710768"/>
          </a:xfrm>
        </p:spPr>
        <p:txBody>
          <a:bodyPr/>
          <a:lstStyle/>
          <a:p>
            <a:r>
              <a:rPr lang="ru-RU" dirty="0"/>
              <a:t>Самым распространенным видом трудового договора является бессрочный. Срочные трудовые договоры могут заключаться только в исключительных случаях, когда характер и условия труда не позволяют их укладывать на неопределенный срок (например, работа имеет сезонный характер) когда это отвечает интересам рабочего; в случаях, непосредственно предусмотренных законом (например, с руководителем предприятия, с лицами, избранными на выборные должности, при организованном наборе на работу и др.).</a:t>
            </a:r>
          </a:p>
          <a:p>
            <a:r>
              <a:rPr lang="ru-RU" dirty="0"/>
              <a:t>Важной особенностью трудового договора является форма и правила его заключения.</a:t>
            </a:r>
          </a:p>
          <a:p>
            <a:r>
              <a:rPr lang="ru-RU" dirty="0"/>
              <a:t>Особой формой трудового договора является контракт, в котором срок его действия, права, обязанности и ответственность сторон (в том числе и материальная), условия материального обеспечения и организации труда работника, условия расторжения договора (в том числе досрочного) могут устанавливаться соглашением сторон .</a:t>
            </a:r>
          </a:p>
        </p:txBody>
      </p:sp>
    </p:spTree>
    <p:extLst>
      <p:ext uri="{BB962C8B-B14F-4D97-AF65-F5344CB8AC3E}">
        <p14:creationId xmlns:p14="http://schemas.microsoft.com/office/powerpoint/2010/main" val="4101218468"/>
      </p:ext>
    </p:extLst>
  </p:cSld>
  <p:clrMapOvr>
    <a:masterClrMapping/>
  </p:clrMapOvr>
  <mc:AlternateContent xmlns:mc="http://schemas.openxmlformats.org/markup-compatibility/2006">
    <mc:Choice xmlns:p14="http://schemas.microsoft.com/office/powerpoint/2010/main" Requires="p14">
      <p:transition spd="slow" p14:dur="1600">
        <p14:prism isInverted="1"/>
      </p:transition>
    </mc:Choice>
    <mc:Fallback>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4"/>
          </p:nvPr>
        </p:nvSpPr>
        <p:spPr>
          <a:xfrm>
            <a:off x="4901184" y="404664"/>
            <a:ext cx="3886200" cy="5346912"/>
          </a:xfrm>
        </p:spPr>
        <p:txBody>
          <a:bodyPr/>
          <a:lstStyle/>
          <a:p>
            <a:r>
              <a:rPr lang="ru-RU" dirty="0"/>
              <a:t>Форма трудового договора необходимо отличать от порядка оформления трудовых правоотношений.</a:t>
            </a:r>
          </a:p>
          <a:p>
            <a:r>
              <a:rPr lang="ru-RU" dirty="0"/>
              <a:t>Трудовое законодательство устанавливает единые требования к порядку заключения трудового договора.</a:t>
            </a:r>
          </a:p>
          <a:p>
            <a:r>
              <a:rPr lang="ru-RU" dirty="0"/>
              <a:t>Работникам, поступающим на работу впервые, трудовая книжка оформляется не позднее пяти дней после принятия на работу. В трудовую книжку заносятся сведения о работе, поощрениях и награждениях за успехи в работе, сведения о взыскании в нее не заносятся.</a:t>
            </a:r>
          </a:p>
        </p:txBody>
      </p:sp>
      <p:sp>
        <p:nvSpPr>
          <p:cNvPr id="3" name="Объект 2"/>
          <p:cNvSpPr>
            <a:spLocks noGrp="1"/>
          </p:cNvSpPr>
          <p:nvPr>
            <p:ph sz="quarter" idx="13"/>
          </p:nvPr>
        </p:nvSpPr>
        <p:spPr>
          <a:xfrm>
            <a:off x="352426" y="476672"/>
            <a:ext cx="3886200" cy="5688632"/>
          </a:xfrm>
        </p:spPr>
        <p:txBody>
          <a:bodyPr>
            <a:normAutofit lnSpcReduction="10000"/>
          </a:bodyPr>
          <a:lstStyle/>
          <a:p>
            <a:r>
              <a:rPr lang="ru-RU" dirty="0"/>
              <a:t>Контракт отличается от обычной письменной формы трудового договора тем, что заключается:</a:t>
            </a:r>
          </a:p>
          <a:p>
            <a:r>
              <a:rPr lang="ru-RU" dirty="0"/>
              <a:t>• в случаях, предусмотренных только законом;</a:t>
            </a:r>
          </a:p>
          <a:p>
            <a:r>
              <a:rPr lang="ru-RU" dirty="0"/>
              <a:t>• с теми категориями работников, которые указаны в законе;</a:t>
            </a:r>
          </a:p>
          <a:p>
            <a:r>
              <a:rPr lang="ru-RU" dirty="0"/>
              <a:t>• исключительно в письменной форме;</a:t>
            </a:r>
          </a:p>
          <a:p>
            <a:r>
              <a:rPr lang="ru-RU" dirty="0"/>
              <a:t>• на определенный срок;</a:t>
            </a:r>
          </a:p>
          <a:p>
            <a:r>
              <a:rPr lang="ru-RU" dirty="0"/>
              <a:t>• может содержать конкретные показатели, которые должен обеспечить работник, а также обязательства работодателя по созданию дополнительных условий работнику для стимулирования высокопроизводительного труда;</a:t>
            </a:r>
          </a:p>
          <a:p>
            <a:r>
              <a:rPr lang="ru-RU" dirty="0"/>
              <a:t>• может содержать дополнительные, по сравнению с законодательством, условия материальной ответственности и прекращения трудовых правоотношений.</a:t>
            </a:r>
          </a:p>
        </p:txBody>
      </p:sp>
    </p:spTree>
    <p:extLst>
      <p:ext uri="{BB962C8B-B14F-4D97-AF65-F5344CB8AC3E}">
        <p14:creationId xmlns:p14="http://schemas.microsoft.com/office/powerpoint/2010/main" val="1721785198"/>
      </p:ext>
    </p:extLst>
  </p:cSld>
  <p:clrMapOvr>
    <a:masterClrMapping/>
  </p:clrMapOvr>
  <mc:AlternateContent xmlns:mc="http://schemas.openxmlformats.org/markup-compatibility/2006">
    <mc:Choice xmlns:p14="http://schemas.microsoft.com/office/powerpoint/2010/main" Requires="p14">
      <p:transition spd="slow" p14:dur="900">
        <p14:warp dir="in"/>
      </p:transition>
    </mc:Choice>
    <mc:Fallback>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332656"/>
            <a:ext cx="7680960" cy="5854784"/>
          </a:xfrm>
        </p:spPr>
        <p:txBody>
          <a:bodyPr>
            <a:normAutofit fontScale="92500" lnSpcReduction="10000"/>
          </a:bodyPr>
          <a:lstStyle/>
          <a:p>
            <a:r>
              <a:rPr lang="ru-RU" dirty="0"/>
              <a:t>Запрещается при заключении трудового договора требовать от лиц, поступающих на работу, сведения о партийной и национальной принадлежности, происхождении, прописке и документы, предоставление которых не предусмотрено законодательством. Вместе с тем законодательство предусматривает представление дополнительных документов в тех случаях, когда занятия должности или выполнения определенной работы требует определенного образования или квалификации (например, диплом об образовании, удостоверение электрика, водителя и т.п.). Кроме того, трудовое законодательство запрещает заключать трудовой до ¬ говор с лицом, которому предложенная работа противопоказана по состоянию здоровья согласно медицинскому заключению.</a:t>
            </a:r>
          </a:p>
          <a:p>
            <a:r>
              <a:rPr lang="ru-RU" dirty="0"/>
              <a:t>Трудовой договор оформляется приказом или распоряжением работодателя о приеме работника на работу. Он считается заключенным и тогда, когда приказ или распоряжение о приеме на работу не были изданы, но работник фактически был допущен к работе.</a:t>
            </a:r>
          </a:p>
          <a:p>
            <a:r>
              <a:rPr lang="ru-RU" dirty="0"/>
              <a:t>При заключении трудового договора соглашением сторон может обусловливаться испытание с целью проверки соответствия работника работе, которая ему поручается. Если в течение срока испытания установлено несоответствия проводимость работника работе, на которую он принят, то робототехнических торговец вправе расторгнуть с ним трудовой договор в пределах этого срока. Если срок испытания истек, а работник продолжает работать, то он считается выдержавшим испытание.</a:t>
            </a:r>
          </a:p>
        </p:txBody>
      </p:sp>
    </p:spTree>
    <p:extLst>
      <p:ext uri="{BB962C8B-B14F-4D97-AF65-F5344CB8AC3E}">
        <p14:creationId xmlns:p14="http://schemas.microsoft.com/office/powerpoint/2010/main" val="1478424793"/>
      </p:ext>
    </p:extLst>
  </p:cSld>
  <p:clrMapOvr>
    <a:masterClrMapping/>
  </p:clrMapOvr>
  <mc:AlternateContent xmlns:mc="http://schemas.openxmlformats.org/markup-compatibility/2006">
    <mc:Choice xmlns:p14="http://schemas.microsoft.com/office/powerpoint/2010/main" Requires="p14">
      <p:transition spd="slow" p14:dur="2000">
        <p14:ferris dir="l"/>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3568" y="2348880"/>
            <a:ext cx="7680960" cy="1066800"/>
          </a:xfrm>
        </p:spPr>
        <p:txBody>
          <a:bodyPr/>
          <a:lstStyle/>
          <a:p>
            <a:pPr algn="ctr"/>
            <a:r>
              <a:rPr lang="ru-RU" dirty="0" smtClean="0"/>
              <a:t>КОНЕЦ</a:t>
            </a:r>
            <a:endParaRPr lang="ru-RU" dirty="0"/>
          </a:p>
        </p:txBody>
      </p:sp>
    </p:spTree>
    <p:extLst>
      <p:ext uri="{BB962C8B-B14F-4D97-AF65-F5344CB8AC3E}">
        <p14:creationId xmlns:p14="http://schemas.microsoft.com/office/powerpoint/2010/main" val="2963066029"/>
      </p:ext>
    </p:extLst>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ru-RU" dirty="0"/>
              <a:t>Трудовое право является одной из ведущих отраслей в системе права Украины, регулирующая отношения работников с владельцами предприятий или уполномоченными ими органами или отдельными физическими лицами по поводу труда.</a:t>
            </a:r>
          </a:p>
          <a:p>
            <a:r>
              <a:rPr lang="ru-RU" dirty="0"/>
              <a:t>Законодательство о труде регулирует трудовые отношения работников всех предприятий, учреждений, организаций независимо от форм собственности, вида деятельности и отраслевой принадлежности, а также лиц, работающих по трудовому договору с физическими лицами.</a:t>
            </a:r>
          </a:p>
          <a:p>
            <a:r>
              <a:rPr lang="ru-RU" dirty="0"/>
              <a:t>Предметом трудового права являются отношения, содержанием которых является процесс труда, то есть трудовые правоотношения.</a:t>
            </a:r>
          </a:p>
        </p:txBody>
      </p:sp>
    </p:spTree>
    <p:extLst>
      <p:ext uri="{BB962C8B-B14F-4D97-AF65-F5344CB8AC3E}">
        <p14:creationId xmlns:p14="http://schemas.microsoft.com/office/powerpoint/2010/main" val="3262332107"/>
      </p:ext>
    </p:extLst>
  </p:cSld>
  <p:clrMapOvr>
    <a:masterClrMapping/>
  </p:clrMapOvr>
  <mc:AlternateContent xmlns:mc="http://schemas.openxmlformats.org/markup-compatibility/2006">
    <mc:Choice xmlns:p14="http://schemas.microsoft.com/office/powerpoint/2010/main" Requires="p14">
      <p:transition spd="slow" p14:dur="4000">
        <p14:vortex dir="r"/>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1196752"/>
            <a:ext cx="5760640" cy="4234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17755415"/>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p:txBody>
          <a:bodyPr/>
          <a:lstStyle/>
          <a:p>
            <a:r>
              <a:rPr lang="ru-RU" dirty="0"/>
              <a:t>Трудовое право как система юридических норм и самостоятельная отрасль права состоит из многочисленного количества нормативно-правовых актов: законов, указов Президента Украины, постановлений Кабинета Министров, различных ведомственных актов, а также локальных норм, действующих в рамках конкретных предприятий</a:t>
            </a:r>
            <a:r>
              <a:rPr lang="ru-RU" dirty="0" smtClean="0"/>
              <a:t>.</a:t>
            </a:r>
          </a:p>
          <a:p>
            <a:r>
              <a:rPr lang="ru-RU" dirty="0" smtClean="0"/>
              <a:t>Среди </a:t>
            </a:r>
            <a:r>
              <a:rPr lang="ru-RU" dirty="0"/>
              <a:t>законов, выступают источниками трудового права, основное место принадлежит Конституции Украины. Она определяет принципиальные позиции законодательства по важнейшим вопросам правового регулирования трудовых и общественных отношений, связанных с ними. Статьи Конституции Украины закрепляют основные права граждан как субъектов трудового права. В них устанавливаются исходные положения оплаты труда, регулирования рабочего времени и времени отдыха, дисциплины труда, охраны труда, социального обеспечения и другие.</a:t>
            </a:r>
            <a:endParaRPr lang="ru-RU" dirty="0"/>
          </a:p>
          <a:p>
            <a:endParaRPr lang="ru-RU" dirty="0"/>
          </a:p>
        </p:txBody>
      </p:sp>
    </p:spTree>
    <p:extLst>
      <p:ext uri="{BB962C8B-B14F-4D97-AF65-F5344CB8AC3E}">
        <p14:creationId xmlns:p14="http://schemas.microsoft.com/office/powerpoint/2010/main" val="2050411512"/>
      </p:ext>
    </p:extLst>
  </p:cSld>
  <p:clrMapOvr>
    <a:masterClrMapping/>
  </p:clrMapOvr>
  <mc:AlternateContent xmlns:mc="http://schemas.openxmlformats.org/markup-compatibility/2006">
    <mc:Choice xmlns:p14="http://schemas.microsoft.com/office/powerpoint/2010/main" Requires="p14">
      <p:transition spd="slow" p14:dur="1400">
        <p14:ripple/>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476672"/>
            <a:ext cx="7680960" cy="5710768"/>
          </a:xfrm>
        </p:spPr>
        <p:txBody>
          <a:bodyPr>
            <a:normAutofit fontScale="92500" lnSpcReduction="20000"/>
          </a:bodyPr>
          <a:lstStyle/>
          <a:p>
            <a:r>
              <a:rPr lang="ru-RU" dirty="0"/>
              <a:t>Наиболее весомо место среди законодательных актов трудового права относится Кодекса законов о труде Украины (КЗоТ), Это кодифицированный закон. Ему свойственна четкая последовательность размещения институтов в виде глав:</a:t>
            </a:r>
          </a:p>
          <a:p>
            <a:r>
              <a:rPr lang="ru-RU" dirty="0"/>
              <a:t>• Коллективный договор;</a:t>
            </a:r>
          </a:p>
          <a:p>
            <a:r>
              <a:rPr lang="ru-RU" dirty="0"/>
              <a:t>• Трудовой договор;</a:t>
            </a:r>
          </a:p>
          <a:p>
            <a:r>
              <a:rPr lang="ru-RU" dirty="0"/>
              <a:t>• Рабочее время;</a:t>
            </a:r>
          </a:p>
          <a:p>
            <a:r>
              <a:rPr lang="ru-RU" dirty="0"/>
              <a:t>• Время отдыха;</a:t>
            </a:r>
          </a:p>
          <a:p>
            <a:r>
              <a:rPr lang="ru-RU" dirty="0"/>
              <a:t>• Нормирование труда;</a:t>
            </a:r>
          </a:p>
          <a:p>
            <a:r>
              <a:rPr lang="ru-RU" dirty="0"/>
              <a:t>• Оплата труда;</a:t>
            </a:r>
          </a:p>
          <a:p>
            <a:r>
              <a:rPr lang="ru-RU" dirty="0"/>
              <a:t>• Гарантии и компенсации;</a:t>
            </a:r>
          </a:p>
          <a:p>
            <a:r>
              <a:rPr lang="ru-RU" dirty="0"/>
              <a:t>• Гарантии при возложении на работников материальной ответственности за ущерб, причиненный предприятию, уста ¬ новые, организации;</a:t>
            </a:r>
          </a:p>
          <a:p>
            <a:r>
              <a:rPr lang="ru-RU" dirty="0"/>
              <a:t>• Трудовая дисциплина;</a:t>
            </a:r>
          </a:p>
          <a:p>
            <a:r>
              <a:rPr lang="ru-RU" dirty="0"/>
              <a:t>• Охрана труда;</a:t>
            </a:r>
          </a:p>
          <a:p>
            <a:r>
              <a:rPr lang="ru-RU" dirty="0"/>
              <a:t>• Труд женщин;</a:t>
            </a:r>
          </a:p>
          <a:p>
            <a:r>
              <a:rPr lang="ru-RU" dirty="0"/>
              <a:t>• Труд молодежи и другие.</a:t>
            </a:r>
          </a:p>
        </p:txBody>
      </p:sp>
    </p:spTree>
    <p:extLst>
      <p:ext uri="{BB962C8B-B14F-4D97-AF65-F5344CB8AC3E}">
        <p14:creationId xmlns:p14="http://schemas.microsoft.com/office/powerpoint/2010/main" val="715938708"/>
      </p:ext>
    </p:extLst>
  </p:cSld>
  <p:clrMapOvr>
    <a:masterClrMapping/>
  </p:clrMapOvr>
  <p:transition spd="slow">
    <p:wheel spokes="1"/>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476672"/>
            <a:ext cx="7680960" cy="5710768"/>
          </a:xfrm>
        </p:spPr>
        <p:txBody>
          <a:bodyPr>
            <a:normAutofit/>
          </a:bodyPr>
          <a:lstStyle/>
          <a:p>
            <a:r>
              <a:rPr lang="ru-RU" dirty="0"/>
              <a:t>Наряду с КЗоТ действуют также другие законы Украины. Это Законы Украины «О занятости населения», «О коллективных договорах и соглашениях», «Об оплате труда», «Об отпусках» и другие.</a:t>
            </a:r>
          </a:p>
          <a:p>
            <a:r>
              <a:rPr lang="ru-RU" dirty="0"/>
              <a:t>Ведомственные акты тоже выступают источником трудового права. Это приказы, распоряжения, инструкции отраслевых министерств, содержащие предписания по отдельным вопросам регулирования труда на предприятиях определенной отрасли. Особое место среди ведомственных актов занимают инструкции и разъяснения Министерства труда и социальной политики, обеспечивающей правильное толкование и применение действующего трудового законодательства.</a:t>
            </a:r>
          </a:p>
          <a:p>
            <a:r>
              <a:rPr lang="ru-RU" dirty="0"/>
              <a:t>Важное место среди источников трудового права занимает так называемое локальное (т.е. местное) регулирования труда - в масштабах отдельной отрасли, </a:t>
            </a:r>
            <a:r>
              <a:rPr lang="ru-RU" dirty="0" err="1"/>
              <a:t>подотрасли</a:t>
            </a:r>
            <a:r>
              <a:rPr lang="ru-RU" dirty="0"/>
              <a:t>, профессии, регионов и предприятий. В современных условиях децентрализации управления и развития самостоятельности и самоуправления предприятий и регионов значение локальных нормативных актов растет.</a:t>
            </a:r>
          </a:p>
        </p:txBody>
      </p:sp>
    </p:spTree>
    <p:extLst>
      <p:ext uri="{BB962C8B-B14F-4D97-AF65-F5344CB8AC3E}">
        <p14:creationId xmlns:p14="http://schemas.microsoft.com/office/powerpoint/2010/main" val="4138315739"/>
      </p:ext>
    </p:extLst>
  </p:cSld>
  <p:clrMapOvr>
    <a:masterClrMapping/>
  </p:clrMapOvr>
  <mc:AlternateContent xmlns:mc="http://schemas.openxmlformats.org/markup-compatibility/2006">
    <mc:Choice xmlns:p14="http://schemas.microsoft.com/office/powerpoint/2010/main" Requires="p14">
      <p:transition spd="slow" p14:dur="1200">
        <p14:flip dir="r"/>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Объект 3"/>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755576" y="1772816"/>
            <a:ext cx="7680325" cy="3650413"/>
          </a:xfrm>
        </p:spPr>
      </p:pic>
    </p:spTree>
    <p:extLst>
      <p:ext uri="{BB962C8B-B14F-4D97-AF65-F5344CB8AC3E}">
        <p14:creationId xmlns:p14="http://schemas.microsoft.com/office/powerpoint/2010/main" val="2205590052"/>
      </p:ext>
    </p:extLst>
  </p:cSld>
  <p:clrMapOvr>
    <a:masterClrMapping/>
  </p:clrMapOvr>
  <mc:AlternateContent xmlns:mc="http://schemas.openxmlformats.org/markup-compatibility/2006">
    <mc:Choice xmlns:p14="http://schemas.microsoft.com/office/powerpoint/2010/main" Requires="p14">
      <p:transition spd="slow" p14:dur="1600">
        <p14:gallery dir="l"/>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sz="quarter" idx="13"/>
          </p:nvPr>
        </p:nvSpPr>
        <p:spPr>
          <a:xfrm>
            <a:off x="352426" y="1556792"/>
            <a:ext cx="7680960" cy="4630648"/>
          </a:xfrm>
        </p:spPr>
        <p:txBody>
          <a:bodyPr>
            <a:normAutofit fontScale="92500" lnSpcReduction="20000"/>
          </a:bodyPr>
          <a:lstStyle/>
          <a:p>
            <a:r>
              <a:rPr lang="ru-RU" dirty="0"/>
              <a:t>Трудовой договор является одним из основных способов реализации права на труд. Он носит индивидуальный характер.</a:t>
            </a:r>
          </a:p>
          <a:p>
            <a:r>
              <a:rPr lang="ru-RU" dirty="0"/>
              <a:t>Трудовой договор - это соглашение между работником и собственником предприятия, учреждения, организации или уполномоченным им органом или физическим лицом, по которому работник обязуется выполнять работу, определенную этим соглашением, с подчинением внутреннему трудовому распорядку, а собственник обязуется выплачивать работнику заработную плату и обеспечивать условия труда, необходимые для выполнения работы, предусмотренные законодательством о труде, коллективным договором и соглашением сторон</a:t>
            </a:r>
            <a:r>
              <a:rPr lang="ru-RU" dirty="0" smtClean="0"/>
              <a:t>.</a:t>
            </a:r>
          </a:p>
          <a:p>
            <a:r>
              <a:rPr lang="ru-RU" dirty="0"/>
              <a:t>Конкретным содержанием договора является совокупность условий, которые определяют права, обязанности и ответственность сторон. В зависимости от порядка установления различают два вида условий трудового договора.</a:t>
            </a:r>
          </a:p>
          <a:p>
            <a:r>
              <a:rPr lang="ru-RU" dirty="0"/>
              <a:t>Если стороны приняли дополнительные условия, то они становятся обязательными для выполнения. Кроме того, в трудовом праве закреплено важное положение: условия договора о труде, ухудшающие положение работника по сравнению с законодательством о труде, являются недействительными.</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7681913"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Заголовок 2"/>
          <p:cNvSpPr>
            <a:spLocks noGrp="1"/>
          </p:cNvSpPr>
          <p:nvPr>
            <p:ph type="title"/>
          </p:nvPr>
        </p:nvSpPr>
        <p:spPr>
          <a:xfrm>
            <a:off x="352426" y="228600"/>
            <a:ext cx="7680960" cy="1066800"/>
          </a:xfrm>
        </p:spPr>
        <p:txBody>
          <a:bodyPr/>
          <a:lstStyle/>
          <a:p>
            <a:r>
              <a:rPr lang="ru-RU" dirty="0" smtClean="0"/>
              <a:t>Трудовой договор</a:t>
            </a:r>
            <a:endParaRPr lang="ru-RU" dirty="0"/>
          </a:p>
        </p:txBody>
      </p:sp>
    </p:spTree>
    <p:extLst>
      <p:ext uri="{BB962C8B-B14F-4D97-AF65-F5344CB8AC3E}">
        <p14:creationId xmlns:p14="http://schemas.microsoft.com/office/powerpoint/2010/main" val="3725161202"/>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sz="half" idx="2"/>
          </p:nvPr>
        </p:nvSpPr>
        <p:spPr>
          <a:xfrm>
            <a:off x="352426" y="332656"/>
            <a:ext cx="3381375" cy="5097546"/>
          </a:xfrm>
        </p:spPr>
        <p:txBody>
          <a:bodyPr>
            <a:normAutofit/>
          </a:bodyPr>
          <a:lstStyle/>
          <a:p>
            <a:r>
              <a:rPr lang="ru-RU" dirty="0"/>
              <a:t>Виды трудовых договоров различают в зависимости от сроков заключения. Трудовой договор может быть:</a:t>
            </a:r>
          </a:p>
          <a:p>
            <a:r>
              <a:rPr lang="ru-RU" dirty="0"/>
              <a:t>• Бессрочным, заключаемым на неопределенный срок;</a:t>
            </a:r>
          </a:p>
          <a:p>
            <a:r>
              <a:rPr lang="ru-RU" dirty="0"/>
              <a:t>• на определенный срок, установленный по согласованию сторон;</a:t>
            </a:r>
          </a:p>
          <a:p>
            <a:r>
              <a:rPr lang="ru-RU" dirty="0"/>
              <a:t>• заключаемым на время выполнения определенной работы.</a:t>
            </a:r>
          </a:p>
        </p:txBody>
      </p:sp>
      <p:pic>
        <p:nvPicPr>
          <p:cNvPr id="5" name="Объект 4"/>
          <p:cNvPicPr>
            <a:picLocks noGrp="1" noChangeAspect="1"/>
          </p:cNvPicPr>
          <p:nvPr>
            <p:ph sz="quarter" idx="14"/>
          </p:nvPr>
        </p:nvPicPr>
        <p:blipFill>
          <a:blip r:embed="rId2" cstate="print">
            <a:extLst>
              <a:ext uri="{28A0092B-C50C-407E-A947-70E740481C1C}">
                <a14:useLocalDpi xmlns:a14="http://schemas.microsoft.com/office/drawing/2010/main" val="0"/>
              </a:ext>
            </a:extLst>
          </a:blip>
          <a:stretch>
            <a:fillRect/>
          </a:stretch>
        </p:blipFill>
        <p:spPr>
          <a:xfrm>
            <a:off x="3707904" y="476672"/>
            <a:ext cx="5079277" cy="4306094"/>
          </a:xfrm>
        </p:spPr>
      </p:pic>
    </p:spTree>
    <p:extLst>
      <p:ext uri="{BB962C8B-B14F-4D97-AF65-F5344CB8AC3E}">
        <p14:creationId xmlns:p14="http://schemas.microsoft.com/office/powerpoint/2010/main" val="559576600"/>
      </p:ext>
    </p:extLst>
  </p:cSld>
  <p:clrMapOvr>
    <a:masterClrMapping/>
  </p:clrMapOvr>
  <mc:AlternateContent xmlns:mc="http://schemas.openxmlformats.org/markup-compatibility/2006">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ylar">
  <a:themeElements>
    <a:clrScheme name="Mylar">
      <a:dk1>
        <a:srgbClr val="000000"/>
      </a:dk1>
      <a:lt1>
        <a:srgbClr val="FFFFFF"/>
      </a:lt1>
      <a:dk2>
        <a:srgbClr val="656162"/>
      </a:dk2>
      <a:lt2>
        <a:srgbClr val="E0DACC"/>
      </a:lt2>
      <a:accent1>
        <a:srgbClr val="4A5A7A"/>
      </a:accent1>
      <a:accent2>
        <a:srgbClr val="F7BD40"/>
      </a:accent2>
      <a:accent3>
        <a:srgbClr val="975C00"/>
      </a:accent3>
      <a:accent4>
        <a:srgbClr val="754D41"/>
      </a:accent4>
      <a:accent5>
        <a:srgbClr val="838995"/>
      </a:accent5>
      <a:accent6>
        <a:srgbClr val="687B66"/>
      </a:accent6>
      <a:hlink>
        <a:srgbClr val="B5740B"/>
      </a:hlink>
      <a:folHlink>
        <a:srgbClr val="7483A0"/>
      </a:folHlink>
    </a:clrScheme>
    <a:fontScheme name="Mylar">
      <a:maj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맑은 고딕"/>
        <a:font script="Hans" typeface="华文楷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ylar">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effectStyle>
        <a:effectStyle>
          <a:effectLst>
            <a:innerShdw blurRad="50800" dist="25400" dir="13500000">
              <a:srgbClr val="000000">
                <a:alpha val="75000"/>
              </a:srgbClr>
            </a:innerShdw>
            <a:outerShdw blurRad="50800" dist="25400" dir="5400000" rotWithShape="0">
              <a:srgbClr val="000000">
                <a:alpha val="50000"/>
              </a:srgbClr>
            </a:outerShdw>
          </a:effectLst>
          <a:scene3d>
            <a:camera prst="orthographicFront">
              <a:rot lat="0" lon="0" rev="0"/>
            </a:camera>
            <a:lightRig rig="threePt" dir="tl"/>
          </a:scene3d>
          <a:sp3d prstMaterial="dkEdge">
            <a:bevelT w="25400" h="5080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tint val="100000"/>
                <a:shade val="30000"/>
                <a:alpha val="100000"/>
                <a:satMod val="255000"/>
                <a:lumMod val="100000"/>
              </a:schemeClr>
            </a:gs>
          </a:gsLst>
          <a:path path="circle">
            <a:fillToRect l="50000" t="-80000" r="50000" b="180000"/>
          </a:path>
        </a:gradFill>
        <a:blipFill rotWithShape="1">
          <a:blip xmlns:r="http://schemas.openxmlformats.org/officeDocument/2006/relationships" r:embed="rId1">
            <a:duotone>
              <a:schemeClr val="phClr">
                <a:lumMod val="80000"/>
              </a:schemeClr>
              <a:schemeClr val="phClr">
                <a:tint val="50000"/>
                <a:lumMod val="15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TC101790491[[fn=Mylar]]</Template>
  <TotalTime>79</TotalTime>
  <Words>1119</Words>
  <Application>Microsoft Office PowerPoint</Application>
  <PresentationFormat>Экран (4:3)</PresentationFormat>
  <Paragraphs>49</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Mylar</vt:lpstr>
      <vt:lpstr>Общая характеристика трудового права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Трудовой договор</vt:lpstr>
      <vt:lpstr>Презентация PowerPoint</vt:lpstr>
      <vt:lpstr>Презентация PowerPoint</vt:lpstr>
      <vt:lpstr>Презентация PowerPoint</vt:lpstr>
      <vt:lpstr>Презентация PowerPoint</vt:lpstr>
      <vt:lpstr>КОНЕЦ</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Общая характеристика трудового права</dc:title>
  <dc:creator>Наташа</dc:creator>
  <cp:lastModifiedBy>Наташа</cp:lastModifiedBy>
  <cp:revision>4</cp:revision>
  <dcterms:created xsi:type="dcterms:W3CDTF">2013-05-18T19:08:28Z</dcterms:created>
  <dcterms:modified xsi:type="dcterms:W3CDTF">2013-05-18T20:39:05Z</dcterms:modified>
</cp:coreProperties>
</file>