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302"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303" r:id="rId35"/>
    <p:sldId id="289" r:id="rId36"/>
    <p:sldId id="290" r:id="rId37"/>
    <p:sldId id="291" r:id="rId38"/>
    <p:sldId id="292" r:id="rId39"/>
    <p:sldId id="288" r:id="rId40"/>
    <p:sldId id="293" r:id="rId41"/>
    <p:sldId id="294" r:id="rId42"/>
    <p:sldId id="295" r:id="rId43"/>
    <p:sldId id="296" r:id="rId44"/>
    <p:sldId id="297" r:id="rId45"/>
    <p:sldId id="298" r:id="rId46"/>
    <p:sldId id="299" r:id="rId47"/>
    <p:sldId id="300" r:id="rId48"/>
    <p:sldId id="301" r:id="rId49"/>
    <p:sldId id="304" r:id="rId5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ru-RU" smtClean="0"/>
              <a:t>Образец заголовка</a:t>
            </a:r>
            <a:endParaRPr kumimoji="0" lang="en-US"/>
          </a:p>
        </p:txBody>
      </p:sp>
      <p:sp>
        <p:nvSpPr>
          <p:cNvPr id="3" name="Подзаголовок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ru-RU" smtClean="0"/>
              <a:t>Образец подзаголовка</a:t>
            </a:r>
            <a:endParaRPr kumimoji="0" lang="en-US"/>
          </a:p>
        </p:txBody>
      </p:sp>
      <p:sp>
        <p:nvSpPr>
          <p:cNvPr id="4" name="Дата 3"/>
          <p:cNvSpPr>
            <a:spLocks noGrp="1"/>
          </p:cNvSpPr>
          <p:nvPr>
            <p:ph type="dt" sz="half" idx="10"/>
          </p:nvPr>
        </p:nvSpPr>
        <p:spPr/>
        <p:txBody>
          <a:bodyPr/>
          <a:lstStyle/>
          <a:p>
            <a:fld id="{D35642E7-02B3-4316-B723-1BAEB3C4218E}" type="datetimeFigureOut">
              <a:rPr lang="ru-RU" smtClean="0"/>
              <a:t>11.03.2012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6858F9-060D-45F8-A75C-27A34754363D}" type="slidenum">
              <a:rPr lang="ru-RU" smtClean="0"/>
              <a:t>‹#›</a:t>
            </a:fld>
            <a:endParaRPr lang="ru-RU"/>
          </a:p>
        </p:txBody>
      </p:sp>
      <p:sp>
        <p:nvSpPr>
          <p:cNvPr id="10" name="Прямоугольник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35642E7-02B3-4316-B723-1BAEB3C4218E}" type="datetimeFigureOut">
              <a:rPr lang="ru-RU" smtClean="0"/>
              <a:t>11.03.2012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6858F9-060D-45F8-A75C-27A34754363D}"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9" name="Прямоугольник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Прямоугольник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Вертикальный заголовок 1"/>
          <p:cNvSpPr>
            <a:spLocks noGrp="1"/>
          </p:cNvSpPr>
          <p:nvPr>
            <p:ph type="title" orient="vert"/>
          </p:nvPr>
        </p:nvSpPr>
        <p:spPr>
          <a:xfrm>
            <a:off x="6781800" y="274640"/>
            <a:ext cx="19050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04800"/>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35642E7-02B3-4316-B723-1BAEB3C4218E}" type="datetimeFigureOut">
              <a:rPr lang="ru-RU" smtClean="0"/>
              <a:t>11.03.2012</a:t>
            </a:fld>
            <a:endParaRPr lang="ru-RU"/>
          </a:p>
        </p:txBody>
      </p:sp>
      <p:sp>
        <p:nvSpPr>
          <p:cNvPr id="5" name="Нижний колонтитул 4"/>
          <p:cNvSpPr>
            <a:spLocks noGrp="1"/>
          </p:cNvSpPr>
          <p:nvPr>
            <p:ph type="ftr" sz="quarter" idx="11"/>
          </p:nvPr>
        </p:nvSpPr>
        <p:spPr>
          <a:xfrm>
            <a:off x="2640597" y="6377459"/>
            <a:ext cx="3836404" cy="365125"/>
          </a:xfrm>
        </p:spPr>
        <p:txBody>
          <a:bodyPr/>
          <a:lstStyle/>
          <a:p>
            <a:endParaRPr lang="ru-RU"/>
          </a:p>
        </p:txBody>
      </p:sp>
      <p:sp>
        <p:nvSpPr>
          <p:cNvPr id="6" name="Номер слайда 5"/>
          <p:cNvSpPr>
            <a:spLocks noGrp="1"/>
          </p:cNvSpPr>
          <p:nvPr>
            <p:ph type="sldNum" sz="quarter" idx="12"/>
          </p:nvPr>
        </p:nvSpPr>
        <p:spPr/>
        <p:txBody>
          <a:bodyPr/>
          <a:lstStyle/>
          <a:p>
            <a:fld id="{026858F9-060D-45F8-A75C-27A34754363D}"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5448"/>
            <a:ext cx="8229600" cy="1252728"/>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35642E7-02B3-4316-B723-1BAEB3C4218E}" type="datetimeFigureOut">
              <a:rPr lang="ru-RU" smtClean="0"/>
              <a:t>11.03.2012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6858F9-060D-45F8-A75C-27A34754363D}"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Прямоугольник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D35642E7-02B3-4316-B723-1BAEB3C4218E}" type="datetimeFigureOut">
              <a:rPr lang="ru-RU" smtClean="0"/>
              <a:t>11.03.2012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6858F9-060D-45F8-A75C-27A34754363D}"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D35642E7-02B3-4316-B723-1BAEB3C4218E}" type="datetimeFigureOut">
              <a:rPr lang="ru-RU" smtClean="0"/>
              <a:t>11.03.2012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26858F9-060D-45F8-A75C-27A34754363D}"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4" name="Содержимое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Текст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6" name="Содержимое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D35642E7-02B3-4316-B723-1BAEB3C4218E}" type="datetimeFigureOut">
              <a:rPr lang="ru-RU" smtClean="0"/>
              <a:t>11.03.2012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26858F9-060D-45F8-A75C-27A34754363D}"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D35642E7-02B3-4316-B723-1BAEB3C4218E}" type="datetimeFigureOut">
              <a:rPr lang="ru-RU" smtClean="0"/>
              <a:t>11.03.2012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26858F9-060D-45F8-A75C-27A34754363D}"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35642E7-02B3-4316-B723-1BAEB3C4218E}" type="datetimeFigureOut">
              <a:rPr lang="ru-RU" smtClean="0"/>
              <a:t>11.03.2012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26858F9-060D-45F8-A75C-27A34754363D}"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ru-RU" smtClean="0"/>
              <a:t>Образец заголовка</a:t>
            </a:r>
            <a:endParaRPr kumimoji="0" lang="en-US"/>
          </a:p>
        </p:txBody>
      </p:sp>
      <p:sp>
        <p:nvSpPr>
          <p:cNvPr id="3" name="Содержимое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Текст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D35642E7-02B3-4316-B723-1BAEB3C4218E}" type="datetimeFigureOut">
              <a:rPr lang="ru-RU" smtClean="0"/>
              <a:t>11.03.2012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26858F9-060D-45F8-A75C-27A34754363D}" type="slidenum">
              <a:rPr lang="ru-RU" smtClean="0"/>
              <a:t>‹#›</a:t>
            </a:fld>
            <a:endParaRPr lang="ru-RU"/>
          </a:p>
        </p:txBody>
      </p:sp>
      <p:sp>
        <p:nvSpPr>
          <p:cNvPr id="12" name="Прямоугольник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ru-RU" smtClean="0"/>
              <a:t>Вставка рисунка</a:t>
            </a:r>
            <a:endParaRPr kumimoji="0" lang="en-US" dirty="0"/>
          </a:p>
        </p:txBody>
      </p:sp>
      <p:sp>
        <p:nvSpPr>
          <p:cNvPr id="4" name="Текст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164592" y="1170432"/>
            <a:ext cx="2523744" cy="201168"/>
          </a:xfrm>
        </p:spPr>
        <p:txBody>
          <a:bodyPr/>
          <a:lstStyle/>
          <a:p>
            <a:fld id="{D35642E7-02B3-4316-B723-1BAEB3C4218E}" type="datetimeFigureOut">
              <a:rPr lang="ru-RU" smtClean="0"/>
              <a:t>11.03.2012</a:t>
            </a:fld>
            <a:endParaRPr lang="ru-RU"/>
          </a:p>
        </p:txBody>
      </p:sp>
      <p:sp>
        <p:nvSpPr>
          <p:cNvPr id="11" name="Прямоугольник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Нижний колонтитул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ru-RU"/>
          </a:p>
        </p:txBody>
      </p:sp>
      <p:sp>
        <p:nvSpPr>
          <p:cNvPr id="7" name="Номер слайда 6"/>
          <p:cNvSpPr>
            <a:spLocks noGrp="1"/>
          </p:cNvSpPr>
          <p:nvPr>
            <p:ph type="sldNum" sz="quarter" idx="12"/>
          </p:nvPr>
        </p:nvSpPr>
        <p:spPr>
          <a:xfrm>
            <a:off x="8339328" y="1170432"/>
            <a:ext cx="733864" cy="201168"/>
          </a:xfrm>
        </p:spPr>
        <p:txBody>
          <a:bodyPr/>
          <a:lstStyle/>
          <a:p>
            <a:fld id="{026858F9-060D-45F8-A75C-27A34754363D}"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Прямоугольник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Прямоугольник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4" name="Дата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35642E7-02B3-4316-B723-1BAEB3C4218E}" type="datetimeFigureOut">
              <a:rPr lang="ru-RU" smtClean="0"/>
              <a:t>11.03.2012</a:t>
            </a:fld>
            <a:endParaRPr lang="ru-RU"/>
          </a:p>
        </p:txBody>
      </p:sp>
      <p:sp>
        <p:nvSpPr>
          <p:cNvPr id="5" name="Нижний колонтитул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ru-RU"/>
          </a:p>
        </p:txBody>
      </p:sp>
      <p:sp>
        <p:nvSpPr>
          <p:cNvPr id="6" name="Номер слайда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026858F9-060D-45F8-A75C-27A34754363D}"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6.xml"/><Relationship Id="rId5" Type="http://schemas.openxmlformats.org/officeDocument/2006/relationships/image" Target="../media/image7.jpeg"/><Relationship Id="rId4" Type="http://schemas.openxmlformats.org/officeDocument/2006/relationships/image" Target="../media/image1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6.xml"/><Relationship Id="rId4" Type="http://schemas.openxmlformats.org/officeDocument/2006/relationships/image" Target="../media/image15.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6.xml"/><Relationship Id="rId4" Type="http://schemas.openxmlformats.org/officeDocument/2006/relationships/image" Target="../media/image24.jpeg"/></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26.jpeg"/><Relationship Id="rId7" Type="http://schemas.openxmlformats.org/officeDocument/2006/relationships/image" Target="../media/image30.jpeg"/><Relationship Id="rId2" Type="http://schemas.openxmlformats.org/officeDocument/2006/relationships/image" Target="../media/image25.jpeg"/><Relationship Id="rId1" Type="http://schemas.openxmlformats.org/officeDocument/2006/relationships/slideLayout" Target="../slideLayouts/slideLayout6.xml"/><Relationship Id="rId6" Type="http://schemas.openxmlformats.org/officeDocument/2006/relationships/image" Target="../media/image29.jpeg"/><Relationship Id="rId5" Type="http://schemas.openxmlformats.org/officeDocument/2006/relationships/image" Target="../media/image28.jpeg"/><Relationship Id="rId4" Type="http://schemas.openxmlformats.org/officeDocument/2006/relationships/image" Target="../media/image27.jpeg"/></Relationships>
</file>

<file path=ppt/slides/_rels/slide33.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33.jpeg"/><Relationship Id="rId7" Type="http://schemas.openxmlformats.org/officeDocument/2006/relationships/image" Target="../media/image37.jpeg"/><Relationship Id="rId2" Type="http://schemas.openxmlformats.org/officeDocument/2006/relationships/image" Target="../media/image32.jpeg"/><Relationship Id="rId1" Type="http://schemas.openxmlformats.org/officeDocument/2006/relationships/slideLayout" Target="../slideLayouts/slideLayout6.xml"/><Relationship Id="rId6" Type="http://schemas.openxmlformats.org/officeDocument/2006/relationships/image" Target="../media/image36.jpeg"/><Relationship Id="rId5" Type="http://schemas.openxmlformats.org/officeDocument/2006/relationships/image" Target="../media/image35.jpeg"/><Relationship Id="rId4" Type="http://schemas.openxmlformats.org/officeDocument/2006/relationships/image" Target="../media/image34.jpe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image" Target="../media/image38.jpeg"/><Relationship Id="rId1" Type="http://schemas.openxmlformats.org/officeDocument/2006/relationships/slideLayout" Target="../slideLayouts/slideLayout6.xml"/><Relationship Id="rId5" Type="http://schemas.openxmlformats.org/officeDocument/2006/relationships/image" Target="../media/image41.jpeg"/><Relationship Id="rId4" Type="http://schemas.openxmlformats.org/officeDocument/2006/relationships/image" Target="../media/image40.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image" Target="../media/image43.jpeg"/><Relationship Id="rId7" Type="http://schemas.openxmlformats.org/officeDocument/2006/relationships/image" Target="../media/image47.jpeg"/><Relationship Id="rId2" Type="http://schemas.openxmlformats.org/officeDocument/2006/relationships/image" Target="../media/image42.jpeg"/><Relationship Id="rId1" Type="http://schemas.openxmlformats.org/officeDocument/2006/relationships/slideLayout" Target="../slideLayouts/slideLayout6.xml"/><Relationship Id="rId6" Type="http://schemas.openxmlformats.org/officeDocument/2006/relationships/image" Target="../media/image46.jpeg"/><Relationship Id="rId5" Type="http://schemas.openxmlformats.org/officeDocument/2006/relationships/image" Target="../media/image45.jpeg"/><Relationship Id="rId4" Type="http://schemas.openxmlformats.org/officeDocument/2006/relationships/image" Target="../media/image44.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48.jpe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image" Target="../media/image49.jpe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50.jpeg"/><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image" Target="../media/image52.jpeg"/><Relationship Id="rId2" Type="http://schemas.openxmlformats.org/officeDocument/2006/relationships/image" Target="../media/image51.jpeg"/><Relationship Id="rId1" Type="http://schemas.openxmlformats.org/officeDocument/2006/relationships/slideLayout" Target="../slideLayouts/slideLayout6.xml"/><Relationship Id="rId5" Type="http://schemas.openxmlformats.org/officeDocument/2006/relationships/image" Target="../media/image54.jpeg"/><Relationship Id="rId4" Type="http://schemas.openxmlformats.org/officeDocument/2006/relationships/image" Target="../media/image53.jpeg"/></Relationships>
</file>

<file path=ppt/slides/_rels/slide46.xml.rels><?xml version="1.0" encoding="UTF-8" standalone="yes"?>
<Relationships xmlns="http://schemas.openxmlformats.org/package/2006/relationships"><Relationship Id="rId3" Type="http://schemas.openxmlformats.org/officeDocument/2006/relationships/image" Target="../media/image56.jpeg"/><Relationship Id="rId2" Type="http://schemas.openxmlformats.org/officeDocument/2006/relationships/image" Target="../media/image55.jpeg"/><Relationship Id="rId1" Type="http://schemas.openxmlformats.org/officeDocument/2006/relationships/slideLayout" Target="../slideLayouts/slideLayout6.xml"/><Relationship Id="rId4" Type="http://schemas.openxmlformats.org/officeDocument/2006/relationships/image" Target="../media/image57.jpe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image" Target="../media/image58.jpeg"/><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9512" y="332656"/>
            <a:ext cx="8964488" cy="1673352"/>
          </a:xfrm>
        </p:spPr>
        <p:txBody>
          <a:bodyPr>
            <a:noAutofit/>
          </a:bodyPr>
          <a:lstStyle/>
          <a:p>
            <a:r>
              <a:rPr lang="ru-RU" sz="8800" dirty="0" smtClean="0"/>
              <a:t>Вышивка из лент</a:t>
            </a:r>
            <a:endParaRPr lang="ru-RU" sz="8800" dirty="0"/>
          </a:p>
        </p:txBody>
      </p:sp>
      <p:sp>
        <p:nvSpPr>
          <p:cNvPr id="3" name="Подзаголовок 2"/>
          <p:cNvSpPr>
            <a:spLocks noGrp="1"/>
          </p:cNvSpPr>
          <p:nvPr>
            <p:ph type="subTitle" idx="1"/>
          </p:nvPr>
        </p:nvSpPr>
        <p:spPr/>
        <p:txBody>
          <a:bodyPr/>
          <a:lstStyle/>
          <a:p>
            <a:endParaRPr lang="ru-RU" dirty="0"/>
          </a:p>
        </p:txBody>
      </p:sp>
      <p:pic>
        <p:nvPicPr>
          <p:cNvPr id="4" name="Рисунок 3" descr="http://neva-mozaika.ru/picture/embroider_ribbon_01.JPG"/>
          <p:cNvPicPr/>
          <p:nvPr/>
        </p:nvPicPr>
        <p:blipFill>
          <a:blip r:embed="rId2" cstate="print"/>
          <a:srcRect/>
          <a:stretch>
            <a:fillRect/>
          </a:stretch>
        </p:blipFill>
        <p:spPr bwMode="auto">
          <a:xfrm>
            <a:off x="0" y="1556792"/>
            <a:ext cx="9144000" cy="5301208"/>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772816"/>
            <a:ext cx="9144000" cy="5256584"/>
          </a:xfrm>
        </p:spPr>
        <p:txBody>
          <a:bodyPr>
            <a:normAutofit fontScale="90000"/>
          </a:bodyPr>
          <a:lstStyle/>
          <a:p>
            <a:pPr lvl="0"/>
            <a:r>
              <a:rPr kumimoji="0" lang="ru-RU" sz="4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Ленты и тесьма из </a:t>
            </a:r>
            <a:r>
              <a:rPr kumimoji="0" lang="ru-RU" sz="4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органзы</a:t>
            </a:r>
            <a:r>
              <a:rPr kumimoji="0" lang="ru-RU" sz="4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ru-RU" sz="4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используемые в вышивках для создания объёмности и прозрачности, бывают разной ширины. </a:t>
            </a:r>
            <a:br>
              <a:rPr kumimoji="0" lang="ru-RU" sz="4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ru-RU" sz="4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Вышивальные нитки</a:t>
            </a:r>
            <a:r>
              <a:rPr kumimoji="0" lang="ru-RU" sz="4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требуются для создания основы (контура), для некоторых швов или для закрепления лент на изнанке в конце работы. </a:t>
            </a:r>
            <a:r>
              <a:rPr kumimoji="0" lang="ru-RU" sz="6000" b="0" i="0" u="none" strike="noStrike" cap="none" normalizeH="0" baseline="0" dirty="0" smtClean="0">
                <a:ln>
                  <a:noFill/>
                </a:ln>
                <a:solidFill>
                  <a:schemeClr val="tx1"/>
                </a:solidFill>
                <a:effectLst/>
                <a:latin typeface="Arial" pitchFamily="34" charset="0"/>
                <a:cs typeface="Arial" pitchFamily="34" charset="0"/>
              </a:rPr>
              <a:t/>
            </a:r>
            <a:br>
              <a:rPr kumimoji="0" lang="ru-RU" sz="6000" b="0" i="0" u="none" strike="noStrike" cap="none" normalizeH="0" baseline="0" dirty="0" smtClean="0">
                <a:ln>
                  <a:noFill/>
                </a:ln>
                <a:solidFill>
                  <a:schemeClr val="tx1"/>
                </a:solidFill>
                <a:effectLst/>
                <a:latin typeface="Arial" pitchFamily="34" charset="0"/>
                <a:cs typeface="Arial" pitchFamily="34" charset="0"/>
              </a:rPr>
            </a:br>
            <a:endParaRPr lang="ru-RU" dirty="0"/>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628800"/>
            <a:ext cx="9144000" cy="5229200"/>
          </a:xfrm>
        </p:spPr>
        <p:txBody>
          <a:bodyPr>
            <a:noAutofit/>
          </a:bodyPr>
          <a:lstStyle/>
          <a:p>
            <a:r>
              <a:rPr lang="ru-RU" sz="2800" b="1" dirty="0"/>
              <a:t>Бусины и бисер</a:t>
            </a:r>
            <a:r>
              <a:rPr lang="ru-RU" sz="2800" dirty="0"/>
              <a:t> выпускаются разных форм и размеров. Обычно они применяются для украшения и предают вышивке особое изящество. Атласные ленты, поступающие в продажу, бывают гладкими, сборчатыми или плиссированными. Эти ленты наиболее активно используются отечественными вышивальщицами. </a:t>
            </a:r>
            <a:br>
              <a:rPr lang="ru-RU" sz="2800" dirty="0"/>
            </a:br>
            <a:r>
              <a:rPr lang="ru-RU" sz="2800" dirty="0"/>
              <a:t>Они бывают разной ширины и цветов. Конечно, смотрятся они не хуже шёлковых, но в плане вышивки, шёлковые ленты более плавно проходят сквозь ткань. Обычно те, кто вышивает ленточками, различают их по следующей ширине: от 0,3 мм – это очень узкие ленты, 0,6 мм, 1,3 мм, 2,3 мм до 5-6 см в ширину. </a:t>
            </a:r>
            <a:br>
              <a:rPr lang="ru-RU" sz="2800" dirty="0"/>
            </a:br>
            <a:endParaRPr lang="ru-RU" sz="2800" dirty="0"/>
          </a:p>
        </p:txBody>
      </p:sp>
    </p:spTree>
  </p:cSld>
  <p:clrMapOvr>
    <a:masterClrMapping/>
  </p:clrMapOvr>
  <p:transition>
    <p:wipe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132856"/>
            <a:ext cx="9144000" cy="4725144"/>
          </a:xfrm>
        </p:spPr>
        <p:txBody>
          <a:bodyPr>
            <a:normAutofit fontScale="90000"/>
          </a:bodyPr>
          <a:lstStyle/>
          <a:p>
            <a:r>
              <a:rPr lang="ru-RU" sz="6000" b="1" dirty="0"/>
              <a:t>Кружевные ленты,</a:t>
            </a:r>
            <a:r>
              <a:rPr lang="ru-RU" sz="6000" dirty="0"/>
              <a:t> украшенные бусинками или </a:t>
            </a:r>
            <a:r>
              <a:rPr lang="ru-RU" sz="6000" dirty="0" err="1"/>
              <a:t>присборенные</a:t>
            </a:r>
            <a:r>
              <a:rPr lang="ru-RU" sz="6000" dirty="0"/>
              <a:t>, применяются в вышивках или для отделки вещей в особо торжественных случаях. </a:t>
            </a:r>
            <a:r>
              <a:rPr lang="ru-RU" dirty="0"/>
              <a:t/>
            </a:r>
            <a:br>
              <a:rPr lang="ru-RU" dirty="0"/>
            </a:br>
            <a:r>
              <a:rPr lang="ru-RU" dirty="0"/>
              <a:t/>
            </a:r>
            <a:br>
              <a:rPr lang="ru-RU" dirty="0"/>
            </a:br>
            <a:endParaRPr lang="ru-RU" dirty="0"/>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692696"/>
            <a:ext cx="9144000" cy="6165304"/>
          </a:xfrm>
        </p:spPr>
        <p:txBody>
          <a:bodyPr>
            <a:normAutofit fontScale="90000"/>
          </a:bodyPr>
          <a:lstStyle/>
          <a:p>
            <a:r>
              <a:rPr lang="ru-RU" sz="8000" dirty="0"/>
              <a:t>Ткани</a:t>
            </a:r>
            <a:r>
              <a:rPr lang="ru-RU" dirty="0"/>
              <a:t/>
            </a:r>
            <a:br>
              <a:rPr lang="ru-RU" dirty="0"/>
            </a:br>
            <a:r>
              <a:rPr lang="ru-RU" sz="4000" dirty="0"/>
              <a:t>Для основы при вышивке лентами можно использовать самые разнообразные ткани: </a:t>
            </a:r>
            <a:br>
              <a:rPr lang="ru-RU" sz="4000" dirty="0"/>
            </a:br>
            <a:r>
              <a:rPr lang="ru-RU" sz="4000" b="1" dirty="0"/>
              <a:t>Хлопковые ткани:</a:t>
            </a:r>
            <a:r>
              <a:rPr lang="ru-RU" sz="4000" dirty="0"/>
              <a:t> рогожка, батист, плис(хлопчатобумажный бархат), муслин(кисея), сатин (хлопчатобумажный атлас). </a:t>
            </a:r>
            <a:br>
              <a:rPr lang="ru-RU" sz="4000" dirty="0"/>
            </a:br>
            <a:r>
              <a:rPr lang="ru-RU" sz="4000" b="1" dirty="0"/>
              <a:t>Льняные ткани:</a:t>
            </a:r>
            <a:r>
              <a:rPr lang="ru-RU" sz="4000" dirty="0"/>
              <a:t> суровое полотно, тонкое полотно, грубая холстина, льняная ткань с однородной основой. </a:t>
            </a:r>
            <a:r>
              <a:rPr lang="ru-RU" dirty="0"/>
              <a:t/>
            </a:r>
            <a:br>
              <a:rPr lang="ru-RU" dirty="0"/>
            </a:br>
            <a:endParaRPr lang="ru-RU" dirty="0"/>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268760"/>
            <a:ext cx="9144000" cy="5589240"/>
          </a:xfrm>
        </p:spPr>
        <p:txBody>
          <a:bodyPr>
            <a:normAutofit fontScale="90000"/>
          </a:bodyPr>
          <a:lstStyle/>
          <a:p>
            <a:r>
              <a:rPr lang="ru-RU" sz="4000" b="1" dirty="0"/>
              <a:t>Шёлковые ткани:</a:t>
            </a:r>
            <a:r>
              <a:rPr lang="ru-RU" sz="4000" dirty="0"/>
              <a:t> креп, твид, джерси. </a:t>
            </a:r>
            <a:r>
              <a:rPr lang="ru-RU" sz="2700" dirty="0"/>
              <a:t/>
            </a:r>
            <a:br>
              <a:rPr lang="ru-RU" sz="2700" dirty="0"/>
            </a:br>
            <a:r>
              <a:rPr lang="ru-RU" sz="2700" dirty="0"/>
              <a:t>Вышивать можно по любой поверхности, лишь бы ткань была настолько прочной, чтобы на ней надёжно удерживались стежки, и настолько эластичной, чтобы сквозь неё легко проходила нитка. Можно использовать и набивные ткани, в которых уток становится полезной схемой, дающей толчок вашему воображению. </a:t>
            </a:r>
            <a:br>
              <a:rPr lang="ru-RU" sz="2700" dirty="0"/>
            </a:br>
            <a:r>
              <a:rPr lang="ru-RU" sz="2700" dirty="0"/>
              <a:t>Красота вышивки в большей части зависит от гармоничного сочетания ткани и ленты. В прошлом, когда ткани и нити делали вручную, тщательно учитывая все тонкости, вышивальщице было легче подобрать их для различных видов вышивки, поэтому и результаты были успешными. В наше время подготовка к работе, т.е. подбор и сочетание материалов, требует особой заботы и внимания: ведь в продаже имеется огромное количество разнообразных тканей и лент. </a:t>
            </a:r>
            <a:r>
              <a:rPr lang="ru-RU" dirty="0"/>
              <a:t/>
            </a:r>
            <a:br>
              <a:rPr lang="ru-RU" dirty="0"/>
            </a:br>
            <a:endParaRPr lang="ru-RU" dirty="0"/>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484784"/>
            <a:ext cx="9144000" cy="5373216"/>
          </a:xfrm>
        </p:spPr>
        <p:txBody>
          <a:bodyPr>
            <a:noAutofit/>
          </a:bodyPr>
          <a:lstStyle/>
          <a:p>
            <a:r>
              <a:rPr lang="ru-RU" sz="2800" dirty="0"/>
              <a:t>Ещё и сегодня можно найти великолепные ткани ручной работы, например старые льняные простыни или подзоры, сотканные на ткацком станке. Обычно они пылятся в глубине комодов, т.к. уже не отвечают нашим потребностям. </a:t>
            </a:r>
            <a:br>
              <a:rPr lang="ru-RU" sz="2800" dirty="0"/>
            </a:br>
            <a:r>
              <a:rPr lang="ru-RU" sz="2800" dirty="0"/>
              <a:t>На самом деле это прекрасная ткань, из них легко сделать скатерть, украсив её отделочной тесьмой и шёлковыми лентами. Опытные рукодельницы могут окрасить ткани имеющимися в продаже красками и сшить из них прелестные платья, вышив их атласной лентой. Не ограничивая при этом полёта своей фантазии. </a:t>
            </a:r>
            <a:r>
              <a:rPr lang="ru-RU" sz="2400" dirty="0"/>
              <a:t/>
            </a:r>
            <a:br>
              <a:rPr lang="ru-RU" sz="2400" dirty="0"/>
            </a:br>
            <a:endParaRPr lang="ru-RU" sz="2400" dirty="0"/>
          </a:p>
        </p:txBody>
      </p:sp>
    </p:spTree>
  </p:cSld>
  <p:clrMapOvr>
    <a:masterClrMapping/>
  </p:clrMapOvr>
  <p:transition>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268760"/>
            <a:ext cx="9144000" cy="5589240"/>
          </a:xfrm>
        </p:spPr>
        <p:txBody>
          <a:bodyPr>
            <a:normAutofit fontScale="90000"/>
          </a:bodyPr>
          <a:lstStyle/>
          <a:p>
            <a:r>
              <a:rPr lang="ru-RU" sz="4000" dirty="0"/>
              <a:t>Как заправить ткань в пяльцы.</a:t>
            </a:r>
            <a:r>
              <a:rPr lang="ru-RU" sz="2700" dirty="0"/>
              <a:t/>
            </a:r>
            <a:br>
              <a:rPr lang="ru-RU" sz="2700" dirty="0"/>
            </a:br>
            <a:r>
              <a:rPr lang="ru-RU" sz="2700" dirty="0" smtClean="0"/>
              <a:t/>
            </a:r>
            <a:br>
              <a:rPr lang="ru-RU" sz="2700" dirty="0" smtClean="0"/>
            </a:br>
            <a:r>
              <a:rPr lang="ru-RU" sz="2700" dirty="0" smtClean="0"/>
              <a:t>Обручи</a:t>
            </a:r>
            <a:r>
              <a:rPr lang="ru-RU" sz="2700" dirty="0"/>
              <a:t>, из которых состоят пяльцы, предназначены для того, чтобы во время работы ткань была хорошо натянута. Это гарантирует равномерность стежков. Таким образом, даже тот, у кого есть склонность затягивать стежок, не сможет слишком сильно натягивать ленту, поэтому вышивка получится объёмной. </a:t>
            </a:r>
            <a:br>
              <a:rPr lang="ru-RU" sz="2700" dirty="0"/>
            </a:br>
            <a:r>
              <a:rPr lang="ru-RU" sz="2700" dirty="0"/>
              <a:t>В продаже имеются пяльцы разных размеров. В этих пяльцах одни обруч надевается на другой и затягивается боковым винтом. Круглые пяльцы обычно используются для вышивок небольших размеров. Они очень удобно и легко собираются. </a:t>
            </a:r>
            <a:br>
              <a:rPr lang="ru-RU" sz="2700" dirty="0"/>
            </a:br>
            <a:r>
              <a:rPr lang="ru-RU" sz="2700" dirty="0"/>
              <a:t>Положите ткань на меньший обруч и наложите сверху второй обруч. Завинтите винт до тех пор, пока ткань не натянется. Не подтягивайте ткань после того, как затяните большой обруч. </a:t>
            </a:r>
            <a:r>
              <a:rPr lang="ru-RU" dirty="0"/>
              <a:t/>
            </a:r>
            <a:br>
              <a:rPr lang="ru-RU" dirty="0"/>
            </a:br>
            <a:r>
              <a:rPr lang="ru-RU" dirty="0"/>
              <a:t/>
            </a:r>
            <a:br>
              <a:rPr lang="ru-RU" dirty="0"/>
            </a:br>
            <a:endParaRPr lang="ru-RU" dirty="0"/>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descr="http://neva-mozaika.ru/picture/embroider_ribbon_10.JPG"/>
          <p:cNvPicPr/>
          <p:nvPr/>
        </p:nvPicPr>
        <p:blipFill>
          <a:blip r:embed="rId2" cstate="print"/>
          <a:srcRect/>
          <a:stretch>
            <a:fillRect/>
          </a:stretch>
        </p:blipFill>
        <p:spPr bwMode="auto">
          <a:xfrm>
            <a:off x="4644008" y="0"/>
            <a:ext cx="4499992" cy="6858000"/>
          </a:xfrm>
          <a:prstGeom prst="rect">
            <a:avLst/>
          </a:prstGeom>
          <a:noFill/>
          <a:ln w="9525">
            <a:noFill/>
            <a:miter lim="800000"/>
            <a:headEnd/>
            <a:tailEnd/>
          </a:ln>
        </p:spPr>
      </p:pic>
      <p:pic>
        <p:nvPicPr>
          <p:cNvPr id="4" name="Рисунок 3" descr="http://neva-mozaika.ru/picture/embroider_ribbon_09.JPG"/>
          <p:cNvPicPr/>
          <p:nvPr/>
        </p:nvPicPr>
        <p:blipFill>
          <a:blip r:embed="rId3" cstate="print"/>
          <a:srcRect/>
          <a:stretch>
            <a:fillRect/>
          </a:stretch>
        </p:blipFill>
        <p:spPr bwMode="auto">
          <a:xfrm>
            <a:off x="0" y="0"/>
            <a:ext cx="4716016" cy="685800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836712"/>
            <a:ext cx="9144000" cy="6021288"/>
          </a:xfrm>
        </p:spPr>
        <p:txBody>
          <a:bodyPr>
            <a:normAutofit fontScale="90000"/>
          </a:bodyPr>
          <a:lstStyle/>
          <a:p>
            <a:r>
              <a:rPr lang="ru-RU" dirty="0"/>
              <a:t> </a:t>
            </a:r>
            <a:br>
              <a:rPr lang="ru-RU" dirty="0"/>
            </a:br>
            <a:r>
              <a:rPr lang="ru-RU" dirty="0" smtClean="0"/>
              <a:t/>
            </a:r>
            <a:br>
              <a:rPr lang="ru-RU" dirty="0" smtClean="0"/>
            </a:br>
            <a:r>
              <a:rPr lang="ru-RU" sz="4400" dirty="0" smtClean="0"/>
              <a:t>Как </a:t>
            </a:r>
            <a:r>
              <a:rPr lang="ru-RU" sz="4400" dirty="0"/>
              <a:t>обмотать пяльцы.</a:t>
            </a:r>
            <a:r>
              <a:rPr lang="ru-RU" sz="3100" dirty="0"/>
              <a:t/>
            </a:r>
            <a:br>
              <a:rPr lang="ru-RU" sz="3100" dirty="0"/>
            </a:br>
            <a:r>
              <a:rPr lang="ru-RU" sz="3100" dirty="0" smtClean="0"/>
              <a:t>Для </a:t>
            </a:r>
            <a:r>
              <a:rPr lang="ru-RU" sz="3100" dirty="0"/>
              <a:t>того, чтобы состоящие из двух обручей пяльцы, возьмите мягкую тесьму и обмотайте один из обручей по окружности. Натягивайте тесьму так, чтобы не образовались складки </a:t>
            </a:r>
            <a:br>
              <a:rPr lang="ru-RU" sz="3100" dirty="0"/>
            </a:br>
            <a:r>
              <a:rPr lang="ru-RU" sz="3100" dirty="0"/>
              <a:t>Когда обруч будет полностью обмотан, закрепите концы тесьмы небольшими стежками. Обмотайте второй обруч. </a:t>
            </a:r>
            <a:br>
              <a:rPr lang="ru-RU" sz="3100" dirty="0"/>
            </a:br>
            <a:r>
              <a:rPr lang="ru-RU" sz="3100" dirty="0"/>
              <a:t>Если под рукой не найдётся тесьмы, можно использовать тонкие и узкие бинтики. </a:t>
            </a:r>
            <a:br>
              <a:rPr lang="ru-RU" sz="3100" dirty="0"/>
            </a:br>
            <a:r>
              <a:rPr lang="ru-RU" sz="3100" dirty="0"/>
              <a:t>Обмотка круглых пялец – это операция, помогающая избежать появления на таких лёгких тканях, как шёлк, </a:t>
            </a:r>
            <a:r>
              <a:rPr lang="ru-RU" sz="3100" dirty="0" err="1"/>
              <a:t>органза</a:t>
            </a:r>
            <a:r>
              <a:rPr lang="ru-RU" sz="3100" dirty="0"/>
              <a:t> или бархат, заломов при сплющивании, от которых потом трудно будет избавиться. </a:t>
            </a:r>
            <a:br>
              <a:rPr lang="ru-RU" sz="3100" dirty="0"/>
            </a:br>
            <a:r>
              <a:rPr lang="ru-RU" dirty="0"/>
              <a:t/>
            </a:r>
            <a:br>
              <a:rPr lang="ru-RU" dirty="0"/>
            </a:br>
            <a:endParaRPr lang="ru-RU" dirty="0"/>
          </a:p>
        </p:txBody>
      </p:sp>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descr="http://neva-mozaika.ru/picture/embroider_ribbon_13.JPG"/>
          <p:cNvPicPr/>
          <p:nvPr/>
        </p:nvPicPr>
        <p:blipFill>
          <a:blip r:embed="rId2" cstate="print"/>
          <a:srcRect/>
          <a:stretch>
            <a:fillRect/>
          </a:stretch>
        </p:blipFill>
        <p:spPr bwMode="auto">
          <a:xfrm>
            <a:off x="0" y="0"/>
            <a:ext cx="4644008" cy="3645024"/>
          </a:xfrm>
          <a:prstGeom prst="rect">
            <a:avLst/>
          </a:prstGeom>
          <a:noFill/>
          <a:ln w="9525">
            <a:noFill/>
            <a:miter lim="800000"/>
            <a:headEnd/>
            <a:tailEnd/>
          </a:ln>
        </p:spPr>
      </p:pic>
      <p:pic>
        <p:nvPicPr>
          <p:cNvPr id="4" name="Рисунок 3" descr="http://neva-mozaika.ru/picture/embroider_ribbon_11.JPG"/>
          <p:cNvPicPr/>
          <p:nvPr/>
        </p:nvPicPr>
        <p:blipFill>
          <a:blip r:embed="rId3" cstate="print"/>
          <a:srcRect/>
          <a:stretch>
            <a:fillRect/>
          </a:stretch>
        </p:blipFill>
        <p:spPr bwMode="auto">
          <a:xfrm>
            <a:off x="4572000" y="0"/>
            <a:ext cx="4572000" cy="3717032"/>
          </a:xfrm>
          <a:prstGeom prst="rect">
            <a:avLst/>
          </a:prstGeom>
          <a:noFill/>
          <a:ln w="9525">
            <a:noFill/>
            <a:miter lim="800000"/>
            <a:headEnd/>
            <a:tailEnd/>
          </a:ln>
        </p:spPr>
      </p:pic>
      <p:pic>
        <p:nvPicPr>
          <p:cNvPr id="5" name="Рисунок 4" descr="http://neva-mozaika.ru/picture/embroider_ribbon_12.JPG"/>
          <p:cNvPicPr/>
          <p:nvPr/>
        </p:nvPicPr>
        <p:blipFill>
          <a:blip r:embed="rId4" cstate="print"/>
          <a:srcRect/>
          <a:stretch>
            <a:fillRect/>
          </a:stretch>
        </p:blipFill>
        <p:spPr bwMode="auto">
          <a:xfrm>
            <a:off x="0" y="3501008"/>
            <a:ext cx="4644008" cy="3356993"/>
          </a:xfrm>
          <a:prstGeom prst="rect">
            <a:avLst/>
          </a:prstGeom>
          <a:noFill/>
          <a:ln w="9525">
            <a:noFill/>
            <a:miter lim="800000"/>
            <a:headEnd/>
            <a:tailEnd/>
          </a:ln>
        </p:spPr>
      </p:pic>
      <p:pic>
        <p:nvPicPr>
          <p:cNvPr id="6" name="Рисунок 5" descr="http://neva-mozaika.ru/picture/embroider_ribbon_10.JPG"/>
          <p:cNvPicPr/>
          <p:nvPr/>
        </p:nvPicPr>
        <p:blipFill>
          <a:blip r:embed="rId5" cstate="print"/>
          <a:srcRect/>
          <a:stretch>
            <a:fillRect/>
          </a:stretch>
        </p:blipFill>
        <p:spPr bwMode="auto">
          <a:xfrm>
            <a:off x="4572000" y="3501008"/>
            <a:ext cx="4572000" cy="3356992"/>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0" y="1052736"/>
            <a:ext cx="9144000" cy="5805264"/>
          </a:xfrm>
        </p:spPr>
        <p:txBody>
          <a:bodyPr>
            <a:normAutofit/>
          </a:bodyPr>
          <a:lstStyle/>
          <a:p>
            <a:r>
              <a:rPr lang="ru-RU" sz="6600" dirty="0"/>
              <a:t>Обзор инструментов и материалов, которые нам понадобятся для вышивки лентами. </a:t>
            </a:r>
            <a:r>
              <a:rPr lang="ru-RU" dirty="0"/>
              <a:t/>
            </a:r>
            <a:br>
              <a:rPr lang="ru-RU" dirty="0"/>
            </a:br>
            <a:endParaRPr lang="ru-RU"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692696"/>
            <a:ext cx="9144000" cy="6165304"/>
          </a:xfrm>
        </p:spPr>
        <p:txBody>
          <a:bodyPr>
            <a:normAutofit/>
          </a:bodyPr>
          <a:lstStyle/>
          <a:p>
            <a:r>
              <a:rPr lang="ru-RU" sz="4400" dirty="0"/>
              <a:t>Готовые комплекты для вышивки.</a:t>
            </a:r>
            <a:r>
              <a:rPr lang="ru-RU" sz="2700" dirty="0"/>
              <a:t/>
            </a:r>
            <a:br>
              <a:rPr lang="ru-RU" sz="2700" dirty="0"/>
            </a:br>
            <a:r>
              <a:rPr lang="ru-RU" sz="2800" dirty="0"/>
              <a:t>Сейчас в наших магазинах стали появляться комплекты всех необходимых для вышивки материалов уже с готовым рисунком и подробными рекомендациями. Там обычно предлагается вышить узор и дополнить его вышивкой лентами. </a:t>
            </a:r>
            <a:br>
              <a:rPr lang="ru-RU" sz="2800" dirty="0"/>
            </a:br>
            <a:r>
              <a:rPr lang="ru-RU" sz="2800" dirty="0"/>
              <a:t/>
            </a:r>
            <a:br>
              <a:rPr lang="ru-RU" sz="2800" dirty="0"/>
            </a:br>
            <a:r>
              <a:rPr lang="ru-RU" sz="2800" dirty="0"/>
              <a:t>Сочетая ленты с традиционными вышивальными нитками, можно получить весьма оригинальную вышивку. На фото вы можете увидеть несложные наборы, где вышивка лентами может сочетаться с вышивкой крестом. </a:t>
            </a:r>
            <a:r>
              <a:rPr lang="ru-RU" sz="2700" dirty="0"/>
              <a:t/>
            </a:r>
            <a:br>
              <a:rPr lang="ru-RU" sz="2700" dirty="0"/>
            </a:br>
            <a:endParaRPr lang="ru-RU" dirty="0"/>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descr="http://neva-mozaika.ru/picture/embroider_ribbon_14.JPG"/>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916832"/>
            <a:ext cx="9144000" cy="4941168"/>
          </a:xfrm>
        </p:spPr>
        <p:txBody>
          <a:bodyPr>
            <a:normAutofit fontScale="90000"/>
          </a:bodyPr>
          <a:lstStyle/>
          <a:p>
            <a:r>
              <a:rPr lang="ru-RU" sz="4900" dirty="0"/>
              <a:t>Швы. </a:t>
            </a:r>
            <a:r>
              <a:rPr lang="ru-RU" sz="3100" dirty="0"/>
              <a:t/>
            </a:r>
            <a:br>
              <a:rPr lang="ru-RU" sz="3100" dirty="0"/>
            </a:br>
            <a:r>
              <a:rPr lang="ru-RU" sz="3100" dirty="0"/>
              <a:t>В отличие от традиционного вышивания, где обычно в начале работы на нитке не завязывают узелок, чтобы при глажении не появлялся неприятный блеск, при шитье шёлковой лентой используется плоский узелок, закрепляющий ленту в работе. </a:t>
            </a:r>
            <a:br>
              <a:rPr lang="ru-RU" sz="3100" dirty="0"/>
            </a:br>
            <a:r>
              <a:rPr lang="ru-RU" sz="3100" dirty="0"/>
              <a:t>Чтобы начать работу, возьмите ленту длиной 50 см, вставьте её в иголку, подогните кончик на несколько миллиметров и вколите иголку по центру. </a:t>
            </a:r>
            <a:br>
              <a:rPr lang="ru-RU" sz="3100" dirty="0"/>
            </a:br>
            <a:r>
              <a:rPr lang="ru-RU" sz="3100" dirty="0"/>
              <a:t>Придерживая ленту одной рукой и подтягивая другой, завяжите узелок. </a:t>
            </a:r>
            <a:br>
              <a:rPr lang="ru-RU" sz="3100" dirty="0"/>
            </a:br>
            <a:r>
              <a:rPr lang="ru-RU" sz="3100" dirty="0"/>
              <a:t>Завязанный таким образом узел называется плоским узелком и, в отличие от традиционного, не увеличивает толщину вышивки. </a:t>
            </a:r>
            <a:r>
              <a:rPr lang="ru-RU" dirty="0"/>
              <a:t/>
            </a:r>
            <a:br>
              <a:rPr lang="ru-RU" dirty="0"/>
            </a:br>
            <a:r>
              <a:rPr lang="ru-RU" dirty="0"/>
              <a:t/>
            </a:r>
            <a:br>
              <a:rPr lang="ru-RU" dirty="0"/>
            </a:br>
            <a:endParaRPr lang="ru-RU" dirty="0"/>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descr="http://neva-mozaika.ru/picture/embroider_ribbon_18.JPG"/>
          <p:cNvPicPr/>
          <p:nvPr/>
        </p:nvPicPr>
        <p:blipFill>
          <a:blip r:embed="rId2" cstate="print"/>
          <a:srcRect/>
          <a:stretch>
            <a:fillRect/>
          </a:stretch>
        </p:blipFill>
        <p:spPr bwMode="auto">
          <a:xfrm>
            <a:off x="0" y="0"/>
            <a:ext cx="4499992" cy="3573016"/>
          </a:xfrm>
          <a:prstGeom prst="rect">
            <a:avLst/>
          </a:prstGeom>
          <a:noFill/>
          <a:ln w="9525">
            <a:noFill/>
            <a:miter lim="800000"/>
            <a:headEnd/>
            <a:tailEnd/>
          </a:ln>
        </p:spPr>
      </p:pic>
      <p:pic>
        <p:nvPicPr>
          <p:cNvPr id="4" name="Рисунок 3" descr="http://neva-mozaika.ru/picture/embroider_ribbon_17.JPG"/>
          <p:cNvPicPr/>
          <p:nvPr/>
        </p:nvPicPr>
        <p:blipFill>
          <a:blip r:embed="rId3" cstate="print"/>
          <a:srcRect/>
          <a:stretch>
            <a:fillRect/>
          </a:stretch>
        </p:blipFill>
        <p:spPr bwMode="auto">
          <a:xfrm>
            <a:off x="4499992" y="0"/>
            <a:ext cx="4644008" cy="3573016"/>
          </a:xfrm>
          <a:prstGeom prst="rect">
            <a:avLst/>
          </a:prstGeom>
          <a:noFill/>
          <a:ln w="9525">
            <a:noFill/>
            <a:miter lim="800000"/>
            <a:headEnd/>
            <a:tailEnd/>
          </a:ln>
        </p:spPr>
      </p:pic>
      <p:pic>
        <p:nvPicPr>
          <p:cNvPr id="5" name="Рисунок 4" descr="http://neva-mozaika.ru/picture/embroider_ribbon_16.JPG"/>
          <p:cNvPicPr/>
          <p:nvPr/>
        </p:nvPicPr>
        <p:blipFill>
          <a:blip r:embed="rId4" cstate="print"/>
          <a:srcRect/>
          <a:stretch>
            <a:fillRect/>
          </a:stretch>
        </p:blipFill>
        <p:spPr bwMode="auto">
          <a:xfrm>
            <a:off x="1547664" y="3573016"/>
            <a:ext cx="5976664" cy="3284984"/>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04664"/>
            <a:ext cx="9144000" cy="6453336"/>
          </a:xfrm>
        </p:spPr>
        <p:txBody>
          <a:bodyPr>
            <a:noAutofit/>
          </a:bodyPr>
          <a:lstStyle/>
          <a:p>
            <a:r>
              <a:rPr lang="ru-RU" sz="4800" dirty="0"/>
              <a:t>Как закреплять шов.</a:t>
            </a:r>
            <a:r>
              <a:rPr lang="ru-RU" sz="2800" dirty="0"/>
              <a:t/>
            </a:r>
            <a:br>
              <a:rPr lang="ru-RU" sz="2800" dirty="0"/>
            </a:br>
            <a:r>
              <a:rPr lang="ru-RU" sz="2800" dirty="0"/>
              <a:t>Чтобы закрепить ленту, после того как вы завершили работу. Выведите её на изнанку и очень осторожно, сделав небольшую петельку, проведите иголку под стежками вышивки. </a:t>
            </a:r>
            <a:br>
              <a:rPr lang="ru-RU" sz="2800" dirty="0"/>
            </a:br>
            <a:r>
              <a:rPr lang="ru-RU" sz="2800" dirty="0"/>
              <a:t>Крепко придерживая пальцами стежки, чтобы они не вышли на изнанку, легонько подтяните ленту. </a:t>
            </a:r>
            <a:br>
              <a:rPr lang="ru-RU" sz="2800" dirty="0"/>
            </a:br>
            <a:r>
              <a:rPr lang="ru-RU" sz="2800" dirty="0"/>
              <a:t>Закончив работу, отрежьте ленту в нескольких миллиметрах от последнего стежка. </a:t>
            </a:r>
            <a:br>
              <a:rPr lang="ru-RU" sz="2800" dirty="0"/>
            </a:br>
            <a:r>
              <a:rPr lang="ru-RU" sz="2800" dirty="0"/>
              <a:t>В некоторых случаях предпочтительнее закрепить ленту непосредственно на ткани мелкими стежками, выполненными нитками мулине. </a:t>
            </a:r>
            <a:br>
              <a:rPr lang="ru-RU" sz="2800" dirty="0"/>
            </a:br>
            <a:endParaRPr lang="ru-RU" sz="2800" dirty="0"/>
          </a:p>
        </p:txBody>
      </p:sp>
    </p:spTree>
  </p:cSld>
  <p:clrMapOvr>
    <a:masterClrMapping/>
  </p:clrMapOvr>
  <p:transition>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descr="http://neva-mozaika.ru/picture/embroider_ribbon_19.JPG"/>
          <p:cNvPicPr/>
          <p:nvPr/>
        </p:nvPicPr>
        <p:blipFill>
          <a:blip r:embed="rId2" cstate="print"/>
          <a:srcRect/>
          <a:stretch>
            <a:fillRect/>
          </a:stretch>
        </p:blipFill>
        <p:spPr bwMode="auto">
          <a:xfrm>
            <a:off x="0" y="0"/>
            <a:ext cx="9144000" cy="3717032"/>
          </a:xfrm>
          <a:prstGeom prst="rect">
            <a:avLst/>
          </a:prstGeom>
          <a:noFill/>
          <a:ln w="9525">
            <a:noFill/>
            <a:miter lim="800000"/>
            <a:headEnd/>
            <a:tailEnd/>
          </a:ln>
        </p:spPr>
      </p:pic>
      <p:pic>
        <p:nvPicPr>
          <p:cNvPr id="4" name="Рисунок 3" descr="http://neva-mozaika.ru/picture/embroider_ribbon_20.JPG"/>
          <p:cNvPicPr/>
          <p:nvPr/>
        </p:nvPicPr>
        <p:blipFill>
          <a:blip r:embed="rId3" cstate="print"/>
          <a:srcRect/>
          <a:stretch>
            <a:fillRect/>
          </a:stretch>
        </p:blipFill>
        <p:spPr bwMode="auto">
          <a:xfrm>
            <a:off x="0" y="3717032"/>
            <a:ext cx="9144000" cy="3140968"/>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8640"/>
            <a:ext cx="9144000" cy="6669360"/>
          </a:xfrm>
        </p:spPr>
        <p:txBody>
          <a:bodyPr>
            <a:normAutofit/>
          </a:bodyPr>
          <a:lstStyle/>
          <a:p>
            <a:r>
              <a:rPr lang="ru-RU" sz="4000" b="1" dirty="0"/>
              <a:t>Тамбурный шов</a:t>
            </a:r>
            <a:r>
              <a:rPr lang="ru-RU" sz="4000" dirty="0"/>
              <a:t> – этим швом обычно обшивают салфетки, а также часто закрывают швы на стёганых одеялах. </a:t>
            </a:r>
            <a:br>
              <a:rPr lang="ru-RU" sz="4000" dirty="0"/>
            </a:br>
            <a:r>
              <a:rPr lang="ru-RU" sz="4000" dirty="0"/>
              <a:t>Протяните иголку с лентой с изнанки на лицевую сторону ткани и введите её приблизительно в то же место, откуда она вышла на лицо. </a:t>
            </a:r>
          </a:p>
        </p:txBody>
      </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descr="http://neva-mozaika.ru/picture/embroider_ribbon_22.JPG"/>
          <p:cNvPicPr/>
          <p:nvPr/>
        </p:nvPicPr>
        <p:blipFill>
          <a:blip r:embed="rId2" cstate="print"/>
          <a:srcRect/>
          <a:stretch>
            <a:fillRect/>
          </a:stretch>
        </p:blipFill>
        <p:spPr bwMode="auto">
          <a:xfrm>
            <a:off x="0" y="0"/>
            <a:ext cx="4644008" cy="6858001"/>
          </a:xfrm>
          <a:prstGeom prst="rect">
            <a:avLst/>
          </a:prstGeom>
          <a:noFill/>
          <a:ln w="9525">
            <a:noFill/>
            <a:miter lim="800000"/>
            <a:headEnd/>
            <a:tailEnd/>
          </a:ln>
        </p:spPr>
      </p:pic>
      <p:pic>
        <p:nvPicPr>
          <p:cNvPr id="4" name="Рисунок 3" descr="http://neva-mozaika.ru/picture/embroider_ribbon_21.JPG"/>
          <p:cNvPicPr/>
          <p:nvPr/>
        </p:nvPicPr>
        <p:blipFill>
          <a:blip r:embed="rId3" cstate="print"/>
          <a:srcRect/>
          <a:stretch>
            <a:fillRect/>
          </a:stretch>
        </p:blipFill>
        <p:spPr bwMode="auto">
          <a:xfrm>
            <a:off x="4644008" y="0"/>
            <a:ext cx="4499992" cy="6858000"/>
          </a:xfrm>
          <a:prstGeom prst="rect">
            <a:avLst/>
          </a:prstGeom>
          <a:noFill/>
          <a:ln w="9525">
            <a:noFill/>
            <a:miter lim="800000"/>
            <a:headEnd/>
            <a:tailEnd/>
          </a:ln>
        </p:spPr>
      </p:pic>
    </p:spTree>
  </p:cSld>
  <p:clrMapOvr>
    <a:masterClrMapping/>
  </p:clrMapOvr>
  <p:transition>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204864"/>
          </a:xfrm>
        </p:spPr>
        <p:txBody>
          <a:bodyPr>
            <a:normAutofit fontScale="90000"/>
          </a:bodyPr>
          <a:lstStyle/>
          <a:p>
            <a:r>
              <a:rPr lang="ru-RU" sz="3200" dirty="0"/>
              <a:t>Сделайте с изнанки прокол на длину стежка около верхней точки образовавшейся петельке. Потяните ленту и вместе с нею петельку. </a:t>
            </a:r>
            <a:r>
              <a:rPr lang="ru-RU" dirty="0"/>
              <a:t/>
            </a:r>
            <a:br>
              <a:rPr lang="ru-RU" dirty="0"/>
            </a:br>
            <a:endParaRPr lang="ru-RU" dirty="0"/>
          </a:p>
        </p:txBody>
      </p:sp>
      <p:pic>
        <p:nvPicPr>
          <p:cNvPr id="3" name="Рисунок 2" descr="http://neva-mozaika.ru/picture/embroider_ribbon_23.JPG"/>
          <p:cNvPicPr/>
          <p:nvPr/>
        </p:nvPicPr>
        <p:blipFill>
          <a:blip r:embed="rId2" cstate="print"/>
          <a:srcRect/>
          <a:stretch>
            <a:fillRect/>
          </a:stretch>
        </p:blipFill>
        <p:spPr bwMode="auto">
          <a:xfrm>
            <a:off x="0" y="1484784"/>
            <a:ext cx="4644008" cy="5373216"/>
          </a:xfrm>
          <a:prstGeom prst="rect">
            <a:avLst/>
          </a:prstGeom>
          <a:noFill/>
          <a:ln w="9525">
            <a:noFill/>
            <a:miter lim="800000"/>
            <a:headEnd/>
            <a:tailEnd/>
          </a:ln>
        </p:spPr>
      </p:pic>
      <p:pic>
        <p:nvPicPr>
          <p:cNvPr id="4" name="Рисунок 3" descr="http://neva-mozaika.ru/picture/embroider_ribbon_24.JPG"/>
          <p:cNvPicPr/>
          <p:nvPr/>
        </p:nvPicPr>
        <p:blipFill>
          <a:blip r:embed="rId3" cstate="print"/>
          <a:srcRect/>
          <a:stretch>
            <a:fillRect/>
          </a:stretch>
        </p:blipFill>
        <p:spPr bwMode="auto">
          <a:xfrm>
            <a:off x="4572000" y="1556793"/>
            <a:ext cx="4572000" cy="5301208"/>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429000"/>
            <a:ext cx="9144000" cy="3429000"/>
          </a:xfrm>
        </p:spPr>
        <p:txBody>
          <a:bodyPr>
            <a:normAutofit fontScale="90000"/>
          </a:bodyPr>
          <a:lstStyle/>
          <a:p>
            <a:r>
              <a:rPr lang="ru-RU" sz="3600" dirty="0"/>
              <a:t>Ваша иголка находится на лицевой стороне в только что образовавшейся петельке. Теперь сделайте вторую так же, как вы сделали первую. </a:t>
            </a:r>
            <a:br>
              <a:rPr lang="ru-RU" sz="3600" dirty="0"/>
            </a:br>
            <a:r>
              <a:rPr lang="ru-RU" sz="3600" dirty="0"/>
              <a:t>Продолжайте вышивать таки образом, пока не получится цепочка. Второе название этого шва - </a:t>
            </a:r>
            <a:r>
              <a:rPr lang="ru-RU" sz="3600" b="1" dirty="0"/>
              <a:t>«шов цепочкой».</a:t>
            </a:r>
            <a:r>
              <a:rPr lang="ru-RU" dirty="0"/>
              <a:t/>
            </a:r>
            <a:br>
              <a:rPr lang="ru-RU" dirty="0"/>
            </a:br>
            <a:endParaRPr lang="ru-RU" dirty="0"/>
          </a:p>
        </p:txBody>
      </p:sp>
      <p:pic>
        <p:nvPicPr>
          <p:cNvPr id="3" name="Рисунок 2" descr="http://neva-mozaika.ru/picture/embroider_ribbon_27.JPG"/>
          <p:cNvPicPr/>
          <p:nvPr/>
        </p:nvPicPr>
        <p:blipFill>
          <a:blip r:embed="rId2" cstate="print"/>
          <a:srcRect/>
          <a:stretch>
            <a:fillRect/>
          </a:stretch>
        </p:blipFill>
        <p:spPr bwMode="auto">
          <a:xfrm>
            <a:off x="0" y="0"/>
            <a:ext cx="2987824" cy="3429000"/>
          </a:xfrm>
          <a:prstGeom prst="rect">
            <a:avLst/>
          </a:prstGeom>
          <a:noFill/>
          <a:ln w="9525">
            <a:noFill/>
            <a:miter lim="800000"/>
            <a:headEnd/>
            <a:tailEnd/>
          </a:ln>
        </p:spPr>
      </p:pic>
      <p:pic>
        <p:nvPicPr>
          <p:cNvPr id="4" name="Рисунок 3" descr="http://neva-mozaika.ru/picture/embroider_ribbon_26.JPG"/>
          <p:cNvPicPr/>
          <p:nvPr/>
        </p:nvPicPr>
        <p:blipFill>
          <a:blip r:embed="rId3" cstate="print"/>
          <a:srcRect/>
          <a:stretch>
            <a:fillRect/>
          </a:stretch>
        </p:blipFill>
        <p:spPr bwMode="auto">
          <a:xfrm>
            <a:off x="2987824" y="0"/>
            <a:ext cx="3024336" cy="3429000"/>
          </a:xfrm>
          <a:prstGeom prst="rect">
            <a:avLst/>
          </a:prstGeom>
          <a:noFill/>
          <a:ln w="9525">
            <a:noFill/>
            <a:miter lim="800000"/>
            <a:headEnd/>
            <a:tailEnd/>
          </a:ln>
        </p:spPr>
      </p:pic>
      <p:pic>
        <p:nvPicPr>
          <p:cNvPr id="5" name="Рисунок 4" descr="http://neva-mozaika.ru/picture/embroider_ribbon_25.JPG"/>
          <p:cNvPicPr/>
          <p:nvPr/>
        </p:nvPicPr>
        <p:blipFill>
          <a:blip r:embed="rId4" cstate="print"/>
          <a:srcRect/>
          <a:stretch>
            <a:fillRect/>
          </a:stretch>
        </p:blipFill>
        <p:spPr bwMode="auto">
          <a:xfrm>
            <a:off x="6012160" y="0"/>
            <a:ext cx="3131840" cy="342900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0" y="332656"/>
            <a:ext cx="6516216" cy="3888432"/>
          </a:xfrm>
        </p:spPr>
        <p:txBody>
          <a:bodyPr>
            <a:normAutofit fontScale="90000"/>
          </a:bodyPr>
          <a:lstStyle/>
          <a:p>
            <a:r>
              <a:rPr lang="ru-RU" sz="5300" dirty="0" smtClean="0"/>
              <a:t/>
            </a:r>
            <a:br>
              <a:rPr lang="ru-RU" sz="5300" dirty="0" smtClean="0"/>
            </a:br>
            <a:r>
              <a:rPr lang="ru-RU" sz="5300" dirty="0" smtClean="0"/>
              <a:t/>
            </a:r>
            <a:br>
              <a:rPr lang="ru-RU" sz="5300" dirty="0" smtClean="0"/>
            </a:br>
            <a:r>
              <a:rPr lang="ru-RU" sz="5300" dirty="0" smtClean="0"/>
              <a:t/>
            </a:r>
            <a:br>
              <a:rPr lang="ru-RU" sz="5300" dirty="0" smtClean="0"/>
            </a:br>
            <a:r>
              <a:rPr lang="ru-RU" sz="5300" dirty="0" smtClean="0"/>
              <a:t/>
            </a:r>
            <a:br>
              <a:rPr lang="ru-RU" sz="5300" dirty="0" smtClean="0"/>
            </a:br>
            <a:r>
              <a:rPr lang="ru-RU" sz="5300" dirty="0" smtClean="0"/>
              <a:t/>
            </a:r>
            <a:br>
              <a:rPr lang="ru-RU" sz="5300" dirty="0" smtClean="0"/>
            </a:br>
            <a:r>
              <a:rPr lang="ru-RU" sz="5300" dirty="0" smtClean="0"/>
              <a:t>Иглы</a:t>
            </a:r>
            <a:r>
              <a:rPr lang="ru-RU" sz="5300" dirty="0"/>
              <a:t>.</a:t>
            </a:r>
            <a:br>
              <a:rPr lang="ru-RU" sz="5300" dirty="0"/>
            </a:br>
            <a:r>
              <a:rPr lang="ru-RU" sz="5300" dirty="0" smtClean="0"/>
              <a:t/>
            </a:r>
            <a:br>
              <a:rPr lang="ru-RU" sz="5300" dirty="0" smtClean="0"/>
            </a:br>
            <a:r>
              <a:rPr lang="ru-RU" sz="4400" dirty="0" smtClean="0"/>
              <a:t>Иглы </a:t>
            </a:r>
            <a:r>
              <a:rPr lang="ru-RU" sz="4400" dirty="0"/>
              <a:t>сегодня производятся различных видов и размеров. </a:t>
            </a:r>
            <a:br>
              <a:rPr lang="ru-RU" sz="4400" dirty="0"/>
            </a:br>
            <a:r>
              <a:rPr lang="ru-RU" sz="4400" dirty="0"/>
              <a:t>При шитье лентой используются острые иглы, они должны свободно входить в ткань, не образуя при этом неэстетичных затяжек. </a:t>
            </a:r>
            <a:r>
              <a:rPr lang="ru-RU" dirty="0"/>
              <a:t/>
            </a:r>
            <a:br>
              <a:rPr lang="ru-RU" dirty="0"/>
            </a:br>
            <a:r>
              <a:rPr lang="ru-RU" dirty="0"/>
              <a:t/>
            </a:r>
            <a:br>
              <a:rPr lang="ru-RU" dirty="0"/>
            </a:br>
            <a:endParaRPr lang="ru-RU" dirty="0"/>
          </a:p>
        </p:txBody>
      </p:sp>
      <p:pic>
        <p:nvPicPr>
          <p:cNvPr id="6" name="Рисунок 5" descr="http://neva-mozaika.ru/picture/embroider_ribbon_02.JPG"/>
          <p:cNvPicPr/>
          <p:nvPr/>
        </p:nvPicPr>
        <p:blipFill>
          <a:blip r:embed="rId2" cstate="print"/>
          <a:srcRect/>
          <a:stretch>
            <a:fillRect/>
          </a:stretch>
        </p:blipFill>
        <p:spPr bwMode="auto">
          <a:xfrm>
            <a:off x="6516217" y="1484784"/>
            <a:ext cx="2627784" cy="5373217"/>
          </a:xfrm>
          <a:prstGeom prst="rect">
            <a:avLst/>
          </a:prstGeom>
          <a:noFill/>
          <a:ln w="9525">
            <a:noFill/>
            <a:miter lim="800000"/>
            <a:headEnd/>
            <a:tailEnd/>
          </a:ln>
        </p:spPr>
      </p:pic>
    </p:spTree>
  </p:cSld>
  <p:clrMapOvr>
    <a:masterClrMapping/>
  </p:clrMapOvr>
  <p:transition>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08920"/>
            <a:ext cx="9144000" cy="4149080"/>
          </a:xfrm>
        </p:spPr>
        <p:txBody>
          <a:bodyPr>
            <a:normAutofit fontScale="90000"/>
          </a:bodyPr>
          <a:lstStyle/>
          <a:p>
            <a:r>
              <a:rPr lang="ru-RU" sz="3100" dirty="0"/>
              <a:t>Шов </a:t>
            </a:r>
            <a:r>
              <a:rPr lang="ru-RU" sz="3100" b="1" dirty="0"/>
              <a:t>«</a:t>
            </a:r>
            <a:r>
              <a:rPr lang="ru-RU" sz="3100" b="1" dirty="0" err="1"/>
              <a:t>полупетельки</a:t>
            </a:r>
            <a:r>
              <a:rPr lang="ru-RU" sz="3100" b="1" dirty="0"/>
              <a:t> с </a:t>
            </a:r>
            <a:r>
              <a:rPr lang="ru-RU" sz="3100" b="1" dirty="0" err="1"/>
              <a:t>прикрепом</a:t>
            </a:r>
            <a:r>
              <a:rPr lang="ru-RU" sz="3100" b="1" dirty="0"/>
              <a:t>»</a:t>
            </a:r>
            <a:r>
              <a:rPr lang="ru-RU" sz="3100" dirty="0"/>
              <a:t> - этим изящным швом обычно обшивают края. Шов можно вышивать как вертикально, так и горизонтально. Выполненный лентой, он напоминает по силуэту бабочку или муху. </a:t>
            </a:r>
            <a:br>
              <a:rPr lang="ru-RU" sz="3100" dirty="0"/>
            </a:br>
            <a:r>
              <a:rPr lang="ru-RU" sz="3100" dirty="0"/>
              <a:t>Протяните иголку с лентой на лицо налево вверх, сделайте петельку, придерживая её большим пальцем левой руки. Вколите иголку правее, рядом с проколом. </a:t>
            </a:r>
            <a:br>
              <a:rPr lang="ru-RU" sz="3100" dirty="0"/>
            </a:br>
            <a:r>
              <a:rPr lang="ru-RU" sz="3100" dirty="0"/>
              <a:t>Протяните иголку с изнанки в центре готовой </a:t>
            </a:r>
            <a:r>
              <a:rPr lang="ru-RU" sz="3100" dirty="0" err="1"/>
              <a:t>полупетельки</a:t>
            </a:r>
            <a:r>
              <a:rPr lang="ru-RU" sz="3100" dirty="0"/>
              <a:t>. </a:t>
            </a:r>
            <a:br>
              <a:rPr lang="ru-RU" sz="3100" dirty="0"/>
            </a:br>
            <a:r>
              <a:rPr lang="ru-RU" sz="3100" dirty="0"/>
              <a:t>Закрепите </a:t>
            </a:r>
            <a:r>
              <a:rPr lang="ru-RU" sz="3100" dirty="0" err="1"/>
              <a:t>полупетельку</a:t>
            </a:r>
            <a:r>
              <a:rPr lang="ru-RU" sz="3100" dirty="0"/>
              <a:t> небольшой </a:t>
            </a:r>
            <a:r>
              <a:rPr lang="ru-RU" sz="3100" dirty="0" err="1"/>
              <a:t>прикрепкой</a:t>
            </a:r>
            <a:r>
              <a:rPr lang="ru-RU" sz="3100" dirty="0"/>
              <a:t>, перекинув ленту через образовавшуюся петельку, и одновременно выведите иголку с изнанки вверх, вправо, начиная следующий стежок. </a:t>
            </a:r>
            <a:r>
              <a:rPr lang="ru-RU" dirty="0"/>
              <a:t/>
            </a:r>
            <a:br>
              <a:rPr lang="ru-RU" dirty="0"/>
            </a:br>
            <a:r>
              <a:rPr lang="ru-RU" dirty="0"/>
              <a:t/>
            </a:r>
            <a:br>
              <a:rPr lang="ru-RU" dirty="0"/>
            </a:br>
            <a:endParaRPr lang="ru-RU" dirty="0"/>
          </a:p>
        </p:txBody>
      </p:sp>
    </p:spTree>
  </p:cSld>
  <p:clrMapOvr>
    <a:masterClrMapping/>
  </p:clrMapOvr>
  <p:transition>
    <p:wedg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484784"/>
            <a:ext cx="9144000" cy="5373216"/>
          </a:xfrm>
        </p:spPr>
        <p:txBody>
          <a:bodyPr>
            <a:normAutofit fontScale="90000"/>
          </a:bodyPr>
          <a:lstStyle/>
          <a:p>
            <a:r>
              <a:rPr lang="ru-RU" sz="4400" dirty="0"/>
              <a:t>Шов «Французский узелок»</a:t>
            </a:r>
            <a:r>
              <a:rPr lang="ru-RU" sz="2700" dirty="0"/>
              <a:t/>
            </a:r>
            <a:br>
              <a:rPr lang="ru-RU" sz="2700" dirty="0"/>
            </a:br>
            <a:r>
              <a:rPr lang="ru-RU" sz="2700" dirty="0"/>
              <a:t>Очень эффектный и распространённый в вышивке нитками и лентами шов. Часто при вышивке цветов узелки заменяют гладь, заполняя пустое пространство рисунка. </a:t>
            </a:r>
            <a:br>
              <a:rPr lang="ru-RU" sz="2700" dirty="0"/>
            </a:br>
            <a:r>
              <a:rPr lang="ru-RU" sz="2700" dirty="0"/>
              <a:t>Протяните иголку с лентой, натягивая её другой рукой, на лицевую сторону работы. </a:t>
            </a:r>
            <a:br>
              <a:rPr lang="ru-RU" sz="2700" dirty="0"/>
            </a:br>
            <a:r>
              <a:rPr lang="ru-RU" sz="2700" dirty="0"/>
              <a:t>Два раза перевейте иголку лентой. Продолжая удерживать ленту, распределите витки так, чтобы они не перекрывали друг друга. </a:t>
            </a:r>
            <a:br>
              <a:rPr lang="ru-RU" sz="2700" dirty="0"/>
            </a:br>
            <a:r>
              <a:rPr lang="ru-RU" sz="2700" dirty="0"/>
              <a:t>Затем воткните иголку в ткань, желательно в то же место, откуда она вышла. </a:t>
            </a:r>
            <a:br>
              <a:rPr lang="ru-RU" sz="2700" dirty="0"/>
            </a:br>
            <a:r>
              <a:rPr lang="ru-RU" sz="2700" dirty="0"/>
              <a:t>Всё время придерживайте ленту пальцами, чтобы при протаскивании на ней не образовывались узелки</a:t>
            </a:r>
            <a:r>
              <a:rPr lang="ru-RU" sz="2700" dirty="0" smtClean="0"/>
              <a:t>.</a:t>
            </a:r>
            <a:r>
              <a:rPr lang="ru-RU" sz="2700" dirty="0"/>
              <a:t> Протяните иголку и ленту через ранее сделанные завитки. </a:t>
            </a:r>
            <a:r>
              <a:rPr lang="ru-RU" sz="2700" dirty="0" smtClean="0"/>
              <a:t> </a:t>
            </a:r>
            <a:r>
              <a:rPr lang="ru-RU" sz="3100" dirty="0"/>
              <a:t/>
            </a:r>
            <a:br>
              <a:rPr lang="ru-RU" sz="3100" dirty="0"/>
            </a:br>
            <a:r>
              <a:rPr lang="ru-RU" dirty="0"/>
              <a:t/>
            </a:r>
            <a:br>
              <a:rPr lang="ru-RU" dirty="0"/>
            </a:br>
            <a:endParaRPr lang="ru-RU" dirty="0"/>
          </a:p>
        </p:txBody>
      </p:sp>
    </p:spTree>
  </p:cSld>
  <p:clrMapOvr>
    <a:masterClrMapping/>
  </p:clrMapOvr>
  <p:transition>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descr="http://neva-mozaika.ru/picture/embroider_ribbon_34.JPG"/>
          <p:cNvPicPr/>
          <p:nvPr/>
        </p:nvPicPr>
        <p:blipFill>
          <a:blip r:embed="rId2" cstate="print"/>
          <a:srcRect/>
          <a:stretch>
            <a:fillRect/>
          </a:stretch>
        </p:blipFill>
        <p:spPr bwMode="auto">
          <a:xfrm>
            <a:off x="0" y="0"/>
            <a:ext cx="3131840" cy="3420000"/>
          </a:xfrm>
          <a:prstGeom prst="rect">
            <a:avLst/>
          </a:prstGeom>
          <a:noFill/>
          <a:ln w="9525">
            <a:noFill/>
            <a:miter lim="800000"/>
            <a:headEnd/>
            <a:tailEnd/>
          </a:ln>
        </p:spPr>
      </p:pic>
      <p:pic>
        <p:nvPicPr>
          <p:cNvPr id="4" name="Рисунок 3" descr="http://neva-mozaika.ru/picture/embroider_ribbon_29.JPG"/>
          <p:cNvPicPr/>
          <p:nvPr/>
        </p:nvPicPr>
        <p:blipFill>
          <a:blip r:embed="rId3" cstate="print"/>
          <a:srcRect/>
          <a:stretch>
            <a:fillRect/>
          </a:stretch>
        </p:blipFill>
        <p:spPr bwMode="auto">
          <a:xfrm>
            <a:off x="3131840" y="0"/>
            <a:ext cx="3024336" cy="3429000"/>
          </a:xfrm>
          <a:prstGeom prst="rect">
            <a:avLst/>
          </a:prstGeom>
          <a:noFill/>
          <a:ln w="9525">
            <a:noFill/>
            <a:miter lim="800000"/>
            <a:headEnd/>
            <a:tailEnd/>
          </a:ln>
        </p:spPr>
      </p:pic>
      <p:pic>
        <p:nvPicPr>
          <p:cNvPr id="5" name="Рисунок 4" descr="http://neva-mozaika.ru/picture/embroider_ribbon_30.JPG"/>
          <p:cNvPicPr/>
          <p:nvPr/>
        </p:nvPicPr>
        <p:blipFill>
          <a:blip r:embed="rId4" cstate="print"/>
          <a:srcRect/>
          <a:stretch>
            <a:fillRect/>
          </a:stretch>
        </p:blipFill>
        <p:spPr bwMode="auto">
          <a:xfrm>
            <a:off x="6156176" y="0"/>
            <a:ext cx="2987824" cy="3429000"/>
          </a:xfrm>
          <a:prstGeom prst="rect">
            <a:avLst/>
          </a:prstGeom>
          <a:noFill/>
          <a:ln w="9525">
            <a:noFill/>
            <a:miter lim="800000"/>
            <a:headEnd/>
            <a:tailEnd/>
          </a:ln>
        </p:spPr>
      </p:pic>
      <p:pic>
        <p:nvPicPr>
          <p:cNvPr id="6" name="Рисунок 5" descr="http://neva-mozaika.ru/picture/embroider_ribbon_28.JPG"/>
          <p:cNvPicPr/>
          <p:nvPr/>
        </p:nvPicPr>
        <p:blipFill>
          <a:blip r:embed="rId5" cstate="print"/>
          <a:srcRect/>
          <a:stretch>
            <a:fillRect/>
          </a:stretch>
        </p:blipFill>
        <p:spPr bwMode="auto">
          <a:xfrm>
            <a:off x="0" y="3438000"/>
            <a:ext cx="3132000" cy="3420000"/>
          </a:xfrm>
          <a:prstGeom prst="rect">
            <a:avLst/>
          </a:prstGeom>
          <a:noFill/>
          <a:ln w="9525">
            <a:noFill/>
            <a:miter lim="800000"/>
            <a:headEnd/>
            <a:tailEnd/>
          </a:ln>
        </p:spPr>
      </p:pic>
      <p:pic>
        <p:nvPicPr>
          <p:cNvPr id="7" name="Рисунок 6" descr="http://neva-mozaika.ru/picture/embroider_ribbon_32.JPG"/>
          <p:cNvPicPr/>
          <p:nvPr/>
        </p:nvPicPr>
        <p:blipFill>
          <a:blip r:embed="rId6" cstate="print"/>
          <a:srcRect/>
          <a:stretch>
            <a:fillRect/>
          </a:stretch>
        </p:blipFill>
        <p:spPr bwMode="auto">
          <a:xfrm>
            <a:off x="3131840" y="3438000"/>
            <a:ext cx="3132000" cy="3420000"/>
          </a:xfrm>
          <a:prstGeom prst="rect">
            <a:avLst/>
          </a:prstGeom>
          <a:noFill/>
          <a:ln w="9525">
            <a:noFill/>
            <a:miter lim="800000"/>
            <a:headEnd/>
            <a:tailEnd/>
          </a:ln>
        </p:spPr>
      </p:pic>
      <p:pic>
        <p:nvPicPr>
          <p:cNvPr id="8" name="Рисунок 7" descr="http://neva-mozaika.ru/picture/embroider_ribbon_33.JPG"/>
          <p:cNvPicPr/>
          <p:nvPr/>
        </p:nvPicPr>
        <p:blipFill>
          <a:blip r:embed="rId7" cstate="print"/>
          <a:srcRect/>
          <a:stretch>
            <a:fillRect/>
          </a:stretch>
        </p:blipFill>
        <p:spPr bwMode="auto">
          <a:xfrm>
            <a:off x="6012000" y="3438000"/>
            <a:ext cx="3132000" cy="3420000"/>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420888"/>
            <a:ext cx="8686800" cy="4437112"/>
          </a:xfrm>
        </p:spPr>
        <p:txBody>
          <a:bodyPr>
            <a:noAutofit/>
          </a:bodyPr>
          <a:lstStyle/>
          <a:p>
            <a:r>
              <a:rPr lang="ru-RU" sz="4400" dirty="0"/>
              <a:t>Шов «Вытянутые стежки»</a:t>
            </a:r>
            <a:r>
              <a:rPr lang="ru-RU" sz="3200" dirty="0"/>
              <a:t/>
            </a:r>
            <a:br>
              <a:rPr lang="ru-RU" sz="3200" dirty="0"/>
            </a:br>
            <a:r>
              <a:rPr lang="ru-RU" sz="2800" dirty="0"/>
              <a:t/>
            </a:r>
            <a:br>
              <a:rPr lang="ru-RU" sz="2800" dirty="0"/>
            </a:br>
            <a:r>
              <a:rPr lang="ru-RU" sz="2800" dirty="0"/>
              <a:t>Протяните иголку с лентой, натягивая её другой рукой, на лицевую сторону работы. </a:t>
            </a:r>
            <a:br>
              <a:rPr lang="ru-RU" sz="2800" dirty="0"/>
            </a:br>
            <a:r>
              <a:rPr lang="ru-RU" sz="2800" dirty="0"/>
              <a:t>Два раза перевейте иголку лентой. Продолжая удерживать ленту, распределите витки так, чтобы они не перекрывали друг друга. </a:t>
            </a:r>
            <a:br>
              <a:rPr lang="ru-RU" sz="2800" dirty="0"/>
            </a:br>
            <a:r>
              <a:rPr lang="ru-RU" sz="2800" dirty="0"/>
              <a:t>Затем воткните иголку в ткань, желательно в то же место или очень близко, откуда она вышла. </a:t>
            </a:r>
            <a:br>
              <a:rPr lang="ru-RU" sz="2800" dirty="0"/>
            </a:br>
            <a:endParaRPr lang="ru-RU" sz="3200" dirty="0"/>
          </a:p>
        </p:txBody>
      </p:sp>
      <p:pic>
        <p:nvPicPr>
          <p:cNvPr id="3" name="Рисунок 2" descr="http://neva-mozaika.ru/picture/embroider_ribbon_35.JPG"/>
          <p:cNvPicPr/>
          <p:nvPr/>
        </p:nvPicPr>
        <p:blipFill>
          <a:blip r:embed="rId2" cstate="print"/>
          <a:srcRect/>
          <a:stretch>
            <a:fillRect/>
          </a:stretch>
        </p:blipFill>
        <p:spPr bwMode="auto">
          <a:xfrm>
            <a:off x="0" y="0"/>
            <a:ext cx="9144000" cy="2276872"/>
          </a:xfrm>
          <a:prstGeom prst="rect">
            <a:avLst/>
          </a:prstGeom>
          <a:noFill/>
          <a:ln w="9525">
            <a:noFill/>
            <a:miter lim="800000"/>
            <a:headEnd/>
            <a:tailEnd/>
          </a:ln>
        </p:spPr>
      </p:pic>
    </p:spTree>
  </p:cSld>
  <p:clrMapOvr>
    <a:masterClrMapping/>
  </p:clrMapOvr>
  <p:transition>
    <p:wip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52400"/>
            <a:ext cx="9144000" cy="6705600"/>
          </a:xfrm>
        </p:spPr>
        <p:txBody>
          <a:bodyPr>
            <a:normAutofit/>
          </a:bodyPr>
          <a:lstStyle/>
          <a:p>
            <a:r>
              <a:rPr lang="ru-RU" dirty="0" smtClean="0"/>
              <a:t>Всё время придерживайте ленту пальцами, чтобы при протаскивании на ней не образовывались узелки. Протяните иголку и ленту через ранее сделанные завитки.</a:t>
            </a:r>
            <a:endParaRPr lang="ru-RU" dirty="0"/>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
            </a:r>
            <a:br>
              <a:rPr lang="ru-RU" dirty="0"/>
            </a:br>
            <a:r>
              <a:rPr lang="ru-RU" dirty="0"/>
              <a:t/>
            </a:r>
            <a:br>
              <a:rPr lang="ru-RU" dirty="0"/>
            </a:br>
            <a:endParaRPr lang="ru-RU" dirty="0"/>
          </a:p>
        </p:txBody>
      </p:sp>
      <p:pic>
        <p:nvPicPr>
          <p:cNvPr id="3" name="Рисунок 2" descr="http://neva-mozaika.ru/picture/embroider_ribbon_41.JPG"/>
          <p:cNvPicPr/>
          <p:nvPr/>
        </p:nvPicPr>
        <p:blipFill>
          <a:blip r:embed="rId2" cstate="print"/>
          <a:srcRect/>
          <a:stretch>
            <a:fillRect/>
          </a:stretch>
        </p:blipFill>
        <p:spPr bwMode="auto">
          <a:xfrm>
            <a:off x="0" y="0"/>
            <a:ext cx="2952000" cy="3276000"/>
          </a:xfrm>
          <a:prstGeom prst="rect">
            <a:avLst/>
          </a:prstGeom>
          <a:noFill/>
          <a:ln w="9525">
            <a:noFill/>
            <a:miter lim="800000"/>
            <a:headEnd/>
            <a:tailEnd/>
          </a:ln>
        </p:spPr>
      </p:pic>
      <p:pic>
        <p:nvPicPr>
          <p:cNvPr id="4" name="Рисунок 3" descr="http://neva-mozaika.ru/picture/embroider_ribbon_37.JPG"/>
          <p:cNvPicPr/>
          <p:nvPr/>
        </p:nvPicPr>
        <p:blipFill>
          <a:blip r:embed="rId3" cstate="print"/>
          <a:srcRect/>
          <a:stretch>
            <a:fillRect/>
          </a:stretch>
        </p:blipFill>
        <p:spPr bwMode="auto">
          <a:xfrm>
            <a:off x="2915816" y="-1"/>
            <a:ext cx="3060000" cy="3276000"/>
          </a:xfrm>
          <a:prstGeom prst="rect">
            <a:avLst/>
          </a:prstGeom>
          <a:noFill/>
          <a:ln w="9525">
            <a:noFill/>
            <a:miter lim="800000"/>
            <a:headEnd/>
            <a:tailEnd/>
          </a:ln>
        </p:spPr>
      </p:pic>
      <p:pic>
        <p:nvPicPr>
          <p:cNvPr id="5" name="Рисунок 4" descr="http://neva-mozaika.ru/picture/embroider_ribbon_38.JPG"/>
          <p:cNvPicPr/>
          <p:nvPr/>
        </p:nvPicPr>
        <p:blipFill>
          <a:blip r:embed="rId4" cstate="print"/>
          <a:srcRect/>
          <a:stretch>
            <a:fillRect/>
          </a:stretch>
        </p:blipFill>
        <p:spPr bwMode="auto">
          <a:xfrm>
            <a:off x="5868144" y="0"/>
            <a:ext cx="3276000" cy="3276000"/>
          </a:xfrm>
          <a:prstGeom prst="rect">
            <a:avLst/>
          </a:prstGeom>
          <a:noFill/>
          <a:ln w="9525">
            <a:noFill/>
            <a:miter lim="800000"/>
            <a:headEnd/>
            <a:tailEnd/>
          </a:ln>
        </p:spPr>
      </p:pic>
      <p:pic>
        <p:nvPicPr>
          <p:cNvPr id="6" name="Рисунок 5" descr="http://neva-mozaika.ru/picture/embroider_ribbon_36.JPG"/>
          <p:cNvPicPr/>
          <p:nvPr/>
        </p:nvPicPr>
        <p:blipFill>
          <a:blip r:embed="rId5" cstate="print"/>
          <a:srcRect/>
          <a:stretch>
            <a:fillRect/>
          </a:stretch>
        </p:blipFill>
        <p:spPr bwMode="auto">
          <a:xfrm>
            <a:off x="0" y="3284984"/>
            <a:ext cx="2880000" cy="3564000"/>
          </a:xfrm>
          <a:prstGeom prst="rect">
            <a:avLst/>
          </a:prstGeom>
          <a:noFill/>
          <a:ln w="9525">
            <a:noFill/>
            <a:miter lim="800000"/>
            <a:headEnd/>
            <a:tailEnd/>
          </a:ln>
        </p:spPr>
      </p:pic>
      <p:pic>
        <p:nvPicPr>
          <p:cNvPr id="7" name="Рисунок 6" descr="http://neva-mozaika.ru/picture/embroider_ribbon_40.JPG"/>
          <p:cNvPicPr/>
          <p:nvPr/>
        </p:nvPicPr>
        <p:blipFill>
          <a:blip r:embed="rId6" cstate="print"/>
          <a:srcRect/>
          <a:stretch>
            <a:fillRect/>
          </a:stretch>
        </p:blipFill>
        <p:spPr bwMode="auto">
          <a:xfrm>
            <a:off x="2915816" y="3284984"/>
            <a:ext cx="3096344" cy="3573016"/>
          </a:xfrm>
          <a:prstGeom prst="rect">
            <a:avLst/>
          </a:prstGeom>
          <a:noFill/>
          <a:ln w="9525">
            <a:noFill/>
            <a:miter lim="800000"/>
            <a:headEnd/>
            <a:tailEnd/>
          </a:ln>
        </p:spPr>
      </p:pic>
      <p:pic>
        <p:nvPicPr>
          <p:cNvPr id="8" name="Рисунок 7" descr="http://neva-mozaika.ru/picture/embroider_ribbon_39.JPG"/>
          <p:cNvPicPr/>
          <p:nvPr/>
        </p:nvPicPr>
        <p:blipFill>
          <a:blip r:embed="rId7" cstate="print"/>
          <a:srcRect/>
          <a:stretch>
            <a:fillRect/>
          </a:stretch>
        </p:blipFill>
        <p:spPr bwMode="auto">
          <a:xfrm>
            <a:off x="5868144" y="3284984"/>
            <a:ext cx="3275856" cy="3573016"/>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620688"/>
            <a:ext cx="9144000" cy="6237312"/>
          </a:xfrm>
        </p:spPr>
        <p:txBody>
          <a:bodyPr>
            <a:normAutofit fontScale="90000"/>
          </a:bodyPr>
          <a:lstStyle/>
          <a:p>
            <a:r>
              <a:rPr lang="ru-RU" sz="4900" dirty="0"/>
              <a:t>Шов «Петельки по кругу».</a:t>
            </a:r>
            <a:r>
              <a:rPr lang="ru-RU" sz="2700" dirty="0"/>
              <a:t/>
            </a:r>
            <a:br>
              <a:rPr lang="ru-RU" sz="2700" dirty="0"/>
            </a:br>
            <a:r>
              <a:rPr lang="ru-RU" sz="2700" dirty="0"/>
              <a:t/>
            </a:r>
            <a:br>
              <a:rPr lang="ru-RU" sz="2700" dirty="0"/>
            </a:br>
            <a:r>
              <a:rPr lang="ru-RU" sz="2700" dirty="0"/>
              <a:t>Протяните иголку на лицо, воткните рядом с точкой, откуда она вышла, и вытащите на изнанку. Получилась петелька. Чтобы придать петельке округлость, можно вставить её в карандаш. </a:t>
            </a:r>
            <a:br>
              <a:rPr lang="ru-RU" sz="2700" dirty="0"/>
            </a:br>
            <a:r>
              <a:rPr lang="ru-RU" sz="2700" dirty="0"/>
              <a:t>Вновь вытащите иголку на лицо и продолжайте вышивать. Когда первая петелька будет готова, закрепите её булавкой. </a:t>
            </a:r>
            <a:br>
              <a:rPr lang="ru-RU" sz="2700" dirty="0"/>
            </a:br>
            <a:r>
              <a:rPr lang="ru-RU" sz="2700" dirty="0"/>
              <a:t>Продолжайте двигаться по кругу, закрепляя все петельки булавками. Сделав 5 лепестков, закрепите ленту, а затем можно заполнить центр цветка с помощью французских узелков или бусинок. </a:t>
            </a:r>
            <a:br>
              <a:rPr lang="ru-RU" sz="2700" dirty="0"/>
            </a:br>
            <a:r>
              <a:rPr lang="ru-RU" sz="2700" dirty="0"/>
              <a:t>Теперь можете убрать булавки и ваш цветочек готов. Для полноты нужно вышить листочки. Чтобы получить объёмных цветков, лучше воспользоваться ленто от 6 – 9 мм. </a:t>
            </a:r>
            <a:r>
              <a:rPr lang="ru-RU" dirty="0"/>
              <a:t/>
            </a:r>
            <a:br>
              <a:rPr lang="ru-RU" dirty="0"/>
            </a:br>
            <a:endParaRPr lang="ru-RU" dirty="0"/>
          </a:p>
        </p:txBody>
      </p:sp>
    </p:spTree>
  </p:cSld>
  <p:clrMapOvr>
    <a:masterClrMapping/>
  </p:clrMapOvr>
  <p:transition>
    <p:wedg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descr="http://neva-mozaika.ru/picture/embroider_ribbon_45.JPG"/>
          <p:cNvPicPr/>
          <p:nvPr/>
        </p:nvPicPr>
        <p:blipFill>
          <a:blip r:embed="rId2" cstate="print"/>
          <a:srcRect/>
          <a:stretch>
            <a:fillRect/>
          </a:stretch>
        </p:blipFill>
        <p:spPr bwMode="auto">
          <a:xfrm>
            <a:off x="0" y="0"/>
            <a:ext cx="4680000" cy="3420000"/>
          </a:xfrm>
          <a:prstGeom prst="rect">
            <a:avLst/>
          </a:prstGeom>
          <a:noFill/>
          <a:ln w="9525">
            <a:noFill/>
            <a:miter lim="800000"/>
            <a:headEnd/>
            <a:tailEnd/>
          </a:ln>
        </p:spPr>
      </p:pic>
      <p:pic>
        <p:nvPicPr>
          <p:cNvPr id="4" name="Рисунок 3" descr="http://neva-mozaika.ru/picture/embroider_ribbon_43.JPG"/>
          <p:cNvPicPr/>
          <p:nvPr/>
        </p:nvPicPr>
        <p:blipFill>
          <a:blip r:embed="rId3" cstate="print"/>
          <a:srcRect/>
          <a:stretch>
            <a:fillRect/>
          </a:stretch>
        </p:blipFill>
        <p:spPr bwMode="auto">
          <a:xfrm>
            <a:off x="4572000" y="0"/>
            <a:ext cx="4572000" cy="3420000"/>
          </a:xfrm>
          <a:prstGeom prst="rect">
            <a:avLst/>
          </a:prstGeom>
          <a:noFill/>
          <a:ln w="9525">
            <a:noFill/>
            <a:miter lim="800000"/>
            <a:headEnd/>
            <a:tailEnd/>
          </a:ln>
        </p:spPr>
      </p:pic>
      <p:pic>
        <p:nvPicPr>
          <p:cNvPr id="5" name="Рисунок 4" descr="http://neva-mozaika.ru/picture/embroider_ribbon_42.JPG"/>
          <p:cNvPicPr/>
          <p:nvPr/>
        </p:nvPicPr>
        <p:blipFill>
          <a:blip r:embed="rId4" cstate="print"/>
          <a:srcRect/>
          <a:stretch>
            <a:fillRect/>
          </a:stretch>
        </p:blipFill>
        <p:spPr bwMode="auto">
          <a:xfrm>
            <a:off x="0" y="3429000"/>
            <a:ext cx="4680000" cy="3420000"/>
          </a:xfrm>
          <a:prstGeom prst="rect">
            <a:avLst/>
          </a:prstGeom>
          <a:noFill/>
          <a:ln w="9525">
            <a:noFill/>
            <a:miter lim="800000"/>
            <a:headEnd/>
            <a:tailEnd/>
          </a:ln>
        </p:spPr>
      </p:pic>
      <p:pic>
        <p:nvPicPr>
          <p:cNvPr id="6" name="Рисунок 5" descr="http://neva-mozaika.ru/picture/embroider_ribbon_44.JPG"/>
          <p:cNvPicPr/>
          <p:nvPr/>
        </p:nvPicPr>
        <p:blipFill>
          <a:blip r:embed="rId5" cstate="print"/>
          <a:srcRect/>
          <a:stretch>
            <a:fillRect/>
          </a:stretch>
        </p:blipFill>
        <p:spPr bwMode="auto">
          <a:xfrm>
            <a:off x="4644008" y="3429000"/>
            <a:ext cx="4499992" cy="3429000"/>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988840"/>
            <a:ext cx="9144000" cy="4869160"/>
          </a:xfrm>
        </p:spPr>
        <p:txBody>
          <a:bodyPr>
            <a:normAutofit fontScale="90000"/>
          </a:bodyPr>
          <a:lstStyle/>
          <a:p>
            <a:r>
              <a:rPr lang="ru-RU" sz="3600" dirty="0"/>
              <a:t>Прежде чем мы приступим к вышивке лентами </a:t>
            </a:r>
            <a:r>
              <a:rPr lang="ru-RU" sz="3600" b="1" dirty="0"/>
              <a:t>цветка нарцисса</a:t>
            </a:r>
            <a:r>
              <a:rPr lang="ru-RU" sz="3600" dirty="0"/>
              <a:t>, научитесь выполнять шов </a:t>
            </a:r>
            <a:r>
              <a:rPr lang="ru-RU" sz="3600" b="1" dirty="0"/>
              <a:t>«Плоский узелок»</a:t>
            </a:r>
            <a:r>
              <a:rPr lang="ru-RU" sz="3600" dirty="0"/>
              <a:t/>
            </a:r>
            <a:br>
              <a:rPr lang="ru-RU" sz="3600" dirty="0"/>
            </a:br>
            <a:r>
              <a:rPr lang="ru-RU" sz="3600" dirty="0"/>
              <a:t>Обрежьте край ленты по диагонали и проденьте ее в ушко иглы. Подверните кончик ленты на расстоянии около 5 мм от края. </a:t>
            </a:r>
            <a:br>
              <a:rPr lang="ru-RU" sz="3600" dirty="0"/>
            </a:br>
            <a:r>
              <a:rPr lang="ru-RU" sz="3600" dirty="0" smtClean="0"/>
              <a:t>Повторите </a:t>
            </a:r>
            <a:r>
              <a:rPr lang="ru-RU" sz="3600" dirty="0"/>
              <a:t>подгибку еще раз. Середину образовавшейся «подушечки» протыкаем иглой. </a:t>
            </a:r>
            <a:br>
              <a:rPr lang="ru-RU" sz="3600" dirty="0"/>
            </a:br>
            <a:r>
              <a:rPr lang="ru-RU" sz="3600" dirty="0" smtClean="0"/>
              <a:t>Придерживая </a:t>
            </a:r>
            <a:r>
              <a:rPr lang="ru-RU" sz="3600" dirty="0"/>
              <a:t>узелок рукой, протягиваем иглу с лентой полностью, до образования узелка </a:t>
            </a:r>
            <a:br>
              <a:rPr lang="ru-RU" sz="3600" dirty="0"/>
            </a:br>
            <a:r>
              <a:rPr lang="ru-RU" sz="3600" dirty="0" smtClean="0"/>
              <a:t>Плоский </a:t>
            </a:r>
            <a:r>
              <a:rPr lang="ru-RU" sz="3600" dirty="0"/>
              <a:t>узелок готов. </a:t>
            </a:r>
            <a:r>
              <a:rPr lang="ru-RU" sz="3100" dirty="0"/>
              <a:t/>
            </a:r>
            <a:br>
              <a:rPr lang="ru-RU" sz="3100" dirty="0"/>
            </a:br>
            <a:endParaRPr lang="ru-RU" dirty="0"/>
          </a:p>
        </p:txBody>
      </p:sp>
    </p:spTree>
  </p:cSld>
  <p:clrMapOvr>
    <a:masterClrMapping/>
  </p:clrMapOvr>
  <p:transition>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descr="http://neva-mozaika.ru/picture/embroider_ribbon_46.JPG"/>
          <p:cNvPicPr/>
          <p:nvPr/>
        </p:nvPicPr>
        <p:blipFill>
          <a:blip r:embed="rId2" cstate="print"/>
          <a:srcRect/>
          <a:stretch>
            <a:fillRect/>
          </a:stretch>
        </p:blipFill>
        <p:spPr bwMode="auto">
          <a:xfrm>
            <a:off x="0" y="-2"/>
            <a:ext cx="4644008" cy="2348881"/>
          </a:xfrm>
          <a:prstGeom prst="rect">
            <a:avLst/>
          </a:prstGeom>
          <a:noFill/>
          <a:ln w="9525">
            <a:noFill/>
            <a:miter lim="800000"/>
            <a:headEnd/>
            <a:tailEnd/>
          </a:ln>
        </p:spPr>
      </p:pic>
      <p:pic>
        <p:nvPicPr>
          <p:cNvPr id="4" name="Рисунок 3" descr="http://neva-mozaika.ru/picture/embroider_ribbon_47.JPG"/>
          <p:cNvPicPr/>
          <p:nvPr/>
        </p:nvPicPr>
        <p:blipFill>
          <a:blip r:embed="rId3" cstate="print"/>
          <a:srcRect/>
          <a:stretch>
            <a:fillRect/>
          </a:stretch>
        </p:blipFill>
        <p:spPr bwMode="auto">
          <a:xfrm>
            <a:off x="4572000" y="0"/>
            <a:ext cx="4572000" cy="2276872"/>
          </a:xfrm>
          <a:prstGeom prst="rect">
            <a:avLst/>
          </a:prstGeom>
          <a:noFill/>
          <a:ln w="9525">
            <a:noFill/>
            <a:miter lim="800000"/>
            <a:headEnd/>
            <a:tailEnd/>
          </a:ln>
        </p:spPr>
      </p:pic>
      <p:pic>
        <p:nvPicPr>
          <p:cNvPr id="5" name="Рисунок 4" descr="http://neva-mozaika.ru/picture/embroider_ribbon_48.JPG"/>
          <p:cNvPicPr/>
          <p:nvPr/>
        </p:nvPicPr>
        <p:blipFill>
          <a:blip r:embed="rId4" cstate="print"/>
          <a:srcRect/>
          <a:stretch>
            <a:fillRect/>
          </a:stretch>
        </p:blipFill>
        <p:spPr bwMode="auto">
          <a:xfrm>
            <a:off x="0" y="2276872"/>
            <a:ext cx="4572000" cy="2304000"/>
          </a:xfrm>
          <a:prstGeom prst="rect">
            <a:avLst/>
          </a:prstGeom>
          <a:noFill/>
          <a:ln w="9525">
            <a:noFill/>
            <a:miter lim="800000"/>
            <a:headEnd/>
            <a:tailEnd/>
          </a:ln>
        </p:spPr>
      </p:pic>
      <p:pic>
        <p:nvPicPr>
          <p:cNvPr id="6" name="Рисунок 5" descr="http://neva-mozaika.ru/picture/embroider_ribbon_49.JPG"/>
          <p:cNvPicPr/>
          <p:nvPr/>
        </p:nvPicPr>
        <p:blipFill>
          <a:blip r:embed="rId5" cstate="print"/>
          <a:srcRect/>
          <a:stretch>
            <a:fillRect/>
          </a:stretch>
        </p:blipFill>
        <p:spPr bwMode="auto">
          <a:xfrm>
            <a:off x="4572000" y="2276872"/>
            <a:ext cx="4572000" cy="2304256"/>
          </a:xfrm>
          <a:prstGeom prst="rect">
            <a:avLst/>
          </a:prstGeom>
          <a:noFill/>
          <a:ln w="9525">
            <a:noFill/>
            <a:miter lim="800000"/>
            <a:headEnd/>
            <a:tailEnd/>
          </a:ln>
        </p:spPr>
      </p:pic>
      <p:pic>
        <p:nvPicPr>
          <p:cNvPr id="7" name="Рисунок 6" descr="http://neva-mozaika.ru/picture/embroider_ribbon_50.JPG"/>
          <p:cNvPicPr/>
          <p:nvPr/>
        </p:nvPicPr>
        <p:blipFill>
          <a:blip r:embed="rId6" cstate="print"/>
          <a:srcRect/>
          <a:stretch>
            <a:fillRect/>
          </a:stretch>
        </p:blipFill>
        <p:spPr bwMode="auto">
          <a:xfrm>
            <a:off x="0" y="4581128"/>
            <a:ext cx="4644008" cy="2276872"/>
          </a:xfrm>
          <a:prstGeom prst="rect">
            <a:avLst/>
          </a:prstGeom>
          <a:noFill/>
          <a:ln w="9525">
            <a:noFill/>
            <a:miter lim="800000"/>
            <a:headEnd/>
            <a:tailEnd/>
          </a:ln>
        </p:spPr>
      </p:pic>
      <p:pic>
        <p:nvPicPr>
          <p:cNvPr id="8" name="Рисунок 7" descr="http://neva-mozaika.ru/picture/embroider_ribbon_51.JPG"/>
          <p:cNvPicPr/>
          <p:nvPr/>
        </p:nvPicPr>
        <p:blipFill>
          <a:blip r:embed="rId7" cstate="print"/>
          <a:srcRect/>
          <a:stretch>
            <a:fillRect/>
          </a:stretch>
        </p:blipFill>
        <p:spPr bwMode="auto">
          <a:xfrm>
            <a:off x="4572000" y="4581128"/>
            <a:ext cx="4572000" cy="2276872"/>
          </a:xfrm>
          <a:prstGeom prst="rect">
            <a:avLst/>
          </a:prstGeom>
          <a:noFill/>
          <a:ln w="9525">
            <a:noFill/>
            <a:miter lim="800000"/>
            <a:headEnd/>
            <a:tailEnd/>
          </a:ln>
        </p:spPr>
      </p:pic>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07904" y="1124744"/>
            <a:ext cx="5436096" cy="5733256"/>
          </a:xfrm>
        </p:spPr>
        <p:txBody>
          <a:bodyPr>
            <a:normAutofit fontScale="90000"/>
          </a:bodyPr>
          <a:lstStyle/>
          <a:p>
            <a:r>
              <a:rPr lang="ru-RU" sz="4800" dirty="0" smtClean="0"/>
              <a:t>Ушко у иглы должно быть удлинённым, чтобы можно было легко вводить ленту и она, не скручиваясь, скользила по нему. </a:t>
            </a:r>
            <a:r>
              <a:rPr lang="ru-RU" dirty="0" smtClean="0"/>
              <a:t/>
            </a:r>
            <a:br>
              <a:rPr lang="ru-RU" dirty="0" smtClean="0"/>
            </a:br>
            <a:endParaRPr lang="ru-RU" dirty="0"/>
          </a:p>
        </p:txBody>
      </p:sp>
      <p:pic>
        <p:nvPicPr>
          <p:cNvPr id="3" name="Рисунок 2" descr="http://neva-mozaika.ru/picture/embroider_ribbon_03.JPG"/>
          <p:cNvPicPr/>
          <p:nvPr/>
        </p:nvPicPr>
        <p:blipFill>
          <a:blip r:embed="rId2" cstate="print"/>
          <a:srcRect/>
          <a:stretch>
            <a:fillRect/>
          </a:stretch>
        </p:blipFill>
        <p:spPr bwMode="auto">
          <a:xfrm>
            <a:off x="0" y="1484785"/>
            <a:ext cx="3563888" cy="5373216"/>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descr="http://neva-mozaika.ru/picture/embroider_ribbon_52.JPG"/>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32656"/>
            <a:ext cx="9144000" cy="6336704"/>
          </a:xfrm>
        </p:spPr>
        <p:txBody>
          <a:bodyPr>
            <a:normAutofit fontScale="90000"/>
          </a:bodyPr>
          <a:lstStyle/>
          <a:p>
            <a:r>
              <a:rPr lang="ru-RU" sz="4000" dirty="0"/>
              <a:t>Мастер-класс по вышивке лентами «Нарцисс»..</a:t>
            </a:r>
            <a:r>
              <a:rPr lang="ru-RU" sz="3100" dirty="0"/>
              <a:t/>
            </a:r>
            <a:br>
              <a:rPr lang="ru-RU" sz="3100" dirty="0"/>
            </a:br>
            <a:r>
              <a:rPr lang="ru-RU" sz="3100" dirty="0"/>
              <a:t/>
            </a:r>
            <a:br>
              <a:rPr lang="ru-RU" sz="3100" dirty="0"/>
            </a:br>
            <a:r>
              <a:rPr lang="ru-RU" sz="4000" dirty="0"/>
              <a:t>Для вышивки данного цветка нам понадобится :</a:t>
            </a:r>
            <a:br>
              <a:rPr lang="ru-RU" sz="4000" dirty="0"/>
            </a:br>
            <a:r>
              <a:rPr lang="ru-RU" sz="4000" dirty="0"/>
              <a:t>лента белого цвета шириной 0,6 см.</a:t>
            </a:r>
            <a:br>
              <a:rPr lang="ru-RU" sz="4000" dirty="0"/>
            </a:br>
            <a:r>
              <a:rPr lang="ru-RU" sz="4000" dirty="0"/>
              <a:t>- лента желтого цвета шириной 0,6 см..</a:t>
            </a:r>
            <a:br>
              <a:rPr lang="ru-RU" sz="4000" dirty="0"/>
            </a:br>
            <a:r>
              <a:rPr lang="ru-RU" sz="4000" dirty="0"/>
              <a:t>- лента желтого цвета шириной 0,3 см..</a:t>
            </a:r>
            <a:br>
              <a:rPr lang="ru-RU" sz="4000" dirty="0"/>
            </a:br>
            <a:r>
              <a:rPr lang="ru-RU" sz="4000" dirty="0"/>
              <a:t>- лента зеленого цвета шириной 0,6 см..</a:t>
            </a:r>
            <a:br>
              <a:rPr lang="ru-RU" sz="4000" dirty="0"/>
            </a:br>
            <a:r>
              <a:rPr lang="ru-RU" sz="4000" dirty="0"/>
              <a:t>- игла с ушком не менее 0,6 см..</a:t>
            </a:r>
            <a:br>
              <a:rPr lang="ru-RU" sz="4000" dirty="0"/>
            </a:br>
            <a:r>
              <a:rPr lang="ru-RU" sz="4000" dirty="0"/>
              <a:t>- ткань.</a:t>
            </a:r>
            <a:br>
              <a:rPr lang="ru-RU" sz="4000" dirty="0"/>
            </a:br>
            <a:r>
              <a:rPr lang="ru-RU" sz="4000" dirty="0"/>
              <a:t>- ножницы..</a:t>
            </a:r>
            <a:r>
              <a:rPr lang="ru-RU" sz="3100" dirty="0"/>
              <a:t/>
            </a:r>
            <a:br>
              <a:rPr lang="ru-RU" sz="3100" dirty="0"/>
            </a:br>
            <a:endParaRPr lang="ru-RU" dirty="0"/>
          </a:p>
        </p:txBody>
      </p:sp>
    </p:spTree>
  </p:cSld>
  <p:clrMapOvr>
    <a:masterClrMapping/>
  </p:clrMapOvr>
  <p:transition>
    <p:wipe dir="u"/>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descr="http://neva-mozaika.ru/picture/embroider_ribbon_53.JPG"/>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p:wedg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645024"/>
            <a:ext cx="9144000" cy="3212976"/>
          </a:xfrm>
        </p:spPr>
        <p:txBody>
          <a:bodyPr>
            <a:normAutofit fontScale="90000"/>
          </a:bodyPr>
          <a:lstStyle/>
          <a:p>
            <a:r>
              <a:rPr lang="ru-RU" sz="4000" dirty="0"/>
              <a:t>На лицевой стороне необходимо обозначить точками будущие лепестки цветка. (5-6 точек). Для соблюдения пропорций цветка, используя ленту 0,6 см. рекомендуемая длина лепестка (от центра до края) не более 2 см. </a:t>
            </a:r>
            <a:r>
              <a:rPr lang="ru-RU" dirty="0"/>
              <a:t/>
            </a:r>
            <a:br>
              <a:rPr lang="ru-RU" dirty="0"/>
            </a:br>
            <a:endParaRPr lang="ru-RU" dirty="0"/>
          </a:p>
        </p:txBody>
      </p:sp>
      <p:pic>
        <p:nvPicPr>
          <p:cNvPr id="3" name="Рисунок 2" descr="http://neva-mozaika.ru/picture/embroider_ribbon_54.JPG"/>
          <p:cNvPicPr/>
          <p:nvPr/>
        </p:nvPicPr>
        <p:blipFill>
          <a:blip r:embed="rId2" cstate="print"/>
          <a:srcRect/>
          <a:stretch>
            <a:fillRect/>
          </a:stretch>
        </p:blipFill>
        <p:spPr bwMode="auto">
          <a:xfrm>
            <a:off x="0" y="0"/>
            <a:ext cx="9144000" cy="3284984"/>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988840"/>
            <a:ext cx="9144000" cy="4869160"/>
          </a:xfrm>
        </p:spPr>
        <p:txBody>
          <a:bodyPr>
            <a:normAutofit fontScale="90000"/>
          </a:bodyPr>
          <a:lstStyle/>
          <a:p>
            <a:r>
              <a:rPr lang="ru-RU" sz="2700" dirty="0"/>
              <a:t>Выводим ленту (белая, </a:t>
            </a:r>
            <a:r>
              <a:rPr lang="ru-RU" sz="2700" dirty="0" err="1"/>
              <a:t>шир</a:t>
            </a:r>
            <a:r>
              <a:rPr lang="ru-RU" sz="2700" dirty="0"/>
              <a:t>. 0,6 см) на лицевую сторону в центральной точке и выполняем простой ленточный стежок. </a:t>
            </a:r>
            <a:br>
              <a:rPr lang="ru-RU" sz="2700" dirty="0"/>
            </a:br>
            <a:r>
              <a:rPr lang="ru-RU" sz="2700" dirty="0" smtClean="0"/>
              <a:t>Вышиваем </a:t>
            </a:r>
            <a:r>
              <a:rPr lang="ru-RU" sz="2700" dirty="0"/>
              <a:t>остальные лепестки, так же как и первый. </a:t>
            </a:r>
            <a:br>
              <a:rPr lang="ru-RU" sz="2700" dirty="0"/>
            </a:br>
            <a:r>
              <a:rPr lang="ru-RU" sz="2700" dirty="0" smtClean="0"/>
              <a:t>Вышиваем </a:t>
            </a:r>
            <a:r>
              <a:rPr lang="ru-RU" sz="2700" dirty="0"/>
              <a:t>венчик цветка, используя желтую ленту шириной 0,6 см. Венчик вышивается двумя простыми ленточными стежками. Второй стежок немного перекрывает первый. </a:t>
            </a:r>
            <a:br>
              <a:rPr lang="ru-RU" sz="2700" dirty="0"/>
            </a:br>
            <a:r>
              <a:rPr lang="ru-RU" sz="2700" dirty="0" smtClean="0"/>
              <a:t>Для </a:t>
            </a:r>
            <a:r>
              <a:rPr lang="ru-RU" sz="2700" dirty="0"/>
              <a:t>образования гофрированного края, выводим на лицевую сторону желтую ленту шириной 0,3 см. Делаем простой ленточный стежок, не затягивая ленту до конца. Размер стежка не более 0,5 см. </a:t>
            </a:r>
            <a:br>
              <a:rPr lang="ru-RU" sz="2700" dirty="0"/>
            </a:br>
            <a:r>
              <a:rPr lang="ru-RU" sz="2700" dirty="0" smtClean="0"/>
              <a:t>Таким </a:t>
            </a:r>
            <a:r>
              <a:rPr lang="ru-RU" sz="2700" dirty="0"/>
              <a:t>же образом делаем стежки по краю венчика цветка (около 10 стежков). </a:t>
            </a:r>
            <a:br>
              <a:rPr lang="ru-RU" sz="2700" dirty="0"/>
            </a:br>
            <a:r>
              <a:rPr lang="ru-RU" sz="2700" dirty="0" smtClean="0"/>
              <a:t>Лентой </a:t>
            </a:r>
            <a:r>
              <a:rPr lang="ru-RU" sz="2700" dirty="0"/>
              <a:t>зеленого цвета вышиваем чашелистик. Для этого делаем 2 простых ленточных стежка от центра цветка. </a:t>
            </a:r>
            <a:r>
              <a:rPr lang="ru-RU" dirty="0"/>
              <a:t/>
            </a:r>
            <a:br>
              <a:rPr lang="ru-RU" dirty="0"/>
            </a:br>
            <a:endParaRPr lang="ru-RU" dirty="0"/>
          </a:p>
        </p:txBody>
      </p:sp>
    </p:spTree>
  </p:cSld>
  <p:clrMapOvr>
    <a:masterClrMapping/>
  </p:clrMapOvr>
  <p:transition>
    <p:wipe dir="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3" name="Рисунок 2" descr="http://neva-mozaika.ru/picture/embroider_ribbon_55.JPG"/>
          <p:cNvPicPr/>
          <p:nvPr/>
        </p:nvPicPr>
        <p:blipFill>
          <a:blip r:embed="rId2" cstate="print"/>
          <a:srcRect/>
          <a:stretch>
            <a:fillRect/>
          </a:stretch>
        </p:blipFill>
        <p:spPr bwMode="auto">
          <a:xfrm>
            <a:off x="0" y="0"/>
            <a:ext cx="4608000" cy="3420000"/>
          </a:xfrm>
          <a:prstGeom prst="rect">
            <a:avLst/>
          </a:prstGeom>
          <a:noFill/>
          <a:ln w="9525">
            <a:noFill/>
            <a:miter lim="800000"/>
            <a:headEnd/>
            <a:tailEnd/>
          </a:ln>
        </p:spPr>
      </p:pic>
      <p:pic>
        <p:nvPicPr>
          <p:cNvPr id="4" name="Рисунок 3" descr="http://neva-mozaika.ru/picture/embroider_ribbon_56.JPG"/>
          <p:cNvPicPr/>
          <p:nvPr/>
        </p:nvPicPr>
        <p:blipFill>
          <a:blip r:embed="rId3" cstate="print"/>
          <a:srcRect/>
          <a:stretch>
            <a:fillRect/>
          </a:stretch>
        </p:blipFill>
        <p:spPr bwMode="auto">
          <a:xfrm>
            <a:off x="4572000" y="0"/>
            <a:ext cx="4572000" cy="3420000"/>
          </a:xfrm>
          <a:prstGeom prst="rect">
            <a:avLst/>
          </a:prstGeom>
          <a:noFill/>
          <a:ln w="9525">
            <a:noFill/>
            <a:miter lim="800000"/>
            <a:headEnd/>
            <a:tailEnd/>
          </a:ln>
        </p:spPr>
      </p:pic>
      <p:pic>
        <p:nvPicPr>
          <p:cNvPr id="5" name="Рисунок 4" descr="http://neva-mozaika.ru/picture/embroider_ribbon_57.JPG"/>
          <p:cNvPicPr/>
          <p:nvPr/>
        </p:nvPicPr>
        <p:blipFill>
          <a:blip r:embed="rId4" cstate="print"/>
          <a:srcRect/>
          <a:stretch>
            <a:fillRect/>
          </a:stretch>
        </p:blipFill>
        <p:spPr bwMode="auto">
          <a:xfrm>
            <a:off x="0" y="3356992"/>
            <a:ext cx="4644008" cy="3492008"/>
          </a:xfrm>
          <a:prstGeom prst="rect">
            <a:avLst/>
          </a:prstGeom>
          <a:noFill/>
          <a:ln w="9525">
            <a:noFill/>
            <a:miter lim="800000"/>
            <a:headEnd/>
            <a:tailEnd/>
          </a:ln>
        </p:spPr>
      </p:pic>
      <p:pic>
        <p:nvPicPr>
          <p:cNvPr id="6" name="Рисунок 5" descr="http://neva-mozaika.ru/picture/embroider_ribbon_58.JPG"/>
          <p:cNvPicPr/>
          <p:nvPr/>
        </p:nvPicPr>
        <p:blipFill>
          <a:blip r:embed="rId5" cstate="print"/>
          <a:srcRect/>
          <a:stretch>
            <a:fillRect/>
          </a:stretch>
        </p:blipFill>
        <p:spPr bwMode="auto">
          <a:xfrm>
            <a:off x="4499992" y="3356992"/>
            <a:ext cx="4644008" cy="3492008"/>
          </a:xfrm>
          <a:prstGeom prst="rect">
            <a:avLst/>
          </a:prstGeom>
          <a:noFill/>
          <a:ln w="9525">
            <a:noFill/>
            <a:miter lim="800000"/>
            <a:headEnd/>
            <a:tailEnd/>
          </a:ln>
        </p:spPr>
      </p:pic>
    </p:spTree>
  </p:cSld>
  <p:clrMapOvr>
    <a:masterClrMapping/>
  </p:clrMapOvr>
  <p:transition>
    <p:wip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descr="http://neva-mozaika.ru/picture/embroider_ribbon_59.JPG"/>
          <p:cNvPicPr/>
          <p:nvPr/>
        </p:nvPicPr>
        <p:blipFill>
          <a:blip r:embed="rId2" cstate="print"/>
          <a:srcRect/>
          <a:stretch>
            <a:fillRect/>
          </a:stretch>
        </p:blipFill>
        <p:spPr bwMode="auto">
          <a:xfrm>
            <a:off x="-1" y="0"/>
            <a:ext cx="4608000" cy="3200400"/>
          </a:xfrm>
          <a:prstGeom prst="rect">
            <a:avLst/>
          </a:prstGeom>
          <a:noFill/>
          <a:ln w="9525">
            <a:noFill/>
            <a:miter lim="800000"/>
            <a:headEnd/>
            <a:tailEnd/>
          </a:ln>
        </p:spPr>
      </p:pic>
      <p:pic>
        <p:nvPicPr>
          <p:cNvPr id="4" name="Рисунок 3" descr="http://neva-mozaika.ru/picture/embroider_ribbon_60.JPG"/>
          <p:cNvPicPr/>
          <p:nvPr/>
        </p:nvPicPr>
        <p:blipFill>
          <a:blip r:embed="rId3" cstate="print"/>
          <a:srcRect/>
          <a:stretch>
            <a:fillRect/>
          </a:stretch>
        </p:blipFill>
        <p:spPr bwMode="auto">
          <a:xfrm>
            <a:off x="4571999" y="0"/>
            <a:ext cx="4572000" cy="3200400"/>
          </a:xfrm>
          <a:prstGeom prst="rect">
            <a:avLst/>
          </a:prstGeom>
          <a:noFill/>
          <a:ln w="9525">
            <a:noFill/>
            <a:miter lim="800000"/>
            <a:headEnd/>
            <a:tailEnd/>
          </a:ln>
        </p:spPr>
      </p:pic>
      <p:pic>
        <p:nvPicPr>
          <p:cNvPr id="5" name="Рисунок 4" descr="http://neva-mozaika.ru/picture/embroider_ribbon_61.JPG"/>
          <p:cNvPicPr/>
          <p:nvPr/>
        </p:nvPicPr>
        <p:blipFill>
          <a:blip r:embed="rId4" cstate="print"/>
          <a:srcRect/>
          <a:stretch>
            <a:fillRect/>
          </a:stretch>
        </p:blipFill>
        <p:spPr bwMode="auto">
          <a:xfrm>
            <a:off x="2267744" y="3212976"/>
            <a:ext cx="4752528" cy="3645024"/>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052736"/>
            <a:ext cx="9144000" cy="5805264"/>
          </a:xfrm>
        </p:spPr>
        <p:txBody>
          <a:bodyPr>
            <a:normAutofit fontScale="90000"/>
          </a:bodyPr>
          <a:lstStyle/>
          <a:p>
            <a:r>
              <a:rPr lang="ru-RU" sz="4900" dirty="0"/>
              <a:t/>
            </a:r>
            <a:br>
              <a:rPr lang="ru-RU" sz="4900" dirty="0"/>
            </a:br>
            <a:r>
              <a:rPr lang="ru-RU" sz="4000" dirty="0"/>
              <a:t>Стебель. Выводим ленту на лицевую сторону под образовавшимся чашелистиком. Перекручиваем ленту до образования небольшого жгутика. Проводим ленту на изнанку. Листья вышиваем двумя простыми ленточными стежками, слегка их изгибая. </a:t>
            </a:r>
            <a:br>
              <a:rPr lang="ru-RU" sz="4000" dirty="0"/>
            </a:br>
            <a:r>
              <a:rPr lang="ru-RU" sz="4000" dirty="0"/>
              <a:t/>
            </a:r>
            <a:br>
              <a:rPr lang="ru-RU" sz="4000" dirty="0"/>
            </a:br>
            <a:r>
              <a:rPr lang="ru-RU" sz="4000" dirty="0"/>
              <a:t>Нарцисс готов.</a:t>
            </a:r>
            <a:r>
              <a:rPr lang="ru-RU" dirty="0"/>
              <a:t/>
            </a:r>
            <a:br>
              <a:rPr lang="ru-RU" dirty="0"/>
            </a:br>
            <a:endParaRPr lang="ru-RU" dirty="0"/>
          </a:p>
        </p:txBody>
      </p:sp>
    </p:spTree>
  </p:cSld>
  <p:clrMapOvr>
    <a:masterClrMapping/>
  </p:clrMapOvr>
  <p:transition>
    <p:wipe dir="u"/>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descr="http://neva-mozaika.ru/picture/embroider_ribbon_62.JPG"/>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p:wedg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96752"/>
            <a:ext cx="9144000" cy="5661248"/>
          </a:xfrm>
        </p:spPr>
        <p:txBody>
          <a:bodyPr>
            <a:normAutofit/>
          </a:bodyPr>
          <a:lstStyle/>
          <a:p>
            <a:r>
              <a:rPr lang="ru-RU" sz="7200" dirty="0" smtClean="0"/>
              <a:t>Презентацию подготовила ученица 8-Б класса средней школы №21 Данильченко Влада</a:t>
            </a:r>
            <a:endParaRPr lang="ru-RU" sz="7200"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noAutofit/>
          </a:bodyPr>
          <a:lstStyle/>
          <a:p>
            <a:r>
              <a:rPr lang="ru-RU" sz="6600" dirty="0"/>
              <a:t>Ленты</a:t>
            </a:r>
            <a:r>
              <a:rPr lang="ru-RU" sz="2800" dirty="0"/>
              <a:t/>
            </a:r>
            <a:br>
              <a:rPr lang="ru-RU" sz="2800" dirty="0"/>
            </a:br>
            <a:r>
              <a:rPr lang="ru-RU" sz="3200" dirty="0"/>
              <a:t/>
            </a:r>
            <a:br>
              <a:rPr lang="ru-RU" sz="3200" dirty="0"/>
            </a:br>
            <a:r>
              <a:rPr lang="ru-RU" sz="3600" dirty="0"/>
              <a:t>В невероятном разнообразии имеющихся в настоящее время в продаже лент и тесьмы выделяют две основные группы: ленты, которые можно стирать, и декоративные ленты. </a:t>
            </a:r>
            <a:br>
              <a:rPr lang="ru-RU" sz="3600" dirty="0"/>
            </a:br>
            <a:r>
              <a:rPr lang="ru-RU" sz="3600" dirty="0"/>
              <a:t>Ленты и тесьму, подлежащие стирке делают из ткани высшего качества с кромкой. На бобинах вы найдёте подробные рекомендации. </a:t>
            </a:r>
            <a:endParaRPr lang="ru-RU" sz="3200" dirty="0"/>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0" y="1348800"/>
            <a:ext cx="9144000" cy="5509200"/>
          </a:xfrm>
          <a:prstGeom prst="rect">
            <a:avLst/>
          </a:prstGeom>
        </p:spPr>
        <p:txBody>
          <a:bodyPr wrap="square">
            <a:spAutoFit/>
          </a:bodyPr>
          <a:lstStyle/>
          <a:p>
            <a:r>
              <a:rPr lang="ru-RU" sz="3200" dirty="0" smtClean="0"/>
              <a:t>Декоративные ленты используются только для отделки. У большинства из них нет тесёмок. Нет кромок, т.е. их края особым способом уплотнены, чтобы при использовании ленты не распускались. </a:t>
            </a:r>
            <a:br>
              <a:rPr lang="ru-RU" sz="3200" dirty="0" smtClean="0"/>
            </a:br>
            <a:r>
              <a:rPr lang="ru-RU" sz="3200" dirty="0" smtClean="0"/>
              <a:t>Выпускаются ленты и тесьма с тонким металлическим «стерженьком», обрамлённым кромками. Этот стерженёк помогает кромкам держать форму. Декоративные ленты нельзя стирать. Поэтому, прежде чем вы возьмётесь за вышивку, тщательно вымойте руки.</a:t>
            </a:r>
            <a:endParaRPr lang="ru-RU" sz="3200" dirty="0"/>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descr="http://neva-mozaika.ru/picture/embroider_ribbon_06.JPG"/>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068960"/>
            <a:ext cx="9144000" cy="1656184"/>
          </a:xfrm>
        </p:spPr>
        <p:txBody>
          <a:bodyPr>
            <a:normAutofit fontScale="90000"/>
          </a:bodyPr>
          <a:lstStyle/>
          <a:p>
            <a:r>
              <a:rPr lang="ru-RU" sz="4900" dirty="0"/>
              <a:t>Шёлковые ленты</a:t>
            </a:r>
            <a:r>
              <a:rPr lang="ru-RU" sz="3100" dirty="0"/>
              <a:t/>
            </a:r>
            <a:br>
              <a:rPr lang="ru-RU" sz="3100" dirty="0"/>
            </a:br>
            <a:r>
              <a:rPr lang="ru-RU" sz="3100" dirty="0"/>
              <a:t/>
            </a:r>
            <a:br>
              <a:rPr lang="ru-RU" sz="3100" dirty="0"/>
            </a:br>
            <a:r>
              <a:rPr lang="ru-RU" sz="3100" dirty="0"/>
              <a:t>Шёлковые ленты бывают разной ширины и различных цветов. Их можно использовать для вышивки по любому виду ткани. Вышитые изделия стираются вручную с мылом. (жидким или мыльной стружкой) и гладятся с изнанки, чтобы вышивка не стала плоской. Ленты некоторых цветов, например ярко-красная и бордовая, нужно перед работой намочить, чтобы избежать при высыхании появления неэстетичного налёта и разводов, которые могут испортить вышивку. Однако, стоит отметить, что шёлковые ленты редко встречаются в наших магазинах, поэтому чаще приходятся вышивать атласными лентами или лентами из </a:t>
            </a:r>
            <a:r>
              <a:rPr lang="ru-RU" sz="3100" dirty="0" err="1"/>
              <a:t>органзы</a:t>
            </a:r>
            <a:r>
              <a:rPr lang="ru-RU" sz="3100" dirty="0"/>
              <a:t>. </a:t>
            </a:r>
            <a:r>
              <a:rPr lang="ru-RU" sz="4400" dirty="0"/>
              <a:t/>
            </a:r>
            <a:br>
              <a:rPr lang="ru-RU" sz="4400" dirty="0"/>
            </a:br>
            <a:endParaRPr lang="ru-RU"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descr="http://neva-mozaika.ru/picture/embroider_ribbon_07.JPG"/>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одульная">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Модульная">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Моду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84</TotalTime>
  <Words>450</Words>
  <Application>Microsoft Office PowerPoint</Application>
  <PresentationFormat>Экран (4:3)</PresentationFormat>
  <Paragraphs>33</Paragraphs>
  <Slides>49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49</vt:i4>
      </vt:variant>
    </vt:vector>
  </HeadingPairs>
  <TitlesOfParts>
    <vt:vector size="50" baseType="lpstr">
      <vt:lpstr>Модульная</vt:lpstr>
      <vt:lpstr>Вышивка из лент</vt:lpstr>
      <vt:lpstr>Обзор инструментов и материалов, которые нам понадобятся для вышивки лентами.  </vt:lpstr>
      <vt:lpstr>     Иглы.  Иглы сегодня производятся различных видов и размеров.  При шитье лентой используются острые иглы, они должны свободно входить в ткань, не образуя при этом неэстетичных затяжек.   </vt:lpstr>
      <vt:lpstr>Ушко у иглы должно быть удлинённым, чтобы можно было легко вводить ленту и она, не скручиваясь, скользила по нему.  </vt:lpstr>
      <vt:lpstr>Ленты  В невероятном разнообразии имеющихся в настоящее время в продаже лент и тесьмы выделяют две основные группы: ленты, которые можно стирать, и декоративные ленты.  Ленты и тесьму, подлежащие стирке делают из ткани высшего качества с кромкой. На бобинах вы найдёте подробные рекомендации. </vt:lpstr>
      <vt:lpstr>Декоративные ленты используются только для отделки. У большинства из них нет тесёмок. Нет кромок, т.е. их края особым способом уплотнены, чтобы при использовании ленты не распускались.  Выпускаются ленты и тесьма с тонким металлическим «стерженьком», обрамлённым кромками. Этот стерженёк помогает кромкам держать форму. Декоративные ленты нельзя стирать. Поэтому, прежде чем вы возьмётесь за вышивку, тщательно вымойте руки.</vt:lpstr>
      <vt:lpstr>Слайд 7</vt:lpstr>
      <vt:lpstr>Шёлковые ленты  Шёлковые ленты бывают разной ширины и различных цветов. Их можно использовать для вышивки по любому виду ткани. Вышитые изделия стираются вручную с мылом. (жидким или мыльной стружкой) и гладятся с изнанки, чтобы вышивка не стала плоской. Ленты некоторых цветов, например ярко-красная и бордовая, нужно перед работой намочить, чтобы избежать при высыхании появления неэстетичного налёта и разводов, которые могут испортить вышивку. Однако, стоит отметить, что шёлковые ленты редко встречаются в наших магазинах, поэтому чаще приходятся вышивать атласными лентами или лентами из органзы.  </vt:lpstr>
      <vt:lpstr>Слайд 9</vt:lpstr>
      <vt:lpstr>Ленты и тесьма из органзы, используемые в вышивках для создания объёмности и прозрачности, бывают разной ширины.  Вышивальные нитки требуются для создания основы (контура), для некоторых швов или для закрепления лент на изнанке в конце работы.  </vt:lpstr>
      <vt:lpstr>Бусины и бисер выпускаются разных форм и размеров. Обычно они применяются для украшения и предают вышивке особое изящество. Атласные ленты, поступающие в продажу, бывают гладкими, сборчатыми или плиссированными. Эти ленты наиболее активно используются отечественными вышивальщицами.  Они бывают разной ширины и цветов. Конечно, смотрятся они не хуже шёлковых, но в плане вышивки, шёлковые ленты более плавно проходят сквозь ткань. Обычно те, кто вышивает ленточками, различают их по следующей ширине: от 0,3 мм – это очень узкие ленты, 0,6 мм, 1,3 мм, 2,3 мм до 5-6 см в ширину.  </vt:lpstr>
      <vt:lpstr>Кружевные ленты, украшенные бусинками или присборенные, применяются в вышивках или для отделки вещей в особо торжественных случаях.   </vt:lpstr>
      <vt:lpstr>Ткани Для основы при вышивке лентами можно использовать самые разнообразные ткани:  Хлопковые ткани: рогожка, батист, плис(хлопчатобумажный бархат), муслин(кисея), сатин (хлопчатобумажный атлас).  Льняные ткани: суровое полотно, тонкое полотно, грубая холстина, льняная ткань с однородной основой.  </vt:lpstr>
      <vt:lpstr>Шёлковые ткани: креп, твид, джерси.  Вышивать можно по любой поверхности, лишь бы ткань была настолько прочной, чтобы на ней надёжно удерживались стежки, и настолько эластичной, чтобы сквозь неё легко проходила нитка. Можно использовать и набивные ткани, в которых уток становится полезной схемой, дающей толчок вашему воображению.  Красота вышивки в большей части зависит от гармоничного сочетания ткани и ленты. В прошлом, когда ткани и нити делали вручную, тщательно учитывая все тонкости, вышивальщице было легче подобрать их для различных видов вышивки, поэтому и результаты были успешными. В наше время подготовка к работе, т.е. подбор и сочетание материалов, требует особой заботы и внимания: ведь в продаже имеется огромное количество разнообразных тканей и лент.  </vt:lpstr>
      <vt:lpstr>Ещё и сегодня можно найти великолепные ткани ручной работы, например старые льняные простыни или подзоры, сотканные на ткацком станке. Обычно они пылятся в глубине комодов, т.к. уже не отвечают нашим потребностям.  На самом деле это прекрасная ткань, из них легко сделать скатерть, украсив её отделочной тесьмой и шёлковыми лентами. Опытные рукодельницы могут окрасить ткани имеющимися в продаже красками и сшить из них прелестные платья, вышив их атласной лентой. Не ограничивая при этом полёта своей фантазии.  </vt:lpstr>
      <vt:lpstr>Как заправить ткань в пяльцы.  Обручи, из которых состоят пяльцы, предназначены для того, чтобы во время работы ткань была хорошо натянута. Это гарантирует равномерность стежков. Таким образом, даже тот, у кого есть склонность затягивать стежок, не сможет слишком сильно натягивать ленту, поэтому вышивка получится объёмной.  В продаже имеются пяльцы разных размеров. В этих пяльцах одни обруч надевается на другой и затягивается боковым винтом. Круглые пяльцы обычно используются для вышивок небольших размеров. Они очень удобно и легко собираются.  Положите ткань на меньший обруч и наложите сверху второй обруч. Завинтите винт до тех пор, пока ткань не натянется. Не подтягивайте ткань после того, как затяните большой обруч.   </vt:lpstr>
      <vt:lpstr>Слайд 17</vt:lpstr>
      <vt:lpstr>   Как обмотать пяльцы. Для того, чтобы состоящие из двух обручей пяльцы, возьмите мягкую тесьму и обмотайте один из обручей по окружности. Натягивайте тесьму так, чтобы не образовались складки  Когда обруч будет полностью обмотан, закрепите концы тесьмы небольшими стежками. Обмотайте второй обруч.  Если под рукой не найдётся тесьмы, можно использовать тонкие и узкие бинтики.  Обмотка круглых пялец – это операция, помогающая избежать появления на таких лёгких тканях, как шёлк, органза или бархат, заломов при сплющивании, от которых потом трудно будет избавиться.   </vt:lpstr>
      <vt:lpstr>Слайд 19</vt:lpstr>
      <vt:lpstr>Готовые комплекты для вышивки. Сейчас в наших магазинах стали появляться комплекты всех необходимых для вышивки материалов уже с готовым рисунком и подробными рекомендациями. Там обычно предлагается вышить узор и дополнить его вышивкой лентами.   Сочетая ленты с традиционными вышивальными нитками, можно получить весьма оригинальную вышивку. На фото вы можете увидеть несложные наборы, где вышивка лентами может сочетаться с вышивкой крестом.  </vt:lpstr>
      <vt:lpstr>Слайд 21</vt:lpstr>
      <vt:lpstr>Швы.  В отличие от традиционного вышивания, где обычно в начале работы на нитке не завязывают узелок, чтобы при глажении не появлялся неприятный блеск, при шитье шёлковой лентой используется плоский узелок, закрепляющий ленту в работе.  Чтобы начать работу, возьмите ленту длиной 50 см, вставьте её в иголку, подогните кончик на несколько миллиметров и вколите иголку по центру.  Придерживая ленту одной рукой и подтягивая другой, завяжите узелок.  Завязанный таким образом узел называется плоским узелком и, в отличие от традиционного, не увеличивает толщину вышивки.   </vt:lpstr>
      <vt:lpstr>Слайд 23</vt:lpstr>
      <vt:lpstr>Как закреплять шов. Чтобы закрепить ленту, после того как вы завершили работу. Выведите её на изнанку и очень осторожно, сделав небольшую петельку, проведите иголку под стежками вышивки.  Крепко придерживая пальцами стежки, чтобы они не вышли на изнанку, легонько подтяните ленту.  Закончив работу, отрежьте ленту в нескольких миллиметрах от последнего стежка.  В некоторых случаях предпочтительнее закрепить ленту непосредственно на ткани мелкими стежками, выполненными нитками мулине.  </vt:lpstr>
      <vt:lpstr>Слайд 25</vt:lpstr>
      <vt:lpstr>Тамбурный шов – этим швом обычно обшивают салфетки, а также часто закрывают швы на стёганых одеялах.  Протяните иголку с лентой с изнанки на лицевую сторону ткани и введите её приблизительно в то же место, откуда она вышла на лицо. </vt:lpstr>
      <vt:lpstr>Слайд 27</vt:lpstr>
      <vt:lpstr>Сделайте с изнанки прокол на длину стежка около верхней точки образовавшейся петельке. Потяните ленту и вместе с нею петельку.  </vt:lpstr>
      <vt:lpstr>Ваша иголка находится на лицевой стороне в только что образовавшейся петельке. Теперь сделайте вторую так же, как вы сделали первую.  Продолжайте вышивать таки образом, пока не получится цепочка. Второе название этого шва - «шов цепочкой». </vt:lpstr>
      <vt:lpstr>Шов «полупетельки с прикрепом» - этим изящным швом обычно обшивают края. Шов можно вышивать как вертикально, так и горизонтально. Выполненный лентой, он напоминает по силуэту бабочку или муху.  Протяните иголку с лентой на лицо налево вверх, сделайте петельку, придерживая её большим пальцем левой руки. Вколите иголку правее, рядом с проколом.  Протяните иголку с изнанки в центре готовой полупетельки.  Закрепите полупетельку небольшой прикрепкой, перекинув ленту через образовавшуюся петельку, и одновременно выведите иголку с изнанки вверх, вправо, начиная следующий стежок.   </vt:lpstr>
      <vt:lpstr>Шов «Французский узелок» Очень эффектный и распространённый в вышивке нитками и лентами шов. Часто при вышивке цветов узелки заменяют гладь, заполняя пустое пространство рисунка.  Протяните иголку с лентой, натягивая её другой рукой, на лицевую сторону работы.  Два раза перевейте иголку лентой. Продолжая удерживать ленту, распределите витки так, чтобы они не перекрывали друг друга.  Затем воткните иголку в ткань, желательно в то же место, откуда она вышла.  Всё время придерживайте ленту пальцами, чтобы при протаскивании на ней не образовывались узелки. Протяните иголку и ленту через ранее сделанные завитки.    </vt:lpstr>
      <vt:lpstr>Слайд 32</vt:lpstr>
      <vt:lpstr>Шов «Вытянутые стежки»  Протяните иголку с лентой, натягивая её другой рукой, на лицевую сторону работы.  Два раза перевейте иголку лентой. Продолжая удерживать ленту, распределите витки так, чтобы они не перекрывали друг друга.  Затем воткните иголку в ткань, желательно в то же место или очень близко, откуда она вышла.  </vt:lpstr>
      <vt:lpstr>Всё время придерживайте ленту пальцами, чтобы при протаскивании на ней не образовывались узелки. Протяните иголку и ленту через ранее сделанные завитки.</vt:lpstr>
      <vt:lpstr>  </vt:lpstr>
      <vt:lpstr>Шов «Петельки по кругу».  Протяните иголку на лицо, воткните рядом с точкой, откуда она вышла, и вытащите на изнанку. Получилась петелька. Чтобы придать петельке округлость, можно вставить её в карандаш.  Вновь вытащите иголку на лицо и продолжайте вышивать. Когда первая петелька будет готова, закрепите её булавкой.  Продолжайте двигаться по кругу, закрепляя все петельки булавками. Сделав 5 лепестков, закрепите ленту, а затем можно заполнить центр цветка с помощью французских узелков или бусинок.  Теперь можете убрать булавки и ваш цветочек готов. Для полноты нужно вышить листочки. Чтобы получить объёмных цветков, лучше воспользоваться ленто от 6 – 9 мм.  </vt:lpstr>
      <vt:lpstr>Слайд 37</vt:lpstr>
      <vt:lpstr>Прежде чем мы приступим к вышивке лентами цветка нарцисса, научитесь выполнять шов «Плоский узелок» Обрежьте край ленты по диагонали и проденьте ее в ушко иглы. Подверните кончик ленты на расстоянии около 5 мм от края.  Повторите подгибку еще раз. Середину образовавшейся «подушечки» протыкаем иглой.  Придерживая узелок рукой, протягиваем иглу с лентой полностью, до образования узелка  Плоский узелок готов.  </vt:lpstr>
      <vt:lpstr>Слайд 39</vt:lpstr>
      <vt:lpstr>Слайд 40</vt:lpstr>
      <vt:lpstr>Мастер-класс по вышивке лентами «Нарцисс»..  Для вышивки данного цветка нам понадобится : лента белого цвета шириной 0,6 см. - лента желтого цвета шириной 0,6 см.. - лента желтого цвета шириной 0,3 см.. - лента зеленого цвета шириной 0,6 см.. - игла с ушком не менее 0,6 см.. - ткань. - ножницы.. </vt:lpstr>
      <vt:lpstr>Слайд 42</vt:lpstr>
      <vt:lpstr>На лицевой стороне необходимо обозначить точками будущие лепестки цветка. (5-6 точек). Для соблюдения пропорций цветка, используя ленту 0,6 см. рекомендуемая длина лепестка (от центра до края) не более 2 см.  </vt:lpstr>
      <vt:lpstr>Выводим ленту (белая, шир. 0,6 см) на лицевую сторону в центральной точке и выполняем простой ленточный стежок.  Вышиваем остальные лепестки, так же как и первый.  Вышиваем венчик цветка, используя желтую ленту шириной 0,6 см. Венчик вышивается двумя простыми ленточными стежками. Второй стежок немного перекрывает первый.  Для образования гофрированного края, выводим на лицевую сторону желтую ленту шириной 0,3 см. Делаем простой ленточный стежок, не затягивая ленту до конца. Размер стежка не более 0,5 см.  Таким же образом делаем стежки по краю венчика цветка (около 10 стежков).  Лентой зеленого цвета вышиваем чашелистик. Для этого делаем 2 простых ленточных стежка от центра цветка.  </vt:lpstr>
      <vt:lpstr>Слайд 45</vt:lpstr>
      <vt:lpstr>Слайд 46</vt:lpstr>
      <vt:lpstr> Стебель. Выводим ленту на лицевую сторону под образовавшимся чашелистиком. Перекручиваем ленту до образования небольшого жгутика. Проводим ленту на изнанку. Листья вышиваем двумя простыми ленточными стежками, слегка их изгибая.   Нарцисс готов. </vt:lpstr>
      <vt:lpstr>Слайд 48</vt:lpstr>
      <vt:lpstr>Презентацию подготовила ученица 8-Б класса средней школы №21 Данильченко Влада</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Вышивка из лент</dc:title>
  <dc:creator>Notebook</dc:creator>
  <cp:lastModifiedBy>Notebook</cp:lastModifiedBy>
  <cp:revision>9</cp:revision>
  <dcterms:created xsi:type="dcterms:W3CDTF">2012-03-11T11:34:21Z</dcterms:created>
  <dcterms:modified xsi:type="dcterms:W3CDTF">2012-03-11T12:59:16Z</dcterms:modified>
</cp:coreProperties>
</file>