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6283F-EC79-4446-A429-E022B364C1F3}" type="doc">
      <dgm:prSet loTypeId="urn:microsoft.com/office/officeart/2005/8/layout/target3" loCatId="relationship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A40D9467-736F-4539-9CE0-51EF4C15B505}">
      <dgm:prSet/>
      <dgm:spPr/>
      <dgm:t>
        <a:bodyPr/>
        <a:lstStyle/>
        <a:p>
          <a:pPr rtl="0"/>
          <a:r>
            <a:rPr lang="ru-RU" b="1" cap="none" spc="0" dirty="0" smtClean="0">
              <a:ln w="222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Во время английской буржуазной революции театральные зрелища были запрещены специальным указом, изданным парламентом в 1642 г., и возобновились в 1660г., после реставрации монархии в Англии.</a:t>
          </a:r>
          <a:endParaRPr lang="ru-RU" b="1" cap="none" spc="0" dirty="0">
            <a:ln w="22225">
              <a:solidFill>
                <a:schemeClr val="accent5">
                  <a:lumMod val="50000"/>
                </a:schemeClr>
              </a:solidFill>
              <a:prstDash val="solid"/>
            </a:ln>
            <a:solidFill>
              <a:schemeClr val="accent5">
                <a:lumMod val="60000"/>
                <a:lumOff val="40000"/>
              </a:schemeClr>
            </a:solidFill>
            <a:effectLst/>
          </a:endParaRPr>
        </a:p>
      </dgm:t>
    </dgm:pt>
    <dgm:pt modelId="{CBF16DCD-EC1E-48C3-B02B-1F1DCB8845DF}" type="parTrans" cxnId="{DD96D407-113D-47C2-A447-F88F840D4DCA}">
      <dgm:prSet/>
      <dgm:spPr/>
      <dgm:t>
        <a:bodyPr/>
        <a:lstStyle/>
        <a:p>
          <a:endParaRPr lang="ru-RU"/>
        </a:p>
      </dgm:t>
    </dgm:pt>
    <dgm:pt modelId="{794F54A4-D09C-4BA0-9B6E-98931AC7D559}" type="sibTrans" cxnId="{DD96D407-113D-47C2-A447-F88F840D4DCA}">
      <dgm:prSet/>
      <dgm:spPr/>
      <dgm:t>
        <a:bodyPr/>
        <a:lstStyle/>
        <a:p>
          <a:endParaRPr lang="ru-RU"/>
        </a:p>
      </dgm:t>
    </dgm:pt>
    <dgm:pt modelId="{E645A650-3642-4F14-9419-C216706DEDEF}" type="pres">
      <dgm:prSet presAssocID="{ABE6283F-EC79-4446-A429-E022B364C1F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052E8B-18E8-4461-B3C3-D48103F11A27}" type="pres">
      <dgm:prSet presAssocID="{A40D9467-736F-4539-9CE0-51EF4C15B505}" presName="circle1" presStyleLbl="node1" presStyleIdx="0" presStyleCnt="1"/>
      <dgm:spPr/>
      <dgm:t>
        <a:bodyPr/>
        <a:lstStyle/>
        <a:p>
          <a:endParaRPr lang="ru-RU"/>
        </a:p>
      </dgm:t>
    </dgm:pt>
    <dgm:pt modelId="{5884C040-CD05-4585-B473-D425BE6A704A}" type="pres">
      <dgm:prSet presAssocID="{A40D9467-736F-4539-9CE0-51EF4C15B505}" presName="space" presStyleCnt="0"/>
      <dgm:spPr/>
      <dgm:t>
        <a:bodyPr/>
        <a:lstStyle/>
        <a:p>
          <a:endParaRPr lang="ru-RU"/>
        </a:p>
      </dgm:t>
    </dgm:pt>
    <dgm:pt modelId="{D2CE54D9-6D23-4978-B938-7363583A5A1F}" type="pres">
      <dgm:prSet presAssocID="{A40D9467-736F-4539-9CE0-51EF4C15B505}" presName="rect1" presStyleLbl="alignAcc1" presStyleIdx="0" presStyleCnt="1" custLinFactNeighborX="518" custLinFactNeighborY="-22957"/>
      <dgm:spPr/>
      <dgm:t>
        <a:bodyPr/>
        <a:lstStyle/>
        <a:p>
          <a:endParaRPr lang="ru-RU"/>
        </a:p>
      </dgm:t>
    </dgm:pt>
    <dgm:pt modelId="{C341107B-4316-49A8-A40F-8F8F387103ED}" type="pres">
      <dgm:prSet presAssocID="{A40D9467-736F-4539-9CE0-51EF4C15B505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AEC0DC-DBF4-4560-9684-DDCDBA3BE642}" type="presOf" srcId="{A40D9467-736F-4539-9CE0-51EF4C15B505}" destId="{D2CE54D9-6D23-4978-B938-7363583A5A1F}" srcOrd="0" destOrd="0" presId="urn:microsoft.com/office/officeart/2005/8/layout/target3"/>
    <dgm:cxn modelId="{320B6793-B598-4E7F-A222-EE8FD69EDFD5}" type="presOf" srcId="{ABE6283F-EC79-4446-A429-E022B364C1F3}" destId="{E645A650-3642-4F14-9419-C216706DEDEF}" srcOrd="0" destOrd="0" presId="urn:microsoft.com/office/officeart/2005/8/layout/target3"/>
    <dgm:cxn modelId="{DD96D407-113D-47C2-A447-F88F840D4DCA}" srcId="{ABE6283F-EC79-4446-A429-E022B364C1F3}" destId="{A40D9467-736F-4539-9CE0-51EF4C15B505}" srcOrd="0" destOrd="0" parTransId="{CBF16DCD-EC1E-48C3-B02B-1F1DCB8845DF}" sibTransId="{794F54A4-D09C-4BA0-9B6E-98931AC7D559}"/>
    <dgm:cxn modelId="{032E4863-D255-47E1-9A4D-55A8A41E3A71}" type="presOf" srcId="{A40D9467-736F-4539-9CE0-51EF4C15B505}" destId="{C341107B-4316-49A8-A40F-8F8F387103ED}" srcOrd="1" destOrd="0" presId="urn:microsoft.com/office/officeart/2005/8/layout/target3"/>
    <dgm:cxn modelId="{1ACC1A63-3D3F-4FD5-A848-059D5D7B1AFC}" type="presParOf" srcId="{E645A650-3642-4F14-9419-C216706DEDEF}" destId="{1F052E8B-18E8-4461-B3C3-D48103F11A27}" srcOrd="0" destOrd="0" presId="urn:microsoft.com/office/officeart/2005/8/layout/target3"/>
    <dgm:cxn modelId="{31B7ED66-5804-4362-B21C-2C7C868A941F}" type="presParOf" srcId="{E645A650-3642-4F14-9419-C216706DEDEF}" destId="{5884C040-CD05-4585-B473-D425BE6A704A}" srcOrd="1" destOrd="0" presId="urn:microsoft.com/office/officeart/2005/8/layout/target3"/>
    <dgm:cxn modelId="{9D67A3CB-EA9E-4D03-9C7F-439BF18CAC1B}" type="presParOf" srcId="{E645A650-3642-4F14-9419-C216706DEDEF}" destId="{D2CE54D9-6D23-4978-B938-7363583A5A1F}" srcOrd="2" destOrd="0" presId="urn:microsoft.com/office/officeart/2005/8/layout/target3"/>
    <dgm:cxn modelId="{1C4E7208-9087-445C-937D-CE0315FAD886}" type="presParOf" srcId="{E645A650-3642-4F14-9419-C216706DEDEF}" destId="{C341107B-4316-49A8-A40F-8F8F387103E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52E8B-18E8-4461-B3C3-D48103F11A27}">
      <dsp:nvSpPr>
        <dsp:cNvPr id="0" name=""/>
        <dsp:cNvSpPr/>
      </dsp:nvSpPr>
      <dsp:spPr>
        <a:xfrm>
          <a:off x="0" y="0"/>
          <a:ext cx="3695136" cy="3695136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E54D9-6D23-4978-B938-7363583A5A1F}">
      <dsp:nvSpPr>
        <dsp:cNvPr id="0" name=""/>
        <dsp:cNvSpPr/>
      </dsp:nvSpPr>
      <dsp:spPr>
        <a:xfrm>
          <a:off x="1847568" y="0"/>
          <a:ext cx="8506193" cy="3695136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cap="none" spc="0" dirty="0" smtClean="0">
              <a:ln w="222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</a:rPr>
            <a:t>Во время английской буржуазной революции театральные зрелища были запрещены специальным указом, изданным парламентом в 1642 г., и возобновились в 1660г., после реставрации монархии в Англии.</a:t>
          </a:r>
          <a:endParaRPr lang="ru-RU" sz="3500" b="1" kern="1200" cap="none" spc="0" dirty="0">
            <a:ln w="22225">
              <a:solidFill>
                <a:schemeClr val="accent5">
                  <a:lumMod val="50000"/>
                </a:schemeClr>
              </a:solidFill>
              <a:prstDash val="solid"/>
            </a:ln>
            <a:solidFill>
              <a:schemeClr val="accent5">
                <a:lumMod val="60000"/>
                <a:lumOff val="40000"/>
              </a:schemeClr>
            </a:solidFill>
            <a:effectLst/>
          </a:endParaRPr>
        </a:p>
      </dsp:txBody>
      <dsp:txXfrm>
        <a:off x="1847568" y="0"/>
        <a:ext cx="8506193" cy="3695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0009-E9E4-4DB4-BD2B-5F0DAA7278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548-5AD7-4CD9-A25F-EB0E37813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27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0009-E9E4-4DB4-BD2B-5F0DAA7278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548-5AD7-4CD9-A25F-EB0E37813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92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0009-E9E4-4DB4-BD2B-5F0DAA7278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548-5AD7-4CD9-A25F-EB0E37813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73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0009-E9E4-4DB4-BD2B-5F0DAA7278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548-5AD7-4CD9-A25F-EB0E3781375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4666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0009-E9E4-4DB4-BD2B-5F0DAA7278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548-5AD7-4CD9-A25F-EB0E37813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95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0009-E9E4-4DB4-BD2B-5F0DAA7278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548-5AD7-4CD9-A25F-EB0E37813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675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0009-E9E4-4DB4-BD2B-5F0DAA7278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548-5AD7-4CD9-A25F-EB0E37813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811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0009-E9E4-4DB4-BD2B-5F0DAA7278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548-5AD7-4CD9-A25F-EB0E37813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68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0009-E9E4-4DB4-BD2B-5F0DAA7278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548-5AD7-4CD9-A25F-EB0E37813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31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0009-E9E4-4DB4-BD2B-5F0DAA7278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548-5AD7-4CD9-A25F-EB0E37813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9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0009-E9E4-4DB4-BD2B-5F0DAA7278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548-5AD7-4CD9-A25F-EB0E37813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0009-E9E4-4DB4-BD2B-5F0DAA7278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548-5AD7-4CD9-A25F-EB0E37813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0009-E9E4-4DB4-BD2B-5F0DAA7278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548-5AD7-4CD9-A25F-EB0E37813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8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0009-E9E4-4DB4-BD2B-5F0DAA7278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548-5AD7-4CD9-A25F-EB0E37813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6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0009-E9E4-4DB4-BD2B-5F0DAA7278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548-5AD7-4CD9-A25F-EB0E37813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9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0009-E9E4-4DB4-BD2B-5F0DAA7278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548-5AD7-4CD9-A25F-EB0E37813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6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0009-E9E4-4DB4-BD2B-5F0DAA7278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0548-5AD7-4CD9-A25F-EB0E37813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0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B0009-E9E4-4DB4-BD2B-5F0DAA72781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30548-5AD7-4CD9-A25F-EB0E37813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43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Английский</a:t>
            </a:r>
            <a:r>
              <a:rPr lang="uk-UA" dirty="0" smtClean="0"/>
              <a:t> театр </a:t>
            </a:r>
            <a:r>
              <a:rPr lang="ru-RU" dirty="0" smtClean="0"/>
              <a:t>эпохи </a:t>
            </a:r>
            <a:r>
              <a:rPr lang="ru-RU" dirty="0" err="1" smtClean="0"/>
              <a:t>возраждения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6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02080"/>
              </p:ext>
            </p:extLst>
          </p:nvPr>
        </p:nvGraphicFramePr>
        <p:xfrm>
          <a:off x="924812" y="1677423"/>
          <a:ext cx="10353762" cy="369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940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6718"/>
            <a:ext cx="9022814" cy="1326321"/>
          </a:xfrm>
        </p:spPr>
        <p:txBody>
          <a:bodyPr>
            <a:noAutofit/>
          </a:bodyPr>
          <a:lstStyle/>
          <a:p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88" y="1208084"/>
            <a:ext cx="4509112" cy="50190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05" y="3045589"/>
            <a:ext cx="2381003" cy="285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2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4694" y="1233889"/>
            <a:ext cx="4924540" cy="39959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65000"/>
                  </a:schemeClr>
                </a:solidFill>
              </a:rPr>
              <a:t>Своим </a:t>
            </a:r>
            <a:r>
              <a:rPr lang="ru-RU" dirty="0">
                <a:solidFill>
                  <a:schemeClr val="tx1">
                    <a:lumMod val="65000"/>
                  </a:schemeClr>
                </a:solidFill>
              </a:rPr>
              <a:t>расцветом театр английского Возрождения обязан прежде всего Вильяму Шекспиру (1564–1616). Драматургия Шекспира – итог всего предшествующего развития драмы, вершина театральной поэзии мира, перспектива дальнейшего движения театральной истории.</a:t>
            </a:r>
          </a:p>
          <a:p>
            <a:endParaRPr lang="ru-RU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" b="98667" l="0" r="100000">
                        <a14:backgroundMark x1="14829" y1="39000" x2="6844" y2="49333"/>
                        <a14:backgroundMark x1="79848" y1="36333" x2="92015" y2="53667"/>
                        <a14:backgroundMark x1="96578" y1="56333" x2="99620" y2="65667"/>
                        <a14:backgroundMark x1="20532" y1="48333" x2="380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2075" y="752819"/>
            <a:ext cx="3924835" cy="44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778" y="707939"/>
            <a:ext cx="10353762" cy="3695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первый, «оптимистический» период своего творчества Шекспир писал комедии, овеянные светлыми, радостными настроениями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59" y="2144214"/>
            <a:ext cx="57150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237" y="220338"/>
            <a:ext cx="5607586" cy="557453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«Трагедия родилась на площади», – писал А. С. Пушкин, имея в виду отдаленные истоки творчества Шекспира – народный театр средневековых мистерий. Традиции площадного театра – широкий охват событий, чередование комедийных и трагических эпизодов, стремительную динамику действия – сохранили предшественники Шекспира драматурги Р. Грин, К. </a:t>
            </a:r>
            <a:r>
              <a:rPr lang="ru-RU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Марло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и другие. Они несли на сцену гуманистические и вольнолюбивые идеи, показывали новых героев – обладателей сильной воли и цельного характера.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" t="5972" r="26768"/>
          <a:stretch/>
        </p:blipFill>
        <p:spPr>
          <a:xfrm>
            <a:off x="6109873" y="2385152"/>
            <a:ext cx="6082127" cy="447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6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130" y="275422"/>
            <a:ext cx="5662670" cy="658257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Но когда перед проницательным взором поэта открылось «море бедствий», когда неумо­лимый ход истории все острей и острей обнажал противоречия мира, идеальный образ человека в его произведениях сменился другим героем – жаждущим власти и собственности, эгоистом и корыстолюбцем, а порой и преступником. Первым этот трагический поворот времени отметил Шекспир в трагедии «Гамлет». Вспоминая свой еще недавний восторг перед человеком – «чудом природы», Гамлет с горькой иронией называет его «квинтэссенцией праха». Шекспир уже видел, что распались все связи и отношения в государстве, в семье, в идеях и принципах.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66" y="182824"/>
            <a:ext cx="4087258" cy="658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3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41524"/>
            <a:ext cx="12192000" cy="65164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 герои Шекспира не склонились перед миром зла. Вступая в борьбу и падая жертвами своих всесильных противников, герои трагедий Шекспира (Гамлет, Лир или Отелло) даже самой своей гибелью утверждали гуманистические идеалы, веру в человека и его светлую судьбу. Именно в этом бессмертие шекспировских трагедий и правда их современного звучания.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697" y="2211971"/>
            <a:ext cx="6062605" cy="44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741" y="922736"/>
            <a:ext cx="3778787" cy="5221995"/>
          </a:xfrm>
        </p:spPr>
        <p:txBody>
          <a:bodyPr>
            <a:normAutofit/>
          </a:bodyPr>
          <a:lstStyle/>
          <a:p>
            <a:r>
              <a:rPr lang="ru-RU" dirty="0"/>
              <a:t>Шекспировский театр «Глобус» был размещен среди других театров – на южном берегу Темзы, за чертой Лондона, так как власти запрещали зрелища в самом городе. Здание театра венчала небольшая вышка, где во время спектакля развевался флаг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79" y="1035733"/>
            <a:ext cx="5681031" cy="426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778" y="3583341"/>
            <a:ext cx="10353762" cy="3695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Действие шло под открытым небом – масса народа стояла перед сценой, богатые горожане располагались на галереях, которые тремя ярусами опоясывали круглые стены театра. Сцена делилась на три части: переднюю – просцениум, заднюю, отделенную двумя боковыми колонна­ми и прикрытую соломенным навесом, и верхнюю – в виде балкона над задней сценой. Сцена была украшена коврами и циновками, а сверху подвешивалось полотнище – черное в трагедиях и голубое в комедиях. Место действия обозначалось деталью (дерево ука­зывало, что действие происходит в лесу, а трон – что во дворце).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67" y="341523"/>
            <a:ext cx="4932784" cy="30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4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0130" y="1347730"/>
            <a:ext cx="5803189" cy="4450814"/>
          </a:xfrm>
        </p:spPr>
        <p:txBody>
          <a:bodyPr>
            <a:normAutofit/>
          </a:bodyPr>
          <a:lstStyle/>
          <a:p>
            <a:r>
              <a:rPr lang="ru-RU" dirty="0"/>
              <a:t>Состав труппы был невелик – всего 8–12 человек. Порой каждому актеру приходилось исполнять до трех и больше ролей в пьесе. Героинь играли миловидные, хрупкие юноши. Крупнейшими трагическими актерами были Эдуард </a:t>
            </a:r>
            <a:r>
              <a:rPr lang="ru-RU" dirty="0" err="1"/>
              <a:t>Аллейн</a:t>
            </a:r>
            <a:r>
              <a:rPr lang="ru-RU" dirty="0"/>
              <a:t>, игравший с особым успехом в пьесах К. </a:t>
            </a:r>
            <a:r>
              <a:rPr lang="ru-RU" dirty="0" err="1"/>
              <a:t>Марло</a:t>
            </a:r>
            <a:r>
              <a:rPr lang="ru-RU" dirty="0"/>
              <a:t>, и Ричард </a:t>
            </a:r>
            <a:r>
              <a:rPr lang="ru-RU" dirty="0" err="1"/>
              <a:t>Бербедж</a:t>
            </a:r>
            <a:r>
              <a:rPr lang="ru-RU" dirty="0"/>
              <a:t> – лучший исполнитель ролей Гам­лета, Лира, Отелло и Макбета. В комедийных ролях блистали актеры Ричард </a:t>
            </a:r>
            <a:r>
              <a:rPr lang="ru-RU" dirty="0" err="1"/>
              <a:t>Тарлтон</a:t>
            </a:r>
            <a:r>
              <a:rPr lang="ru-RU" dirty="0"/>
              <a:t> и Уильям </a:t>
            </a:r>
            <a:r>
              <a:rPr lang="ru-RU" dirty="0" err="1"/>
              <a:t>Кэмп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6" y="634124"/>
            <a:ext cx="3197646" cy="587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9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62</TotalTime>
  <Words>539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Rockwell</vt:lpstr>
      <vt:lpstr>Damask</vt:lpstr>
      <vt:lpstr>Английский театр эпохи возраждения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Английский театр эпохи возраждения</dc:title>
  <dc:creator>Пользователь Windows</dc:creator>
  <cp:lastModifiedBy>Пользователь Windows</cp:lastModifiedBy>
  <cp:revision>7</cp:revision>
  <dcterms:created xsi:type="dcterms:W3CDTF">2014-04-28T18:49:58Z</dcterms:created>
  <dcterms:modified xsi:type="dcterms:W3CDTF">2014-04-29T07:22:18Z</dcterms:modified>
</cp:coreProperties>
</file>