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48264" y="5733256"/>
            <a:ext cx="2016224" cy="1014513"/>
          </a:xfrm>
        </p:spPr>
        <p:txBody>
          <a:bodyPr/>
          <a:lstStyle/>
          <a:p>
            <a:r>
              <a:rPr lang="uk-UA" dirty="0" err="1" smtClean="0"/>
              <a:t>Бірюк</a:t>
            </a:r>
            <a:r>
              <a:rPr lang="uk-UA" dirty="0" smtClean="0"/>
              <a:t> Анна</a:t>
            </a:r>
          </a:p>
          <a:p>
            <a:r>
              <a:rPr lang="uk-UA" dirty="0" smtClean="0"/>
              <a:t>11-В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32856"/>
            <a:ext cx="9036496" cy="2160240"/>
          </a:xfrm>
        </p:spPr>
        <p:txBody>
          <a:bodyPr/>
          <a:lstStyle/>
          <a:p>
            <a:pPr marL="182880" indent="0">
              <a:buNone/>
            </a:pPr>
            <a:r>
              <a:rPr lang="uk-UA" b="1" dirty="0" smtClean="0"/>
              <a:t>Фази економічного циклу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5022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27" y="2770"/>
            <a:ext cx="5249760" cy="2062722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Криза</a:t>
            </a:r>
            <a:r>
              <a:rPr lang="uk-UA" sz="2400" dirty="0" smtClean="0"/>
              <a:t> – це різке порушення існуючої рівноваги внаслідок диспропорцій, що зростають.</a:t>
            </a:r>
          </a:p>
          <a:p>
            <a:pPr marL="45720" indent="0">
              <a:buNone/>
            </a:pPr>
            <a:endParaRPr lang="uk-UA" sz="2900" dirty="0" smtClean="0"/>
          </a:p>
          <a:p>
            <a:endParaRPr lang="uk-UA" dirty="0" smtClean="0"/>
          </a:p>
          <a:p>
            <a:endParaRPr lang="uk-UA" dirty="0" smtClean="0"/>
          </a:p>
          <a:p>
            <a:pPr marL="0" indent="0">
              <a:buNone/>
            </a:pPr>
            <a:endParaRPr lang="uk-UA" dirty="0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5796136" y="1744719"/>
            <a:ext cx="0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796136" y="3904959"/>
            <a:ext cx="26642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5796136" y="2204864"/>
            <a:ext cx="2232248" cy="86409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Полилиния 10"/>
          <p:cNvSpPr/>
          <p:nvPr/>
        </p:nvSpPr>
        <p:spPr>
          <a:xfrm>
            <a:off x="5997891" y="1920757"/>
            <a:ext cx="1759527" cy="1223213"/>
          </a:xfrm>
          <a:custGeom>
            <a:avLst/>
            <a:gdLst>
              <a:gd name="connsiteX0" fmla="*/ 0 w 1759527"/>
              <a:gd name="connsiteY0" fmla="*/ 861513 h 1223213"/>
              <a:gd name="connsiteX1" fmla="*/ 166254 w 1759527"/>
              <a:gd name="connsiteY1" fmla="*/ 418168 h 1223213"/>
              <a:gd name="connsiteX2" fmla="*/ 678872 w 1759527"/>
              <a:gd name="connsiteY2" fmla="*/ 847659 h 1223213"/>
              <a:gd name="connsiteX3" fmla="*/ 1052945 w 1759527"/>
              <a:gd name="connsiteY3" fmla="*/ 1194022 h 1223213"/>
              <a:gd name="connsiteX4" fmla="*/ 1177636 w 1759527"/>
              <a:gd name="connsiteY4" fmla="*/ 57950 h 1223213"/>
              <a:gd name="connsiteX5" fmla="*/ 1759527 w 1759527"/>
              <a:gd name="connsiteY5" fmla="*/ 154931 h 1223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59527" h="1223213">
                <a:moveTo>
                  <a:pt x="0" y="861513"/>
                </a:moveTo>
                <a:cubicBezTo>
                  <a:pt x="26554" y="640995"/>
                  <a:pt x="53109" y="420477"/>
                  <a:pt x="166254" y="418168"/>
                </a:cubicBezTo>
                <a:cubicBezTo>
                  <a:pt x="279399" y="415859"/>
                  <a:pt x="531090" y="718350"/>
                  <a:pt x="678872" y="847659"/>
                </a:cubicBezTo>
                <a:cubicBezTo>
                  <a:pt x="826654" y="976968"/>
                  <a:pt x="969818" y="1325640"/>
                  <a:pt x="1052945" y="1194022"/>
                </a:cubicBezTo>
                <a:cubicBezTo>
                  <a:pt x="1136072" y="1062404"/>
                  <a:pt x="1059872" y="231132"/>
                  <a:pt x="1177636" y="57950"/>
                </a:cubicBezTo>
                <a:cubicBezTo>
                  <a:pt x="1295400" y="-115232"/>
                  <a:pt x="1759527" y="154931"/>
                  <a:pt x="1759527" y="154931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>
            <a:stCxn id="11" idx="1"/>
          </p:cNvCxnSpPr>
          <p:nvPr/>
        </p:nvCxnSpPr>
        <p:spPr>
          <a:xfrm>
            <a:off x="6164145" y="2338925"/>
            <a:ext cx="14717" cy="1521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1" idx="4"/>
            <a:endCxn id="11" idx="4"/>
          </p:cNvCxnSpPr>
          <p:nvPr/>
        </p:nvCxnSpPr>
        <p:spPr>
          <a:xfrm>
            <a:off x="7175527" y="197870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7221495" y="1920757"/>
            <a:ext cx="0" cy="1984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364087" y="1484784"/>
            <a:ext cx="1811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Реальний ВВП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8460432" y="3699429"/>
            <a:ext cx="683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Роки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5706960" y="2778041"/>
            <a:ext cx="914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Криза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6517967" y="3158269"/>
            <a:ext cx="1407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Депресія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7120883" y="2216225"/>
            <a:ext cx="1815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Пожвавлення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 rot="20564839">
            <a:off x="6068953" y="2024266"/>
            <a:ext cx="1510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Піднесення</a:t>
            </a:r>
            <a:endParaRPr lang="ru-RU" dirty="0"/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-22740" y="1259300"/>
            <a:ext cx="5249760" cy="1809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Депресія</a:t>
            </a:r>
            <a:r>
              <a:rPr lang="uk-UA" sz="2400" dirty="0" smtClean="0"/>
              <a:t> – фаза циклу, яка проявляється в застої виробництва,найнижчому рівні   економічної активності. </a:t>
            </a:r>
          </a:p>
          <a:p>
            <a:endParaRPr lang="uk-UA" sz="2900" dirty="0" smtClean="0"/>
          </a:p>
          <a:p>
            <a:endParaRPr lang="uk-UA" dirty="0" smtClean="0"/>
          </a:p>
          <a:p>
            <a:endParaRPr lang="uk-UA" dirty="0" smtClean="0"/>
          </a:p>
          <a:p>
            <a:pPr marL="0" indent="0">
              <a:buFont typeface="Georgia" pitchFamily="18" charset="0"/>
              <a:buNone/>
            </a:pPr>
            <a:endParaRPr lang="uk-UA" dirty="0" smtClean="0"/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114327" y="2804563"/>
            <a:ext cx="5249760" cy="1755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Пожвавлення</a:t>
            </a:r>
            <a:r>
              <a:rPr lang="uk-UA" sz="2400" dirty="0" smtClean="0"/>
              <a:t> – розпочинається                                                    з незначного зростання обсягу                                               виробництва і помітного                                                            скорочення безробіття.</a:t>
            </a:r>
          </a:p>
          <a:p>
            <a:endParaRPr lang="uk-UA" dirty="0" smtClean="0"/>
          </a:p>
          <a:p>
            <a:endParaRPr lang="uk-UA" dirty="0" smtClean="0"/>
          </a:p>
          <a:p>
            <a:pPr marL="0" indent="0">
              <a:buFont typeface="Georgia" pitchFamily="18" charset="0"/>
              <a:buNone/>
            </a:pPr>
            <a:endParaRPr lang="uk-UA" dirty="0" smtClean="0"/>
          </a:p>
        </p:txBody>
      </p:sp>
      <p:sp>
        <p:nvSpPr>
          <p:cNvPr id="25" name="Объект 2"/>
          <p:cNvSpPr txBox="1">
            <a:spLocks/>
          </p:cNvSpPr>
          <p:nvPr/>
        </p:nvSpPr>
        <p:spPr>
          <a:xfrm>
            <a:off x="86619" y="4559709"/>
            <a:ext cx="5611374" cy="2923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Піднесення</a:t>
            </a:r>
            <a:r>
              <a:rPr lang="uk-UA" sz="2400" dirty="0" smtClean="0"/>
              <a:t> (зростання) – така фаза                                                 циклу, коли обсяг виробництва                                                        перевищує обсяг попереднього                                                             циклу та зростає високими темпами.</a:t>
            </a:r>
          </a:p>
          <a:p>
            <a:endParaRPr lang="uk-UA" sz="2400" dirty="0" smtClean="0"/>
          </a:p>
          <a:p>
            <a:endParaRPr lang="uk-UA" sz="1800" dirty="0" smtClean="0">
              <a:latin typeface="Calibri" panose="020F0502020204030204" pitchFamily="34" charset="0"/>
            </a:endParaRPr>
          </a:p>
          <a:p>
            <a:endParaRPr lang="uk-UA" dirty="0" smtClean="0"/>
          </a:p>
          <a:p>
            <a:pPr marL="0" indent="0">
              <a:buFont typeface="Georgia" pitchFamily="18" charset="0"/>
              <a:buNone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398776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 animBg="1"/>
      <p:bldP spid="22" grpId="0"/>
      <p:bldP spid="23" grpId="0"/>
      <p:bldP spid="24" grpId="0"/>
      <p:bldP spid="51" grpId="0"/>
      <p:bldP spid="17" grpId="0"/>
      <p:bldP spid="18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79512" y="836712"/>
            <a:ext cx="3346704" cy="639762"/>
          </a:xfrm>
        </p:spPr>
        <p:txBody>
          <a:bodyPr/>
          <a:lstStyle/>
          <a:p>
            <a:r>
              <a:rPr lang="ru-RU" dirty="0" smtClean="0"/>
              <a:t>Криза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07504" y="1412776"/>
            <a:ext cx="3816424" cy="2743200"/>
          </a:xfrm>
        </p:spPr>
        <p:txBody>
          <a:bodyPr/>
          <a:lstStyle/>
          <a:p>
            <a:r>
              <a:rPr lang="ru-RU" dirty="0" err="1"/>
              <a:t>Т</a:t>
            </a:r>
            <a:r>
              <a:rPr lang="ru-RU" dirty="0" err="1" smtClean="0"/>
              <a:t>руднощ</a:t>
            </a:r>
            <a:r>
              <a:rPr lang="uk-UA" dirty="0" smtClean="0"/>
              <a:t>і зі збутом </a:t>
            </a:r>
            <a:r>
              <a:rPr lang="en-US" dirty="0" smtClean="0"/>
              <a:t>-&gt; </a:t>
            </a:r>
            <a:r>
              <a:rPr lang="uk-UA" dirty="0" smtClean="0"/>
              <a:t>скорочення виробництва </a:t>
            </a:r>
            <a:r>
              <a:rPr lang="en-US" dirty="0" smtClean="0"/>
              <a:t>-&gt;</a:t>
            </a:r>
            <a:r>
              <a:rPr lang="uk-UA" dirty="0" smtClean="0"/>
              <a:t> зростання безробіття </a:t>
            </a:r>
            <a:r>
              <a:rPr lang="en-US" dirty="0" smtClean="0"/>
              <a:t>-&gt;</a:t>
            </a:r>
            <a:r>
              <a:rPr lang="uk-UA" dirty="0" smtClean="0"/>
              <a:t> брак коштів </a:t>
            </a:r>
            <a:r>
              <a:rPr lang="en-US" dirty="0" smtClean="0"/>
              <a:t>-&gt;</a:t>
            </a:r>
            <a:r>
              <a:rPr lang="uk-UA" dirty="0" smtClean="0"/>
              <a:t> підвищення попиту на гроші </a:t>
            </a:r>
            <a:r>
              <a:rPr lang="en-US" dirty="0" smtClean="0"/>
              <a:t>-&gt;</a:t>
            </a:r>
            <a:r>
              <a:rPr lang="uk-UA" dirty="0" smtClean="0"/>
              <a:t> зростає плата за кредит </a:t>
            </a:r>
            <a:r>
              <a:rPr lang="en-US" dirty="0" smtClean="0"/>
              <a:t>-&gt;</a:t>
            </a:r>
            <a:r>
              <a:rPr lang="uk-UA" dirty="0" smtClean="0"/>
              <a:t> банкрутство </a:t>
            </a:r>
            <a:r>
              <a:rPr lang="en-US" dirty="0" smtClean="0"/>
              <a:t>-&gt;</a:t>
            </a:r>
            <a:r>
              <a:rPr lang="uk-UA" dirty="0" smtClean="0"/>
              <a:t> депресія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499992" y="908720"/>
            <a:ext cx="3346704" cy="639762"/>
          </a:xfrm>
        </p:spPr>
        <p:txBody>
          <a:bodyPr/>
          <a:lstStyle/>
          <a:p>
            <a:r>
              <a:rPr lang="uk-UA" dirty="0" smtClean="0"/>
              <a:t>Депресія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409656" y="1556792"/>
            <a:ext cx="4247455" cy="2093399"/>
          </a:xfrm>
        </p:spPr>
        <p:txBody>
          <a:bodyPr/>
          <a:lstStyle/>
          <a:p>
            <a:r>
              <a:rPr lang="uk-UA" dirty="0" smtClean="0"/>
              <a:t>Реалізація товарних запасів </a:t>
            </a:r>
            <a:r>
              <a:rPr lang="en-US" dirty="0" smtClean="0"/>
              <a:t>-&gt;</a:t>
            </a:r>
            <a:r>
              <a:rPr lang="uk-UA" dirty="0" smtClean="0"/>
              <a:t> рівень безробіття високий, але стабільний </a:t>
            </a:r>
            <a:r>
              <a:rPr lang="en-US" dirty="0" smtClean="0"/>
              <a:t>-&gt;</a:t>
            </a:r>
            <a:r>
              <a:rPr lang="uk-UA" dirty="0" smtClean="0"/>
              <a:t> ставка позичкового відсотка мінімальна </a:t>
            </a:r>
            <a:r>
              <a:rPr lang="en-US" dirty="0" smtClean="0"/>
              <a:t>-&gt;</a:t>
            </a:r>
            <a:r>
              <a:rPr lang="uk-UA" dirty="0" smtClean="0"/>
              <a:t> попит на результати науково-технічного прогресу </a:t>
            </a:r>
            <a:r>
              <a:rPr lang="en-US" dirty="0" smtClean="0"/>
              <a:t>-&gt;</a:t>
            </a:r>
            <a:r>
              <a:rPr lang="uk-UA" dirty="0" smtClean="0"/>
              <a:t> оновлення виробництва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-540568" y="0"/>
            <a:ext cx="101886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sz="4400" dirty="0" smtClean="0"/>
              <a:t>Процеси фаз економічного циклу</a:t>
            </a:r>
            <a:endParaRPr lang="ru-RU" sz="4400" dirty="0"/>
          </a:p>
        </p:txBody>
      </p:sp>
      <p:sp>
        <p:nvSpPr>
          <p:cNvPr id="10" name="Текст 4"/>
          <p:cNvSpPr txBox="1">
            <a:spLocks/>
          </p:cNvSpPr>
          <p:nvPr/>
        </p:nvSpPr>
        <p:spPr>
          <a:xfrm>
            <a:off x="162488" y="3457228"/>
            <a:ext cx="3346704" cy="6397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/>
              <a:t>Пожвавлення</a:t>
            </a:r>
            <a:endParaRPr lang="ru-RU" dirty="0"/>
          </a:p>
        </p:txBody>
      </p:sp>
      <p:sp>
        <p:nvSpPr>
          <p:cNvPr id="11" name="Текст 4"/>
          <p:cNvSpPr txBox="1">
            <a:spLocks/>
          </p:cNvSpPr>
          <p:nvPr/>
        </p:nvSpPr>
        <p:spPr>
          <a:xfrm>
            <a:off x="4828181" y="3485365"/>
            <a:ext cx="3346704" cy="6397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/>
              <a:t>Піднесення</a:t>
            </a:r>
            <a:endParaRPr lang="ru-RU" dirty="0"/>
          </a:p>
        </p:txBody>
      </p:sp>
      <p:sp>
        <p:nvSpPr>
          <p:cNvPr id="12" name="Объект 5"/>
          <p:cNvSpPr txBox="1">
            <a:spLocks/>
          </p:cNvSpPr>
          <p:nvPr/>
        </p:nvSpPr>
        <p:spPr>
          <a:xfrm>
            <a:off x="162488" y="4114800"/>
            <a:ext cx="3888432" cy="274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smtClean="0"/>
              <a:t>Незначне зростання обсягу виробництва </a:t>
            </a:r>
            <a:r>
              <a:rPr lang="en-US" dirty="0" smtClean="0"/>
              <a:t>-&gt;</a:t>
            </a:r>
            <a:r>
              <a:rPr lang="uk-UA" dirty="0" smtClean="0"/>
              <a:t> скорочення безробіття </a:t>
            </a:r>
            <a:r>
              <a:rPr lang="en-US" dirty="0" smtClean="0"/>
              <a:t>-&gt;</a:t>
            </a:r>
            <a:r>
              <a:rPr lang="uk-UA" dirty="0" smtClean="0"/>
              <a:t> відновлення прибутковості </a:t>
            </a:r>
            <a:r>
              <a:rPr lang="en-US" dirty="0" smtClean="0"/>
              <a:t>-&gt;</a:t>
            </a:r>
            <a:r>
              <a:rPr lang="uk-UA" dirty="0" smtClean="0"/>
              <a:t> пожвавлення попиту </a:t>
            </a:r>
            <a:r>
              <a:rPr lang="en-US" dirty="0" smtClean="0"/>
              <a:t>-&gt;</a:t>
            </a:r>
            <a:r>
              <a:rPr lang="uk-UA" dirty="0" smtClean="0"/>
              <a:t> зростає зайнятість </a:t>
            </a:r>
            <a:r>
              <a:rPr lang="en-US" dirty="0" smtClean="0"/>
              <a:t>-&gt;</a:t>
            </a:r>
            <a:r>
              <a:rPr lang="uk-UA" dirty="0" smtClean="0"/>
              <a:t> обсяг виробництва поступово досягає попереднього найвищого рівня</a:t>
            </a:r>
            <a:endParaRPr lang="ru-RU" dirty="0"/>
          </a:p>
        </p:txBody>
      </p:sp>
      <p:sp>
        <p:nvSpPr>
          <p:cNvPr id="13" name="Объект 5"/>
          <p:cNvSpPr txBox="1">
            <a:spLocks/>
          </p:cNvSpPr>
          <p:nvPr/>
        </p:nvSpPr>
        <p:spPr>
          <a:xfrm>
            <a:off x="4644008" y="4365104"/>
            <a:ext cx="4248472" cy="274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smtClean="0"/>
              <a:t>Будуються нові підприємства </a:t>
            </a:r>
            <a:r>
              <a:rPr lang="en-US" dirty="0" smtClean="0"/>
              <a:t>-&gt;</a:t>
            </a:r>
            <a:r>
              <a:rPr lang="uk-UA" dirty="0" smtClean="0"/>
              <a:t> зростає зайнятість </a:t>
            </a:r>
            <a:r>
              <a:rPr lang="en-US" dirty="0" smtClean="0"/>
              <a:t>-&gt;</a:t>
            </a:r>
            <a:r>
              <a:rPr lang="uk-UA" dirty="0" smtClean="0"/>
              <a:t> попит на блага </a:t>
            </a:r>
            <a:r>
              <a:rPr lang="en-US" dirty="0" smtClean="0"/>
              <a:t>-&gt;</a:t>
            </a:r>
            <a:r>
              <a:rPr lang="uk-UA" dirty="0" smtClean="0"/>
              <a:t> прискорюється обіг капіталу </a:t>
            </a:r>
            <a:r>
              <a:rPr lang="en-US" dirty="0" smtClean="0"/>
              <a:t>-&gt;</a:t>
            </a:r>
            <a:r>
              <a:rPr lang="uk-UA" dirty="0" smtClean="0"/>
              <a:t> швидке економічне зростання </a:t>
            </a:r>
            <a:r>
              <a:rPr lang="en-US" dirty="0" smtClean="0"/>
              <a:t>-&gt;</a:t>
            </a:r>
            <a:r>
              <a:rPr lang="en-US" dirty="0"/>
              <a:t> </a:t>
            </a:r>
            <a:r>
              <a:rPr lang="en-US" dirty="0" smtClean="0"/>
              <a:t>-&gt;</a:t>
            </a:r>
            <a:r>
              <a:rPr lang="en-US" dirty="0"/>
              <a:t> </a:t>
            </a:r>
            <a:r>
              <a:rPr lang="en-US" dirty="0" smtClean="0"/>
              <a:t>-&gt;</a:t>
            </a:r>
            <a:r>
              <a:rPr lang="uk-UA" dirty="0" smtClean="0"/>
              <a:t> закладає основу для нової кризи (???)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690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</TotalTime>
  <Words>184</Words>
  <Application>Microsoft Office PowerPoint</Application>
  <PresentationFormat>Экран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Воздушный поток</vt:lpstr>
      <vt:lpstr>1_Воздушный поток</vt:lpstr>
      <vt:lpstr>Фази економічного циклу</vt:lpstr>
      <vt:lpstr>Презентация PowerPoint</vt:lpstr>
      <vt:lpstr>Процеси фаз економічного циклу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Фази економічного циклу</dc:title>
  <dc:creator>home</dc:creator>
  <cp:lastModifiedBy>home</cp:lastModifiedBy>
  <cp:revision>16</cp:revision>
  <dcterms:created xsi:type="dcterms:W3CDTF">2014-02-23T15:37:15Z</dcterms:created>
  <dcterms:modified xsi:type="dcterms:W3CDTF">2014-02-27T13:09:55Z</dcterms:modified>
</cp:coreProperties>
</file>