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45AF-3686-4CF6-B154-AC9488C6704A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40A5-DB83-49DF-98A8-FA1516B96FB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45AF-3686-4CF6-B154-AC9488C6704A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40A5-DB83-49DF-98A8-FA1516B96FB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45AF-3686-4CF6-B154-AC9488C6704A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40A5-DB83-49DF-98A8-FA1516B96FB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45AF-3686-4CF6-B154-AC9488C6704A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40A5-DB83-49DF-98A8-FA1516B96FB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45AF-3686-4CF6-B154-AC9488C6704A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40A5-DB83-49DF-98A8-FA1516B96FB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45AF-3686-4CF6-B154-AC9488C6704A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40A5-DB83-49DF-98A8-FA1516B96FB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45AF-3686-4CF6-B154-AC9488C6704A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40A5-DB83-49DF-98A8-FA1516B96FB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45AF-3686-4CF6-B154-AC9488C6704A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40A5-DB83-49DF-98A8-FA1516B96FB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45AF-3686-4CF6-B154-AC9488C6704A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40A5-DB83-49DF-98A8-FA1516B96FB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45AF-3686-4CF6-B154-AC9488C6704A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40A5-DB83-49DF-98A8-FA1516B96FB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92745AF-3686-4CF6-B154-AC9488C6704A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B5B40A5-DB83-49DF-98A8-FA1516B96FB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92745AF-3686-4CF6-B154-AC9488C6704A}" type="datetimeFigureOut">
              <a:rPr lang="ru-RU" smtClean="0"/>
              <a:t>02.06.2014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B5B40A5-DB83-49DF-98A8-FA1516B96FB5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42976" y="1285860"/>
            <a:ext cx="7000924" cy="2554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Как защитить личные неимущественные и имущественные права. Гражданско-правовая ответственность малолетних и несовершеннолетних 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Но всё же…</a:t>
            </a:r>
            <a:endParaRPr lang="ru-RU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4" name="Содержимое 3" descr="x_defc4b9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2628398"/>
            <a:ext cx="2857520" cy="2739245"/>
          </a:xfrm>
        </p:spPr>
      </p:pic>
      <p:sp>
        <p:nvSpPr>
          <p:cNvPr id="5" name="Овальная выноска 4"/>
          <p:cNvSpPr/>
          <p:nvPr/>
        </p:nvSpPr>
        <p:spPr>
          <a:xfrm rot="772347">
            <a:off x="2827448" y="2469669"/>
            <a:ext cx="1785950" cy="1214446"/>
          </a:xfrm>
          <a:prstGeom prst="wedgeEllipse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 rot="670862">
            <a:off x="2994073" y="2652817"/>
            <a:ext cx="1681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Я </a:t>
            </a:r>
            <a:r>
              <a:rPr lang="ru-RU" dirty="0" err="1" smtClean="0"/>
              <a:t>поняла,это</a:t>
            </a:r>
            <a:r>
              <a:rPr lang="ru-RU" dirty="0" smtClean="0"/>
              <a:t> очень интересно</a:t>
            </a:r>
            <a:endParaRPr lang="ru-RU" dirty="0"/>
          </a:p>
        </p:txBody>
      </p:sp>
      <p:pic>
        <p:nvPicPr>
          <p:cNvPr id="7" name="Рисунок 6" descr="x_c0797add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51344" y="2786058"/>
            <a:ext cx="4692656" cy="2688177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ouy7d6pLq_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527300"/>
            <a:ext cx="7670800" cy="43307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Итак,поговорим</a:t>
            </a:r>
            <a:r>
              <a:rPr lang="ru-R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об…</a:t>
            </a:r>
            <a:endParaRPr lang="ru-RU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142876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ответственности малолетних и несовершеннолетних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</a:t>
            </a:r>
            <a:r>
              <a:rPr lang="ru-R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Дети в возрасте до 14 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7"/>
            <a:ext cx="8929718" cy="435771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Малолетние граждане в возрасте до 14 лет рассматриваются законодателем как лица, неспособные в силу недостаточной психической зрелости разумно руководить сво­ими действиями и правильно оце­нивать их возможные последствия. Несмотря на то, что, малолетние в возрасте от 6 до 14 лет обладают правом на совершение некоторых сделок . Это, однако, не означает, что причиняемый ими вред остается </a:t>
            </a:r>
            <a:r>
              <a:rPr lang="ru-RU" dirty="0" err="1" smtClean="0"/>
              <a:t>невозмещенным</a:t>
            </a:r>
            <a:r>
              <a:rPr lang="ru-RU" dirty="0" smtClean="0"/>
              <a:t>. Вред, при чиненный несовершеннолетним, не достигшим 14 лет (малолетним), должен возме­щаться его родителями (усыновителями) или опекунами, если они не докажут, что вред возник не по их вине.</a:t>
            </a:r>
            <a:endParaRPr lang="ru-RU" dirty="0"/>
          </a:p>
        </p:txBody>
      </p:sp>
      <p:pic>
        <p:nvPicPr>
          <p:cNvPr id="4" name="Рисунок 3" descr="x_e8b3934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72133" y="4807376"/>
            <a:ext cx="1714512" cy="2050624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Для несовершеннолетних действуют:</a:t>
            </a:r>
            <a:endParaRPr lang="ru-RU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7"/>
            <a:ext cx="9144000" cy="4143403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особая система наказаний;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сокращение максимальных сроков или размеров наказаний;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особые правила назначения наказания, предусматривающие обязательное его смягчение и учёт дополнительных обстоятельств, таких как уровень психического развития;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расширенные основания освобождения от уголовной ответственности и наказания;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облегчённые формальные требования при условно-досрочном освобождении;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уменьшенные сроки давности;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смягчённый режим судимости или полный отказ от её учёта;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возможность освобождения от наказания с применением принудительных мер воспитательного воздействия.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Виды наказаний для несовершеннолетних</a:t>
            </a:r>
            <a:endParaRPr lang="ru-RU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2582503"/>
          </a:xfrm>
        </p:spPr>
        <p:txBody>
          <a:bodyPr/>
          <a:lstStyle/>
          <a:p>
            <a:r>
              <a:rPr lang="ru-RU" dirty="0" smtClean="0"/>
              <a:t>Смертная казнь</a:t>
            </a:r>
          </a:p>
          <a:p>
            <a:r>
              <a:rPr lang="ru-RU" dirty="0" smtClean="0">
                <a:latin typeface="+mj-lt"/>
              </a:rPr>
              <a:t>Пожизненное лишение свободы</a:t>
            </a:r>
          </a:p>
          <a:p>
            <a:r>
              <a:rPr lang="ru-RU" dirty="0" smtClean="0"/>
              <a:t>Лишение свободы на определённый срок</a:t>
            </a:r>
          </a:p>
          <a:p>
            <a:r>
              <a:rPr lang="ru-RU" dirty="0" smtClean="0"/>
              <a:t>Штраф</a:t>
            </a:r>
          </a:p>
          <a:p>
            <a:r>
              <a:rPr lang="ru-RU" dirty="0" smtClean="0"/>
              <a:t>Телесные наказания</a:t>
            </a:r>
          </a:p>
          <a:p>
            <a:endParaRPr lang="ru-RU" dirty="0"/>
          </a:p>
        </p:txBody>
      </p:sp>
      <p:pic>
        <p:nvPicPr>
          <p:cNvPr id="4" name="Рисунок 3" descr="xtcEjdfqO_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3449219"/>
            <a:ext cx="3906838" cy="3408781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этом наша презентация заканчивается</a:t>
            </a:r>
            <a:endParaRPr lang="ru-RU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Содержимое 3" descr="E3WB5pxggC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10757"/>
            <a:ext cx="9144000" cy="5447244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Спасибо за внимание</a:t>
            </a:r>
            <a:endParaRPr lang="ru-RU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Содержимое 3" descr="E3WB5pxggC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10757"/>
            <a:ext cx="9144000" cy="5447244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2000">
              <a:schemeClr val="tx1">
                <a:lumMod val="85000"/>
                <a:lumOff val="15000"/>
              </a:schemeClr>
            </a:gs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Личные неимущественные права, регулируемые нормами гражданского права, существуют независимо от их нарушения. При нарушении этих прав между </a:t>
            </a:r>
            <a:r>
              <a:rPr lang="ru-RU" sz="2400" dirty="0" err="1" smtClean="0"/>
              <a:t>управомоченным</a:t>
            </a:r>
            <a:r>
              <a:rPr lang="ru-RU" sz="2400" dirty="0" smtClean="0"/>
              <a:t> лицом и правонарушителем возникают относительные правоотношения охранительного характера. Порождающим их юридическим фактом является правонарушение.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Font typeface="Wingdings" pitchFamily="2" charset="2"/>
              <a:buChar char="v"/>
            </a:pPr>
            <a:r>
              <a:rPr lang="ru-RU" sz="1800" i="1" dirty="0" smtClean="0"/>
              <a:t>"</a:t>
            </a:r>
            <a:r>
              <a:rPr lang="ru-RU" sz="1800" i="1" dirty="0" err="1" smtClean="0"/>
              <a:t>управомоченное</a:t>
            </a:r>
            <a:r>
              <a:rPr lang="ru-RU" sz="1800" i="1" dirty="0" smtClean="0"/>
              <a:t> лицо" означает физическое или юридическое лицо, которое, согласно соответствующему закону, должно рассматриваться как лицо, получающее охрану, указанную в статье 6.</a:t>
            </a:r>
            <a:endParaRPr lang="ru-RU" sz="1800" dirty="0"/>
          </a:p>
        </p:txBody>
      </p:sp>
      <p:pic>
        <p:nvPicPr>
          <p:cNvPr id="4" name="Рисунок 3" descr="x_fa327e6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14482" y="5786454"/>
            <a:ext cx="1129518" cy="107154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Твои неимущественные права не защищены?</a:t>
            </a:r>
            <a:endParaRPr lang="ru-RU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86050" y="2571744"/>
            <a:ext cx="5429288" cy="107721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Твои неимущественные права еще не защищены?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4" name="Содержимое 13" descr="cVglDF8RWH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26841"/>
            <a:ext cx="9144001" cy="5431159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2000">
              <a:schemeClr val="tx1">
                <a:lumMod val="65000"/>
                <a:lumOff val="35000"/>
              </a:schemeClr>
            </a:gs>
            <a:gs pos="50000">
              <a:schemeClr val="bg1">
                <a:lumMod val="95000"/>
              </a:schemeClr>
            </a:gs>
            <a:gs pos="100000">
              <a:schemeClr val="tx1">
                <a:lumMod val="95000"/>
                <a:lumOff val="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x_391fa8d2.jpg"/>
          <p:cNvPicPr>
            <a:picLocks noGrp="1" noChangeAspect="1"/>
          </p:cNvPicPr>
          <p:nvPr>
            <p:ph idx="4294967295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57422" y="22968"/>
            <a:ext cx="4071934" cy="6835032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«Хм…Что же делать?»</a:t>
            </a:r>
            <a:endParaRPr lang="ru-RU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4" name="Содержимое 3" descr="x_865de24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928802"/>
            <a:ext cx="2427871" cy="4625975"/>
          </a:xfrm>
        </p:spPr>
      </p:pic>
      <p:pic>
        <p:nvPicPr>
          <p:cNvPr id="5" name="Рисунок 4" descr="x_8fc10d7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143636" y="1928802"/>
            <a:ext cx="2571768" cy="4493428"/>
          </a:xfrm>
          <a:prstGeom prst="rect">
            <a:avLst/>
          </a:prstGeom>
        </p:spPr>
      </p:pic>
      <p:sp>
        <p:nvSpPr>
          <p:cNvPr id="7" name="Овальная выноска 6"/>
          <p:cNvSpPr/>
          <p:nvPr/>
        </p:nvSpPr>
        <p:spPr>
          <a:xfrm rot="19828099" flipH="1">
            <a:off x="3419006" y="1904712"/>
            <a:ext cx="2786050" cy="2143140"/>
          </a:xfrm>
          <a:prstGeom prst="wedgeEllipseCallou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  <a:effectLst>
            <a:outerShdw blurRad="45000" dist="25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 rot="19533922">
            <a:off x="3334688" y="2539581"/>
            <a:ext cx="2776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Я могу тебе подсказать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Способы защиты личных неимущественных прав:</a:t>
            </a:r>
            <a:endParaRPr lang="ru-RU" sz="360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6758006" cy="4625609"/>
          </a:xfrm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признание права;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восстановление положения, существовавшего до нарушения права;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пресечение действий, нарушающих право или создающих условия для его нарушения;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признание недействительным акта государственного органа или органа местного самоуправления;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прекращение или изменение правоотношения;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неприменение судом акта государственного органа или органа местного самоуправления, противоречащего закону;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способы, предусмотренные законом, например, опровержение сведений, порочащих честь и достоинство гражданина.</a:t>
            </a:r>
          </a:p>
          <a:p>
            <a:endParaRPr lang="ru-RU" dirty="0"/>
          </a:p>
        </p:txBody>
      </p:sp>
      <p:pic>
        <p:nvPicPr>
          <p:cNvPr id="4" name="Рисунок 3" descr="B9JNOjxNxo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3771" y="4714884"/>
            <a:ext cx="1820229" cy="21431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00958" y="3429000"/>
            <a:ext cx="1428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n w="10541" cmpd="sng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</a:rPr>
              <a:t>ПРАВОМЕН</a:t>
            </a:r>
          </a:p>
          <a:p>
            <a:pPr algn="ctr"/>
            <a:r>
              <a:rPr lang="ru-RU" sz="1600" b="1" dirty="0" smtClean="0">
                <a:ln w="10541" cmpd="sng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</a:rPr>
              <a:t>Здесь на правах рекламы</a:t>
            </a:r>
            <a:endParaRPr lang="ru-RU" sz="1600" b="1" dirty="0">
              <a:ln w="10541" cmpd="sng">
                <a:solidFill>
                  <a:schemeClr val="bg1">
                    <a:lumMod val="85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А так же…</a:t>
            </a:r>
            <a:endParaRPr lang="ru-RU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ru-RU" dirty="0" smtClean="0"/>
              <a:t>Особенностью перечисленных способов защиты личных неимущественных прав является то, что они применяются к правонарушителю независимо от его вины. В связи с нарушением личных неимущественных прав потерпевший вправе требовать возмещения морального вреда.</a:t>
            </a:r>
            <a:endParaRPr lang="ru-RU" dirty="0"/>
          </a:p>
        </p:txBody>
      </p:sp>
      <p:pic>
        <p:nvPicPr>
          <p:cNvPr id="4" name="Рисунок 3" descr="x_ade129e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205970"/>
            <a:ext cx="1714479" cy="16520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x_89f6263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H="1">
            <a:off x="0" y="2285992"/>
            <a:ext cx="2643208" cy="3158274"/>
          </a:xfrm>
        </p:spPr>
      </p:pic>
      <p:pic>
        <p:nvPicPr>
          <p:cNvPr id="5" name="Рисунок 4" descr="x_6a9ba94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054704" y="2214554"/>
            <a:ext cx="2946452" cy="3357562"/>
          </a:xfrm>
          <a:prstGeom prst="rect">
            <a:avLst/>
          </a:prstGeom>
        </p:spPr>
      </p:pic>
      <p:sp>
        <p:nvSpPr>
          <p:cNvPr id="6" name="Овальная выноска 5"/>
          <p:cNvSpPr/>
          <p:nvPr/>
        </p:nvSpPr>
        <p:spPr>
          <a:xfrm rot="2331787">
            <a:off x="2101221" y="1922965"/>
            <a:ext cx="3155606" cy="1435120"/>
          </a:xfrm>
          <a:prstGeom prst="wedgeEllipse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 rot="2431179">
            <a:off x="2309614" y="2176010"/>
            <a:ext cx="28102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Так как мы еще несовершеннолетние, мы рассмотрим имущественные права детей</a:t>
            </a:r>
            <a:endParaRPr lang="ru-RU" sz="1600" dirty="0"/>
          </a:p>
        </p:txBody>
      </p:sp>
      <p:sp>
        <p:nvSpPr>
          <p:cNvPr id="9" name="Овальная выноска 8"/>
          <p:cNvSpPr/>
          <p:nvPr/>
        </p:nvSpPr>
        <p:spPr>
          <a:xfrm rot="19843879" flipH="1">
            <a:off x="5000628" y="3857628"/>
            <a:ext cx="1143008" cy="928694"/>
          </a:xfrm>
          <a:prstGeom prst="wedgeEllipse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 rot="19037101">
            <a:off x="5063465" y="4175888"/>
            <a:ext cx="973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Хорошо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Имущественные права несовершеннолетних</a:t>
            </a:r>
            <a:endParaRPr lang="ru-RU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Ребенок имеет право на получение содержания от своих родителей и других членов семьи.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Ребенок имеет право собственности на доходы, полученные им, имущество, полученное им в дар или в порядке наследования, а также на любое другое имущество, приобретенное на средства ребенка.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Совершать мелкие бытовые сделки и иные сделки, которые разрешены малолетним детям;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Распоряжаться своим заработком, стипендией или иными доходами;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Осуществлять права автора произведения науки, литературы или искусства, изобретения или иного результата своей интеллектуальной деятельности;</a:t>
            </a:r>
            <a:br>
              <a:rPr lang="ru-RU" dirty="0" smtClean="0"/>
            </a:b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 соответствии с законодательством РФ вносить вклады в кредитные учреждения и распоряжаться ими;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Быть членом кооператива (по достижении шестнадцати лет).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283</TotalTime>
  <Words>512</Words>
  <Application>Microsoft Office PowerPoint</Application>
  <PresentationFormat>Экран (4:3)</PresentationFormat>
  <Paragraphs>70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Модульная</vt:lpstr>
      <vt:lpstr>Презентация PowerPoint</vt:lpstr>
      <vt:lpstr>Презентация PowerPoint</vt:lpstr>
      <vt:lpstr>Твои неимущественные права не защищены?</vt:lpstr>
      <vt:lpstr>Презентация PowerPoint</vt:lpstr>
      <vt:lpstr>«Хм…Что же делать?»</vt:lpstr>
      <vt:lpstr>Способы защиты личных неимущественных прав:</vt:lpstr>
      <vt:lpstr>А так же…</vt:lpstr>
      <vt:lpstr>Презентация PowerPoint</vt:lpstr>
      <vt:lpstr>Имущественные права несовершеннолетних</vt:lpstr>
      <vt:lpstr>Но всё же…</vt:lpstr>
      <vt:lpstr>Итак,поговорим об…</vt:lpstr>
      <vt:lpstr>       Дети в возрасте до 14 лет</vt:lpstr>
      <vt:lpstr>Для несовершеннолетних действуют:</vt:lpstr>
      <vt:lpstr>Виды наказаний для несовершеннолетних</vt:lpstr>
      <vt:lpstr>На этом наша презентация заканчивается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Виталя</dc:creator>
  <cp:lastModifiedBy>Домашний</cp:lastModifiedBy>
  <cp:revision>25</cp:revision>
  <dcterms:created xsi:type="dcterms:W3CDTF">2014-01-14T15:06:48Z</dcterms:created>
  <dcterms:modified xsi:type="dcterms:W3CDTF">2014-06-02T15:18:42Z</dcterms:modified>
</cp:coreProperties>
</file>