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6888-3DC8-437B-8547-404EFD3422F0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74BE-EB5C-40A1-B25B-E08E0C82A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42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6888-3DC8-437B-8547-404EFD3422F0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74BE-EB5C-40A1-B25B-E08E0C82A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38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6888-3DC8-437B-8547-404EFD3422F0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74BE-EB5C-40A1-B25B-E08E0C82A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674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6888-3DC8-437B-8547-404EFD3422F0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74BE-EB5C-40A1-B25B-E08E0C82A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57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6888-3DC8-437B-8547-404EFD3422F0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74BE-EB5C-40A1-B25B-E08E0C82A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49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6888-3DC8-437B-8547-404EFD3422F0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74BE-EB5C-40A1-B25B-E08E0C82A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62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6888-3DC8-437B-8547-404EFD3422F0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74BE-EB5C-40A1-B25B-E08E0C82A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05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6888-3DC8-437B-8547-404EFD3422F0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74BE-EB5C-40A1-B25B-E08E0C82A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56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6888-3DC8-437B-8547-404EFD3422F0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74BE-EB5C-40A1-B25B-E08E0C82A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1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6888-3DC8-437B-8547-404EFD3422F0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74BE-EB5C-40A1-B25B-E08E0C82A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12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6888-3DC8-437B-8547-404EFD3422F0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74BE-EB5C-40A1-B25B-E08E0C82A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56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26888-3DC8-437B-8547-404EFD3422F0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374BE-EB5C-40A1-B25B-E08E0C82A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2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rgbClr val="66CCFF">
              <a:alpha val="50196"/>
            </a:srgbClr>
          </a:solidFill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Выборы в Украине</a:t>
            </a:r>
            <a:endParaRPr lang="ru-RU" b="1" spc="150" dirty="0">
              <a:ln w="11430"/>
              <a:solidFill>
                <a:srgbClr val="F8F8F8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373216"/>
            <a:ext cx="4139952" cy="1248544"/>
          </a:xfrm>
          <a:solidFill>
            <a:srgbClr val="66FFFF">
              <a:alpha val="30196"/>
            </a:srgbClr>
          </a:solidFill>
        </p:spPr>
        <p:txBody>
          <a:bodyPr>
            <a:normAutofit/>
          </a:bodyPr>
          <a:lstStyle/>
          <a:p>
            <a:pPr algn="r"/>
            <a:r>
              <a:rPr lang="ru-RU" dirty="0" smtClean="0">
                <a:ln cap="flat" cmpd="dbl">
                  <a:solidFill>
                    <a:schemeClr val="tx1"/>
                  </a:solidFill>
                  <a:prstDash val="solid"/>
                  <a:bevel/>
                </a:ln>
                <a:solidFill>
                  <a:schemeClr val="bg1">
                    <a:lumMod val="50000"/>
                  </a:schemeClr>
                </a:solidFill>
              </a:rPr>
              <a:t>ученицы 11-Б класс</a:t>
            </a:r>
          </a:p>
          <a:p>
            <a:pPr algn="r"/>
            <a:r>
              <a:rPr lang="ru-RU" dirty="0" smtClean="0">
                <a:ln cap="flat" cmpd="dbl">
                  <a:solidFill>
                    <a:schemeClr val="tx1"/>
                  </a:solidFill>
                  <a:prstDash val="solid"/>
                  <a:bevel/>
                </a:ln>
                <a:solidFill>
                  <a:schemeClr val="bg1">
                    <a:lumMod val="50000"/>
                  </a:schemeClr>
                </a:solidFill>
              </a:rPr>
              <a:t>Жилавской Екатерины</a:t>
            </a:r>
            <a:endParaRPr lang="ru-RU" dirty="0">
              <a:ln cap="flat" cmpd="dbl">
                <a:solidFill>
                  <a:schemeClr val="tx1"/>
                </a:solidFill>
                <a:prstDash val="solid"/>
                <a:bevel/>
              </a:ln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34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63272" cy="1228998"/>
          </a:xfrm>
        </p:spPr>
        <p:txBody>
          <a:bodyPr>
            <a:normAutofit/>
          </a:bodyPr>
          <a:lstStyle/>
          <a:p>
            <a:r>
              <a:rPr lang="ru-RU" dirty="0" smtClean="0"/>
              <a:t>Стадии избирательного процесса: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504056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назначение даты выборов</a:t>
            </a:r>
          </a:p>
          <a:p>
            <a:r>
              <a:rPr lang="ru-RU" dirty="0" smtClean="0"/>
              <a:t>образование (определение) избирательных округов</a:t>
            </a:r>
          </a:p>
          <a:p>
            <a:r>
              <a:rPr lang="ru-RU" dirty="0" smtClean="0"/>
              <a:t>установление избирательных участков</a:t>
            </a:r>
          </a:p>
          <a:p>
            <a:r>
              <a:rPr lang="ru-RU" dirty="0" smtClean="0"/>
              <a:t>создание избирательных органов</a:t>
            </a:r>
          </a:p>
          <a:p>
            <a:r>
              <a:rPr lang="ru-RU" dirty="0" smtClean="0"/>
              <a:t>регистрация избирателей</a:t>
            </a:r>
          </a:p>
          <a:p>
            <a:r>
              <a:rPr lang="ru-RU" dirty="0" smtClean="0"/>
              <a:t>Период выдвижения кандидатов или партийных списков.</a:t>
            </a:r>
          </a:p>
          <a:p>
            <a:r>
              <a:rPr lang="ru-RU" dirty="0" smtClean="0"/>
              <a:t>Агитационный период — период, в течение которого разрешается проводить предвыборную агитацию.</a:t>
            </a:r>
          </a:p>
          <a:p>
            <a:r>
              <a:rPr lang="ru-RU" dirty="0" smtClean="0"/>
              <a:t>Голосование.</a:t>
            </a:r>
          </a:p>
          <a:p>
            <a:r>
              <a:rPr lang="ru-RU" dirty="0" smtClean="0"/>
              <a:t>Опрос на выходе, или экзит-поллы — неформальное предложение проголосовавшим записать свой выбор для контроля действий избирательной комиссии.</a:t>
            </a:r>
          </a:p>
          <a:p>
            <a:r>
              <a:rPr lang="ru-RU" dirty="0" smtClean="0"/>
              <a:t>Подсчёт голосов, определение результатов выборов избирательной комиссией. Контроль за соблюдением законоположений об избирательном процессе; избирательно-правовые споры; ответственность за избирательные правонарушения.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918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820" y="0"/>
            <a:ext cx="8229600" cy="836712"/>
          </a:xfrm>
        </p:spPr>
        <p:txBody>
          <a:bodyPr>
            <a:normAutofit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Эта взаимосвязь обусловливает воздействие избирательной системы не только на форму демократии, но и на её судьбу. Многие авторы утверждают, что введение пропорциональной избирательной системы (в чистом виде или смешанной) на ранней фазе развития демократии, в отсутствие устоявшихся сильных партий, дробит партийную систему. </a:t>
            </a:r>
          </a:p>
          <a:p>
            <a:pPr marL="0" indent="0">
              <a:buNone/>
            </a:pPr>
            <a:r>
              <a:rPr lang="ru-RU" dirty="0" smtClean="0"/>
              <a:t>Ряд исследователей считают, что в Государственной Думе благодаря смешанной избирательной системе формируется политическая структура неустойчивого равновесия, при которой разные политические фланги не имеют решающего большинства, а центр ослаблен и не в состоянии влиять на итоги важнейших голосований. Эта ситуация особенно ярко проявилась в результате выборов в Думу в 1993 года, повторилась она и на следующих выборах.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0"/>
          <a:stretch/>
        </p:blipFill>
        <p:spPr bwMode="auto">
          <a:xfrm>
            <a:off x="2483768" y="4365104"/>
            <a:ext cx="3982931" cy="2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894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Конституции Украины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4536504" cy="525658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Народное </a:t>
            </a:r>
            <a:r>
              <a:rPr lang="ru-RU" sz="2400" dirty="0" err="1" smtClean="0"/>
              <a:t>волевыявление</a:t>
            </a:r>
            <a:r>
              <a:rPr lang="ru-RU" sz="2400" dirty="0" smtClean="0"/>
              <a:t> осуществляется через выборы, референдумы и другие формы </a:t>
            </a:r>
            <a:r>
              <a:rPr lang="ru-RU" sz="2400" dirty="0" err="1" smtClean="0"/>
              <a:t>беспосредначеской</a:t>
            </a:r>
            <a:r>
              <a:rPr lang="ru-RU" sz="2400" dirty="0" smtClean="0"/>
              <a:t> демократии. (ст.69)</a:t>
            </a:r>
          </a:p>
          <a:p>
            <a:pPr marL="0" indent="0">
              <a:buNone/>
            </a:pPr>
            <a:r>
              <a:rPr lang="ru-RU" sz="2400" dirty="0" smtClean="0"/>
              <a:t>Право голоса на выборах и референдумах имеют граждане Украины. Которые достигли на день их проведения восемнадцать лет. </a:t>
            </a:r>
          </a:p>
          <a:p>
            <a:pPr marL="0" indent="0">
              <a:buNone/>
            </a:pPr>
            <a:r>
              <a:rPr lang="ru-RU" sz="2400" dirty="0" smtClean="0"/>
              <a:t>Не имеют права голоса граждане, которых определено судом недееспособными. (ст.70)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73621"/>
            <a:ext cx="4194791" cy="2936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840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Конституции Украины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Выборы в органы государственной власти и органов местного самоуправления является свободным и осуществляется на основе общего, равного и прямого избирательного права путём тайного голосования. (ст.71)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004" y="1889536"/>
            <a:ext cx="4584700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317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выборов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1628800"/>
            <a:ext cx="3178696" cy="3024336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/>
              <a:t>Выборы в Украине проходят по смешанной  системе.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6" t="3981" b="3880"/>
          <a:stretch/>
        </p:blipFill>
        <p:spPr bwMode="auto">
          <a:xfrm>
            <a:off x="755576" y="1700808"/>
            <a:ext cx="5172501" cy="401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916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2405"/>
            <a:ext cx="8229600" cy="13803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spc="-150" dirty="0" smtClean="0"/>
              <a:t>Смешанная избирательная система — в ряде стран — избирательная система, основанная на сочетании двух систем представительства: пропорциональной и мажоритарной.</a:t>
            </a:r>
            <a:endParaRPr lang="ru-RU" sz="2400" spc="-150" dirty="0"/>
          </a:p>
        </p:txBody>
      </p:sp>
      <p:sp>
        <p:nvSpPr>
          <p:cNvPr id="4" name="Овал 3"/>
          <p:cNvSpPr/>
          <p:nvPr/>
        </p:nvSpPr>
        <p:spPr>
          <a:xfrm>
            <a:off x="1043608" y="2132856"/>
            <a:ext cx="3024336" cy="14401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Пропорциональная система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508104" y="1844824"/>
            <a:ext cx="2952328" cy="172819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Мажоритарная система</a:t>
            </a:r>
            <a:endParaRPr lang="ru-RU" dirty="0"/>
          </a:p>
        </p:txBody>
      </p:sp>
      <p:sp>
        <p:nvSpPr>
          <p:cNvPr id="6" name="Плюс 5"/>
          <p:cNvSpPr/>
          <p:nvPr/>
        </p:nvSpPr>
        <p:spPr>
          <a:xfrm>
            <a:off x="4224438" y="2132856"/>
            <a:ext cx="1080120" cy="1152128"/>
          </a:xfrm>
          <a:prstGeom prst="mathPl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3792390" y="3717032"/>
            <a:ext cx="1944216" cy="1008112"/>
          </a:xfrm>
          <a:prstGeom prst="mathEqua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55776" y="4941168"/>
            <a:ext cx="4536504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Смешанная система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9463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471" y="21098"/>
            <a:ext cx="8229600" cy="792088"/>
          </a:xfrm>
        </p:spPr>
        <p:txBody>
          <a:bodyPr/>
          <a:lstStyle/>
          <a:p>
            <a:r>
              <a:rPr lang="ru-RU" dirty="0" smtClean="0"/>
              <a:t>Смешанная система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54" y="4005064"/>
            <a:ext cx="9134246" cy="286753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dirty="0" smtClean="0"/>
              <a:t>Представляет собой параллельное осуществление двух принципов организации избирательной системы. При данной системе часть депутатов избирается в округах по мажоритарной системе, а остальные избираются по партийным спискам по пропорциональной системе. Использовалась на Украине на выборах народных депутатов Украины в 2002 г. С 2006 г. на Украине действовала пропорциональная система выборов в Верховный Совет. 10 июля 2010 г. был принят закон, согласно которому выборы депутатов Верховного Совета Крыма, областных, районных, городских, районных в городах советов проводятся по смешанной системе.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5067130" cy="336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370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435280" cy="233712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dirty="0" smtClean="0"/>
              <a:t>заключается в том, что часть депутатских мандатов распределяется в соответствии с принципами мажоритарной системы, что способствует формированию устойчивого правительства, а другая часть — в соответствии с принципами пропорциональной системы, что способствует более полному учёту голосов избирателей и точнее отражает реальную картину политической ситуации в стране.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2"/>
          <a:stretch/>
        </p:blipFill>
        <p:spPr bwMode="auto">
          <a:xfrm>
            <a:off x="2267744" y="3717032"/>
            <a:ext cx="4778896" cy="233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11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dirty="0" smtClean="0"/>
              <a:t> Смешанная избирательная система, построенная на едином принципе — сочетании элементов мажоритарной и пропорциональной систем, имеет самые различные вариации, отличаясь большей или меньшей степенью демократизма, приспосабливаемости к конкретным условиям каждой страны.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05063"/>
            <a:ext cx="3572891" cy="2543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45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</a:t>
            </a:r>
            <a:r>
              <a:rPr lang="ru-RU" dirty="0" smtClean="0"/>
              <a:t>сновные положения таковы: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пропорциональная избирательная система обусловливает возникновение и существование многопартийной системы, характеризующейся автономностью партий и их жёсткой структурой;</a:t>
            </a:r>
          </a:p>
          <a:p>
            <a:r>
              <a:rPr lang="ru-RU" sz="2400" dirty="0" smtClean="0"/>
              <a:t>абсолютная мажоритарная система способствует формированию многопартийной системы, в которой партии занимают гибкие позиции и стремятся к поиску консенсуса и компромисса;</a:t>
            </a:r>
          </a:p>
          <a:p>
            <a:r>
              <a:rPr lang="ru-RU" sz="2400" dirty="0" smtClean="0"/>
              <a:t>относительная мажоритарная система порождает двухпартийную систему.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03180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562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Выборы в Украине</vt:lpstr>
      <vt:lpstr>Из Конституции Украины</vt:lpstr>
      <vt:lpstr>Из Конституции Украины</vt:lpstr>
      <vt:lpstr>Система выборов</vt:lpstr>
      <vt:lpstr>Презентация PowerPoint</vt:lpstr>
      <vt:lpstr>Смешанная система</vt:lpstr>
      <vt:lpstr>Суть</vt:lpstr>
      <vt:lpstr>Принцип</vt:lpstr>
      <vt:lpstr>Основные положения таковы:</vt:lpstr>
      <vt:lpstr>Стадии избирательного процесса:</vt:lpstr>
      <vt:lpstr>Выводы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Выборы в Украине</dc:title>
  <dc:creator>Пользователь</dc:creator>
  <cp:lastModifiedBy>Пользователь</cp:lastModifiedBy>
  <cp:revision>14</cp:revision>
  <dcterms:created xsi:type="dcterms:W3CDTF">2013-12-12T14:10:57Z</dcterms:created>
  <dcterms:modified xsi:type="dcterms:W3CDTF">2013-12-12T19:14:00Z</dcterms:modified>
</cp:coreProperties>
</file>