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793" autoAdjust="0"/>
  </p:normalViewPr>
  <p:slideViewPr>
    <p:cSldViewPr showGuides="1">
      <p:cViewPr varScale="1">
        <p:scale>
          <a:sx n="116" d="100"/>
          <a:sy n="116" d="100"/>
        </p:scale>
        <p:origin x="8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9481"/>
            <a:ext cx="2683185" cy="178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59" y="3619481"/>
            <a:ext cx="2689187" cy="178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60451"/>
            <a:ext cx="2479969" cy="178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404664"/>
            <a:ext cx="65124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Ринок</a:t>
            </a:r>
            <a:r>
              <a:rPr lang="ru-RU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7016" y="6230529"/>
            <a:ext cx="6076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Презентація</a:t>
            </a:r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6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Швеця</a:t>
            </a:r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Максима</a:t>
            </a:r>
            <a:endParaRPr lang="ru-RU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7584" y="2492896"/>
            <a:ext cx="76835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Дякую</a:t>
            </a:r>
            <a:r>
              <a:rPr lang="ru-RU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 </a:t>
            </a:r>
            <a:r>
              <a:rPr lang="ru-RU" sz="8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увагу</a:t>
            </a:r>
            <a:r>
              <a:rPr lang="ru-RU" sz="8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57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06943"/>
            <a:ext cx="4141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Ринок</a:t>
            </a:r>
            <a:r>
              <a:rPr lang="ru-RU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08720"/>
            <a:ext cx="8907470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Ринок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є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невід’ємною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частиною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економіки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будь-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якої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розвиненої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держави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. Земля —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найважливіший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ресурс,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займає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виняткове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місце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житті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й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діяльності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будь-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якого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суспільства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Ринок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володіє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цілим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рядом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специфічних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особливостей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. </a:t>
            </a:r>
            <a:endParaRPr lang="ru-RU" sz="2400" dirty="0" smtClean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r>
              <a:rPr lang="ru-RU" sz="2400" dirty="0" err="1" smtClean="0">
                <a:solidFill>
                  <a:srgbClr val="FFFFFF"/>
                </a:solidFill>
                <a:latin typeface="Georgia" panose="02040502050405020303" pitchFamily="18" charset="0"/>
              </a:rPr>
              <a:t>По-перше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, земля є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безкоштовним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дарунком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природи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дозволяє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говорити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про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ірраціональний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характер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її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вартості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Проте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земля є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об’єктом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купівлі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-продажу; з нею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зв’язані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земельні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орендні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відносини</a:t>
            </a:r>
            <a:r>
              <a:rPr lang="ru-RU" sz="2400" dirty="0">
                <a:solidFill>
                  <a:srgbClr val="FFFFFF"/>
                </a:solidFill>
                <a:latin typeface="Georgia" panose="02040502050405020303" pitchFamily="18" charset="0"/>
              </a:rPr>
              <a:t>.</a:t>
            </a:r>
            <a:endParaRPr lang="ru-RU" sz="2400" b="0" i="0" dirty="0"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97152"/>
            <a:ext cx="2858798" cy="189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48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06943"/>
            <a:ext cx="4141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Ринок</a:t>
            </a:r>
            <a:r>
              <a:rPr lang="ru-RU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52736"/>
            <a:ext cx="8907470" cy="48936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Georgia" panose="02040502050405020303" pitchFamily="18" charset="0"/>
              </a:rPr>
              <a:t>По-друге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залежно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</a:t>
            </a:r>
            <a:r>
              <a:rPr lang="ru-RU" sz="2400" dirty="0">
                <a:latin typeface="Georgia" panose="02040502050405020303" pitchFamily="18" charset="0"/>
              </a:rPr>
              <a:t> тих </a:t>
            </a:r>
            <a:r>
              <a:rPr lang="ru-RU" sz="2400" dirty="0" err="1">
                <a:latin typeface="Georgia" panose="02040502050405020303" pitchFamily="18" charset="0"/>
              </a:rPr>
              <a:t>або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інших</a:t>
            </a:r>
            <a:r>
              <a:rPr lang="ru-RU" sz="2400" dirty="0">
                <a:latin typeface="Georgia" panose="02040502050405020303" pitchFamily="18" charset="0"/>
              </a:rPr>
              <a:t> природно-</a:t>
            </a:r>
            <a:r>
              <a:rPr lang="ru-RU" sz="2400" dirty="0" err="1">
                <a:latin typeface="Georgia" panose="02040502050405020303" pitchFamily="18" charset="0"/>
              </a:rPr>
              <a:t>кліматичних</a:t>
            </a:r>
            <a:r>
              <a:rPr lang="ru-RU" sz="2400" dirty="0">
                <a:latin typeface="Georgia" panose="02040502050405020303" pitchFamily="18" charset="0"/>
              </a:rPr>
              <a:t> умов, а </a:t>
            </a:r>
            <a:r>
              <a:rPr lang="ru-RU" sz="2400" dirty="0" err="1">
                <a:latin typeface="Georgia" panose="02040502050405020303" pitchFamily="18" charset="0"/>
              </a:rPr>
              <a:t>також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місцезнаходження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ділянок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землі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останні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підрозділяються</a:t>
            </a:r>
            <a:r>
              <a:rPr lang="ru-RU" sz="2400" dirty="0">
                <a:latin typeface="Georgia" panose="02040502050405020303" pitchFamily="18" charset="0"/>
              </a:rPr>
              <a:t> на </a:t>
            </a:r>
            <a:r>
              <a:rPr lang="ru-RU" sz="2400" dirty="0" err="1">
                <a:latin typeface="Georgia" panose="02040502050405020303" pitchFamily="18" charset="0"/>
              </a:rPr>
              <a:t>кращі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середні</a:t>
            </a:r>
            <a:r>
              <a:rPr lang="ru-RU" sz="2400" dirty="0">
                <a:latin typeface="Georgia" panose="02040502050405020303" pitchFamily="18" charset="0"/>
              </a:rPr>
              <a:t> й </a:t>
            </a:r>
            <a:r>
              <a:rPr lang="ru-RU" sz="2400" dirty="0" err="1">
                <a:latin typeface="Georgia" panose="02040502050405020303" pitchFamily="18" charset="0"/>
              </a:rPr>
              <a:t>гірші</a:t>
            </a:r>
            <a:r>
              <a:rPr lang="ru-RU" sz="2400" dirty="0">
                <a:latin typeface="Georgia" panose="02040502050405020303" pitchFamily="18" charset="0"/>
              </a:rPr>
              <a:t>. В </a:t>
            </a:r>
            <a:r>
              <a:rPr lang="ru-RU" sz="2400" dirty="0" err="1">
                <a:latin typeface="Georgia" panose="02040502050405020303" pitchFamily="18" charset="0"/>
              </a:rPr>
              <a:t>основі</a:t>
            </a:r>
            <a:r>
              <a:rPr lang="ru-RU" sz="2400" dirty="0">
                <a:latin typeface="Georgia" panose="02040502050405020303" pitchFamily="18" charset="0"/>
              </a:rPr>
              <a:t> такого </a:t>
            </a:r>
            <a:r>
              <a:rPr lang="ru-RU" sz="2400" dirty="0" err="1">
                <a:latin typeface="Georgia" panose="02040502050405020303" pitchFamily="18" charset="0"/>
              </a:rPr>
              <a:t>розподілу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лежить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природна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родючість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ґрунту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від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якого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залежить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продуктивність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землі</a:t>
            </a:r>
            <a:r>
              <a:rPr lang="ru-RU" sz="2400" dirty="0">
                <a:latin typeface="Georgia" panose="02040502050405020303" pitchFamily="18" charset="0"/>
              </a:rPr>
              <a:t>. Але вона </a:t>
            </a:r>
            <a:r>
              <a:rPr lang="ru-RU" sz="2400" dirty="0" err="1">
                <a:latin typeface="Georgia" panose="02040502050405020303" pitchFamily="18" charset="0"/>
              </a:rPr>
              <a:t>може</a:t>
            </a:r>
            <a:r>
              <a:rPr lang="ru-RU" sz="2400" dirty="0">
                <a:latin typeface="Georgia" panose="02040502050405020303" pitchFamily="18" charset="0"/>
              </a:rPr>
              <a:t> бути </a:t>
            </a:r>
            <a:r>
              <a:rPr lang="ru-RU" sz="2400" dirty="0" err="1">
                <a:latin typeface="Georgia" panose="02040502050405020303" pitchFamily="18" charset="0"/>
              </a:rPr>
              <a:t>поліпшена</a:t>
            </a:r>
            <a:r>
              <a:rPr lang="ru-RU" sz="2400" dirty="0">
                <a:latin typeface="Georgia" panose="02040502050405020303" pitchFamily="18" charset="0"/>
              </a:rPr>
              <a:t> в </a:t>
            </a:r>
            <a:r>
              <a:rPr lang="ru-RU" sz="2400" dirty="0" err="1">
                <a:latin typeface="Georgia" panose="02040502050405020303" pitchFamily="18" charset="0"/>
              </a:rPr>
              <a:t>результаті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додаткових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вкладень</a:t>
            </a:r>
            <a:r>
              <a:rPr lang="ru-RU" sz="2400" dirty="0">
                <a:latin typeface="Georgia" panose="02040502050405020303" pitchFamily="18" charset="0"/>
              </a:rPr>
              <a:t> у </a:t>
            </a:r>
            <a:r>
              <a:rPr lang="ru-RU" sz="2400" dirty="0" err="1">
                <a:latin typeface="Georgia" panose="02040502050405020303" pitchFamily="18" charset="0"/>
              </a:rPr>
              <a:t>неї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праці</a:t>
            </a:r>
            <a:r>
              <a:rPr lang="ru-RU" sz="2400" dirty="0">
                <a:latin typeface="Georgia" panose="02040502050405020303" pitchFamily="18" charset="0"/>
              </a:rPr>
              <a:t> й </a:t>
            </a:r>
            <a:r>
              <a:rPr lang="ru-RU" sz="2400" dirty="0" err="1">
                <a:latin typeface="Georgia" panose="02040502050405020303" pitchFamily="18" charset="0"/>
              </a:rPr>
              <a:t>капіталу</a:t>
            </a:r>
            <a:r>
              <a:rPr lang="ru-RU" sz="2400" dirty="0">
                <a:latin typeface="Georgia" panose="02040502050405020303" pitchFamily="18" charset="0"/>
              </a:rPr>
              <a:t>. </a:t>
            </a:r>
            <a:r>
              <a:rPr lang="ru-RU" sz="2400" dirty="0" err="1">
                <a:latin typeface="Georgia" panose="02040502050405020303" pitchFamily="18" charset="0"/>
              </a:rPr>
              <a:t>Це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поліпшена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родючість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ґрунту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називається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економічною</a:t>
            </a:r>
            <a:r>
              <a:rPr lang="ru-RU" sz="2400" dirty="0">
                <a:latin typeface="Georgia" panose="02040502050405020303" pitchFamily="18" charset="0"/>
              </a:rPr>
              <a:t>. </a:t>
            </a:r>
            <a:r>
              <a:rPr lang="ru-RU" sz="2400" dirty="0" err="1">
                <a:latin typeface="Georgia" panose="02040502050405020303" pitchFamily="18" charset="0"/>
              </a:rPr>
              <a:t>Підвищення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економічності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родючості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ґрунту</a:t>
            </a:r>
            <a:r>
              <a:rPr lang="ru-RU" sz="2400" dirty="0">
                <a:latin typeface="Georgia" panose="02040502050405020303" pitchFamily="18" charset="0"/>
              </a:rPr>
              <a:t> практично </a:t>
            </a:r>
            <a:r>
              <a:rPr lang="ru-RU" sz="2400" dirty="0" err="1">
                <a:latin typeface="Georgia" panose="02040502050405020303" pitchFamily="18" charset="0"/>
              </a:rPr>
              <a:t>можливо</a:t>
            </a:r>
            <a:r>
              <a:rPr lang="ru-RU" sz="2400" dirty="0">
                <a:latin typeface="Georgia" panose="02040502050405020303" pitchFamily="18" charset="0"/>
              </a:rPr>
              <a:t> на будь-</a:t>
            </a:r>
            <a:r>
              <a:rPr lang="ru-RU" sz="2400" dirty="0" err="1">
                <a:latin typeface="Georgia" panose="02040502050405020303" pitchFamily="18" charset="0"/>
              </a:rPr>
              <a:t>яких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ділянках</a:t>
            </a:r>
            <a:r>
              <a:rPr lang="ru-RU" sz="2400" dirty="0">
                <a:latin typeface="Georgia" panose="02040502050405020303" pitchFamily="18" charset="0"/>
              </a:rPr>
              <a:t>. </a:t>
            </a:r>
            <a:r>
              <a:rPr lang="ru-RU" sz="2400" dirty="0" err="1">
                <a:latin typeface="Georgia" panose="02040502050405020303" pitchFamily="18" charset="0"/>
              </a:rPr>
              <a:t>Однак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воно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має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певні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границі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пов’язані</a:t>
            </a:r>
            <a:r>
              <a:rPr lang="ru-RU" sz="2400" dirty="0">
                <a:latin typeface="Georgia" panose="02040502050405020303" pitchFamily="18" charset="0"/>
              </a:rPr>
              <a:t> з </a:t>
            </a:r>
            <a:r>
              <a:rPr lang="ru-RU" sz="2400" dirty="0" err="1">
                <a:latin typeface="Georgia" panose="02040502050405020303" pitchFamily="18" charset="0"/>
              </a:rPr>
              <a:t>відомим</a:t>
            </a:r>
            <a:r>
              <a:rPr lang="ru-RU" sz="2400" dirty="0">
                <a:latin typeface="Georgia" panose="02040502050405020303" pitchFamily="18" charset="0"/>
              </a:rPr>
              <a:t> законом </a:t>
            </a:r>
            <a:r>
              <a:rPr lang="ru-RU" sz="2400" dirty="0" err="1">
                <a:latin typeface="Georgia" panose="02040502050405020303" pitchFamily="18" charset="0"/>
              </a:rPr>
              <a:t>убутної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родючості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ґрунту</a:t>
            </a:r>
            <a:r>
              <a:rPr lang="ru-RU" sz="2400" dirty="0">
                <a:latin typeface="Georgia" panose="02040502050405020303" pitchFamily="18" charset="0"/>
              </a:rPr>
              <a:t>, коли при </a:t>
            </a:r>
            <a:r>
              <a:rPr lang="ru-RU" sz="2400" dirty="0" err="1">
                <a:latin typeface="Georgia" panose="02040502050405020303" pitchFamily="18" charset="0"/>
              </a:rPr>
              <a:t>сформованій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технології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обробки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землі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кожна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наступна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одиниця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витрат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забезпечує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всі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меншу</a:t>
            </a:r>
            <a:r>
              <a:rPr lang="ru-RU" sz="2400" dirty="0">
                <a:latin typeface="Georgia" panose="02040502050405020303" pitchFamily="18" charset="0"/>
              </a:rPr>
              <a:t> й </a:t>
            </a:r>
            <a:r>
              <a:rPr lang="ru-RU" sz="2400" dirty="0" err="1">
                <a:latin typeface="Georgia" panose="02040502050405020303" pitchFamily="18" charset="0"/>
              </a:rPr>
              <a:t>меншу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віддачу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endParaRPr lang="ru-RU" sz="2400" b="0" i="0" dirty="0"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7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646" y="-106943"/>
            <a:ext cx="59091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Родючість</a:t>
            </a:r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6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ґрунтів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1766" r="1178"/>
          <a:stretch/>
        </p:blipFill>
        <p:spPr>
          <a:xfrm>
            <a:off x="395536" y="908720"/>
            <a:ext cx="8352928" cy="588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64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06943"/>
            <a:ext cx="4141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Ринок</a:t>
            </a:r>
            <a:r>
              <a:rPr lang="ru-RU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80728"/>
            <a:ext cx="8907470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По-третє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слідство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фіксованості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площі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земельних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угідь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природою,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пропозиція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характеризується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суспільному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масштабі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зробленою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нееластичністю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хоча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для конкретного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користувача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землею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інша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справа: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пропозиція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має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певну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еластичність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оскільки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користувач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має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можливість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збільшити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наявну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нього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земельну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площу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за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рахунок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конкурентів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Обмеженість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пропозиції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земельних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ресурсів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підсилюється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закріпленістю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приватну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власність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. В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умовах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ринку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земельні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власники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досить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неохоче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йдуть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на продаж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своїх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земельних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ділянок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віддаючи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перевагу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здачі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вигляді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оренди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вони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одержують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право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одержання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стабільного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доходу,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саме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тому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кожний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певний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момент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продається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лише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незначна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частина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земельного фонду, 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цьому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укладається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принципова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особливість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ринку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.</a:t>
            </a:r>
            <a:endParaRPr lang="ru-RU" sz="2000" b="0" i="0" dirty="0"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4" y="4846347"/>
            <a:ext cx="2792294" cy="194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46347"/>
            <a:ext cx="2927301" cy="194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5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06943"/>
            <a:ext cx="4141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Ринок</a:t>
            </a:r>
            <a:r>
              <a:rPr lang="ru-RU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060848"/>
            <a:ext cx="8907470" cy="47089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Земельний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ринок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формує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умови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стимулююче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ефективне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й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змушує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окремих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суб’єктів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відмовитися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від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частини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або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від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усього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ділянки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якщо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він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не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функціонує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ефективно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 err="1" smtClean="0">
                <a:solidFill>
                  <a:srgbClr val="FFFFFF"/>
                </a:solidFill>
                <a:latin typeface="Georgia" panose="02040502050405020303" pitchFamily="18" charset="0"/>
              </a:rPr>
              <a:t>Однак</a:t>
            </a:r>
            <a:r>
              <a:rPr lang="ru-RU" sz="2000" dirty="0" smtClean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ринок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землі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далекий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від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досконалості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й не є гарантом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стабільності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Заповнення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недоліків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ринку —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найважливіше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завдання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держави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. Держава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зобов’язана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в першу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чергу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створити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умови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захисту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прав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власності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на землю,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дотримання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суб’єктами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своїх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договірних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зобов’язань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цілеспрямованого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й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розумного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земельного фонду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країни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при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цьому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політика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держави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повинна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базуватися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на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сполученні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інтересів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всіх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господарюючих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суб’єктів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аграрного сектора. Будь-яка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державна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система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керування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повинна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базуватися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на земельному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кадастрі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—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це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офіційно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складений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систематизований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звід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відомостей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що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стосується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земельного фонду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країни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. Очевидно,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що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поза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наявністю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держави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банку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даних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про землю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неможливий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Georgia" panose="02040502050405020303" pitchFamily="18" charset="0"/>
              </a:rPr>
              <a:t>дозвіл</a:t>
            </a:r>
            <a:r>
              <a:rPr lang="ru-RU" sz="2000" dirty="0">
                <a:solidFill>
                  <a:srgbClr val="FFFFFF"/>
                </a:solidFill>
                <a:latin typeface="Georgia" panose="02040502050405020303" pitchFamily="18" charset="0"/>
              </a:rPr>
              <a:t> проблем аграрного сектора.</a:t>
            </a:r>
            <a:endParaRPr lang="ru-RU" sz="2000" b="0" i="0" dirty="0">
              <a:solidFill>
                <a:srgbClr val="FFFFFF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http://upload.wikimedia.org/wikipedia/commons/9/9a/Verkhovna_Rada_Ukrai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2472209" cy="185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9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67164"/>
            <a:ext cx="45964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Аренда </a:t>
            </a:r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24744"/>
            <a:ext cx="890747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ринком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розуміти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купівлю</a:t>
            </a:r>
            <a:r>
              <a:rPr lang="ru-RU" sz="2000" dirty="0"/>
              <a:t>-продаж </a:t>
            </a:r>
            <a:r>
              <a:rPr lang="ru-RU" sz="2000" dirty="0" err="1"/>
              <a:t>землі</a:t>
            </a:r>
            <a:r>
              <a:rPr lang="ru-RU" sz="2000" dirty="0"/>
              <a:t>, але й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в </a:t>
            </a:r>
            <a:r>
              <a:rPr lang="ru-RU" sz="2000" dirty="0" err="1"/>
              <a:t>оренду</a:t>
            </a:r>
            <a:r>
              <a:rPr lang="ru-RU" sz="2000" dirty="0"/>
              <a:t>, а так само весь </a:t>
            </a:r>
            <a:r>
              <a:rPr lang="ru-RU" sz="2000" dirty="0" err="1"/>
              <a:t>ринок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, на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реалізуються</a:t>
            </a:r>
            <a:r>
              <a:rPr lang="ru-RU" sz="2000" dirty="0"/>
              <a:t> в </a:t>
            </a:r>
            <a:r>
              <a:rPr lang="ru-RU" sz="2000" dirty="0" err="1"/>
              <a:t>тій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 на землю</a:t>
            </a:r>
            <a:r>
              <a:rPr lang="ru-RU" sz="2000" dirty="0" smtClean="0"/>
              <a:t>.</a:t>
            </a:r>
          </a:p>
        </p:txBody>
      </p:sp>
      <p:pic>
        <p:nvPicPr>
          <p:cNvPr id="2050" name="Picture 2" descr="http://vidomosti-ua.com/photo/original-12888837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39" y="2492896"/>
            <a:ext cx="647700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0825" y="4293096"/>
            <a:ext cx="36025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Ціна</a:t>
            </a:r>
            <a:r>
              <a:rPr lang="ru-RU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265" y="150889"/>
            <a:ext cx="8907470" cy="31700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Грошова</a:t>
            </a:r>
            <a:r>
              <a:rPr lang="ru-RU" sz="2000" dirty="0"/>
              <a:t> </a:t>
            </a:r>
            <a:r>
              <a:rPr lang="ru-RU" sz="2000" dirty="0" err="1"/>
              <a:t>оцінка</a:t>
            </a:r>
            <a:r>
              <a:rPr lang="ru-RU" sz="2000" dirty="0"/>
              <a:t> земель </a:t>
            </a:r>
            <a:r>
              <a:rPr lang="ru-RU" sz="2000" dirty="0" err="1"/>
              <a:t>населених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чинного </a:t>
            </a:r>
            <a:r>
              <a:rPr lang="ru-RU" sz="2000" dirty="0" err="1"/>
              <a:t>законодавства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з метою </a:t>
            </a:r>
            <a:r>
              <a:rPr lang="ru-RU" sz="2000" dirty="0" err="1"/>
              <a:t>створення</a:t>
            </a:r>
            <a:r>
              <a:rPr lang="ru-RU" sz="2000" dirty="0"/>
              <a:t> умов для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земельних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при </a:t>
            </a:r>
            <a:r>
              <a:rPr lang="ru-RU" sz="2000" dirty="0" err="1"/>
              <a:t>передачі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у </a:t>
            </a:r>
            <a:r>
              <a:rPr lang="ru-RU" sz="2000" dirty="0" err="1"/>
              <a:t>власність</a:t>
            </a:r>
            <a:r>
              <a:rPr lang="ru-RU" sz="2000" dirty="0"/>
              <a:t>, у </a:t>
            </a:r>
            <a:r>
              <a:rPr lang="ru-RU" sz="2000" dirty="0" err="1"/>
              <a:t>спадщину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заставу, при </a:t>
            </a:r>
            <a:r>
              <a:rPr lang="ru-RU" sz="2000" dirty="0" err="1"/>
              <a:t>даруванні</a:t>
            </a:r>
            <a:r>
              <a:rPr lang="ru-RU" sz="2000" dirty="0"/>
              <a:t>, </a:t>
            </a:r>
            <a:r>
              <a:rPr lang="ru-RU" sz="2000" dirty="0" err="1"/>
              <a:t>купівлі</a:t>
            </a:r>
            <a:r>
              <a:rPr lang="ru-RU" sz="2000" dirty="0"/>
              <a:t>-продажу </a:t>
            </a:r>
            <a:r>
              <a:rPr lang="ru-RU" sz="2000" dirty="0" err="1"/>
              <a:t>земельної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, </a:t>
            </a:r>
            <a:r>
              <a:rPr lang="ru-RU" sz="2000" dirty="0" err="1"/>
              <a:t>здійсненні</a:t>
            </a:r>
            <a:r>
              <a:rPr lang="ru-RU" sz="2000" dirty="0"/>
              <a:t> </a:t>
            </a:r>
            <a:r>
              <a:rPr lang="ru-RU" sz="2000" dirty="0" err="1"/>
              <a:t>оренди</a:t>
            </a:r>
            <a:r>
              <a:rPr lang="ru-RU" sz="2000" dirty="0"/>
              <a:t>, </a:t>
            </a:r>
            <a:r>
              <a:rPr lang="ru-RU" sz="2000" dirty="0" err="1"/>
              <a:t>ціноутворенні</a:t>
            </a:r>
            <a:r>
              <a:rPr lang="ru-RU" sz="2000" dirty="0"/>
              <a:t>, </a:t>
            </a:r>
            <a:r>
              <a:rPr lang="ru-RU" sz="2000" dirty="0" err="1"/>
              <a:t>визначенні</a:t>
            </a:r>
            <a:r>
              <a:rPr lang="ru-RU" sz="2000" dirty="0"/>
              <a:t> ставок земельного </a:t>
            </a:r>
            <a:r>
              <a:rPr lang="ru-RU" sz="2000" dirty="0" err="1"/>
              <a:t>податку</a:t>
            </a:r>
            <a:r>
              <a:rPr lang="ru-RU" sz="2000" dirty="0"/>
              <a:t>. </a:t>
            </a:r>
            <a:r>
              <a:rPr lang="ru-RU" sz="2000" dirty="0" err="1"/>
              <a:t>Інформаційною</a:t>
            </a:r>
            <a:r>
              <a:rPr lang="ru-RU" sz="2000" dirty="0"/>
              <a:t> базою для </a:t>
            </a:r>
            <a:r>
              <a:rPr lang="ru-RU" sz="2000" dirty="0" err="1"/>
              <a:t>грошової</a:t>
            </a:r>
            <a:r>
              <a:rPr lang="ru-RU" sz="2000" dirty="0"/>
              <a:t> </a:t>
            </a:r>
            <a:r>
              <a:rPr lang="ru-RU" sz="2000" dirty="0" err="1"/>
              <a:t>оцінки</a:t>
            </a:r>
            <a:r>
              <a:rPr lang="ru-RU" sz="2000" dirty="0"/>
              <a:t> земель служили </a:t>
            </a:r>
            <a:r>
              <a:rPr lang="ru-RU" sz="2000" dirty="0" err="1"/>
              <a:t>проекти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територій</a:t>
            </a:r>
            <a:r>
              <a:rPr lang="ru-RU" sz="2000" dirty="0"/>
              <a:t> і </a:t>
            </a:r>
            <a:r>
              <a:rPr lang="ru-RU" sz="2000" dirty="0" err="1"/>
              <a:t>встановлення</a:t>
            </a:r>
            <a:r>
              <a:rPr lang="ru-RU" sz="2000" dirty="0"/>
              <a:t> меж </a:t>
            </a:r>
            <a:r>
              <a:rPr lang="ru-RU" sz="2000" dirty="0" err="1"/>
              <a:t>сільської</a:t>
            </a:r>
            <a:r>
              <a:rPr lang="ru-RU" sz="2000" dirty="0"/>
              <a:t> ради та </a:t>
            </a:r>
            <a:r>
              <a:rPr lang="ru-RU" sz="2000" dirty="0" err="1"/>
              <a:t>населених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, </a:t>
            </a:r>
            <a:r>
              <a:rPr lang="ru-RU" sz="2000" dirty="0" err="1"/>
              <a:t>матеріали</a:t>
            </a:r>
            <a:r>
              <a:rPr lang="ru-RU" sz="2000" dirty="0"/>
              <a:t> </a:t>
            </a:r>
            <a:r>
              <a:rPr lang="ru-RU" sz="2000" dirty="0" err="1"/>
              <a:t>ґрунтових</a:t>
            </a:r>
            <a:r>
              <a:rPr lang="ru-RU" sz="2000" dirty="0"/>
              <a:t> </a:t>
            </a:r>
            <a:r>
              <a:rPr lang="ru-RU" sz="2000" dirty="0" err="1"/>
              <a:t>обстежень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оцінки</a:t>
            </a:r>
            <a:r>
              <a:rPr lang="ru-RU" sz="2000" dirty="0"/>
              <a:t> земель та </a:t>
            </a:r>
            <a:r>
              <a:rPr lang="ru-RU" sz="2000" dirty="0" err="1"/>
              <a:t>бонітування</a:t>
            </a:r>
            <a:r>
              <a:rPr lang="ru-RU" sz="2000" dirty="0"/>
              <a:t> </a:t>
            </a:r>
            <a:r>
              <a:rPr lang="ru-RU" sz="2000" dirty="0" err="1"/>
              <a:t>ґрунтів</a:t>
            </a:r>
            <a:r>
              <a:rPr lang="ru-RU" sz="2000" dirty="0"/>
              <a:t>, земельно-</a:t>
            </a:r>
            <a:r>
              <a:rPr lang="ru-RU" sz="2000" dirty="0" err="1"/>
              <a:t>облікові</a:t>
            </a:r>
            <a:r>
              <a:rPr lang="ru-RU" sz="2000" dirty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, </a:t>
            </a:r>
            <a:r>
              <a:rPr lang="ru-RU" sz="2000" dirty="0" err="1"/>
              <a:t>генеральні</a:t>
            </a:r>
            <a:r>
              <a:rPr lang="ru-RU" sz="2000" dirty="0"/>
              <a:t> </a:t>
            </a:r>
            <a:r>
              <a:rPr lang="ru-RU" sz="2000" dirty="0" err="1"/>
              <a:t>плани</a:t>
            </a:r>
            <a:r>
              <a:rPr lang="ru-RU" sz="2000" dirty="0"/>
              <a:t> </a:t>
            </a:r>
            <a:r>
              <a:rPr lang="ru-RU" sz="2000" dirty="0" err="1"/>
              <a:t>забудови</a:t>
            </a:r>
            <a:r>
              <a:rPr lang="ru-RU" sz="2000" dirty="0"/>
              <a:t> </a:t>
            </a:r>
            <a:r>
              <a:rPr lang="ru-RU" sz="2000" dirty="0" err="1"/>
              <a:t>сіл</a:t>
            </a:r>
            <a:r>
              <a:rPr lang="ru-RU" sz="2000" dirty="0"/>
              <a:t>, </a:t>
            </a:r>
            <a:r>
              <a:rPr lang="ru-RU" sz="2000" dirty="0" err="1"/>
              <a:t>статистичні</a:t>
            </a:r>
            <a:r>
              <a:rPr lang="ru-RU" sz="2000" dirty="0"/>
              <a:t> та </a:t>
            </a:r>
            <a:r>
              <a:rPr lang="ru-RU" sz="2000" dirty="0" err="1"/>
              <a:t>нормативні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про </a:t>
            </a:r>
            <a:r>
              <a:rPr lang="ru-RU" sz="2000" dirty="0" err="1"/>
              <a:t>витрати</a:t>
            </a:r>
            <a:r>
              <a:rPr lang="ru-RU" sz="2000" dirty="0"/>
              <a:t> на </a:t>
            </a:r>
            <a:r>
              <a:rPr lang="ru-RU" sz="2000" dirty="0" err="1"/>
              <a:t>облаштування</a:t>
            </a:r>
            <a:r>
              <a:rPr lang="ru-RU" sz="2000" dirty="0"/>
              <a:t> </a:t>
            </a:r>
            <a:r>
              <a:rPr lang="ru-RU" sz="2000" dirty="0" err="1"/>
              <a:t>територій</a:t>
            </a:r>
            <a:r>
              <a:rPr lang="ru-RU" sz="2000" dirty="0"/>
              <a:t> </a:t>
            </a:r>
            <a:r>
              <a:rPr lang="ru-RU" sz="2000" dirty="0" err="1"/>
              <a:t>населених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3074" name="Picture 2" descr="http://dok.znaimo.com.ua/pars_docs/refs/45/44316/img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14982" cy="338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8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1092" y="4293096"/>
            <a:ext cx="40020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Рента </a:t>
            </a:r>
            <a:r>
              <a:rPr lang="ru-RU" sz="6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землі</a:t>
            </a:r>
            <a:endParaRPr lang="ru-RU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265" y="150889"/>
            <a:ext cx="8907470" cy="31393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основу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земель </a:t>
            </a:r>
            <a:r>
              <a:rPr lang="ru-RU" dirty="0" err="1"/>
              <a:t>несільськогосподарського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в межах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рентний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місцю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населеного</a:t>
            </a:r>
            <a:r>
              <a:rPr lang="ru-RU" dirty="0"/>
              <a:t> пункту в </a:t>
            </a:r>
            <a:r>
              <a:rPr lang="ru-RU" dirty="0" err="1"/>
              <a:t>загальнодержавній</a:t>
            </a:r>
            <a:r>
              <a:rPr lang="ru-RU" dirty="0"/>
              <a:t>, </a:t>
            </a:r>
            <a:r>
              <a:rPr lang="ru-RU" dirty="0" err="1"/>
              <a:t>регіональній</a:t>
            </a:r>
            <a:r>
              <a:rPr lang="ru-RU" dirty="0"/>
              <a:t> і </a:t>
            </a:r>
            <a:r>
              <a:rPr lang="ru-RU" dirty="0" err="1"/>
              <a:t>місцевій</a:t>
            </a:r>
            <a:r>
              <a:rPr lang="ru-RU" dirty="0"/>
              <a:t> системах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розселення</a:t>
            </a:r>
            <a:r>
              <a:rPr lang="ru-RU" dirty="0"/>
              <a:t>, </a:t>
            </a:r>
            <a:r>
              <a:rPr lang="ru-RU" dirty="0" err="1"/>
              <a:t>облаштуванню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та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</a:t>
            </a:r>
          </a:p>
          <a:p>
            <a:r>
              <a:rPr lang="ru-RU" dirty="0" err="1" smtClean="0"/>
              <a:t>Грошова</a:t>
            </a:r>
            <a:r>
              <a:rPr lang="ru-RU" dirty="0" smtClean="0"/>
              <a:t> </a:t>
            </a:r>
            <a:r>
              <a:rPr lang="ru-RU" dirty="0" err="1"/>
              <a:t>оцінка</a:t>
            </a:r>
            <a:r>
              <a:rPr lang="ru-RU" dirty="0"/>
              <a:t> земель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в межах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за </a:t>
            </a:r>
            <a:r>
              <a:rPr lang="ru-RU" dirty="0" err="1"/>
              <a:t>рентним</a:t>
            </a:r>
            <a:r>
              <a:rPr lang="ru-RU" dirty="0"/>
              <a:t> </a:t>
            </a:r>
            <a:r>
              <a:rPr lang="ru-RU" dirty="0" err="1"/>
              <a:t>прибутком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 культур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ґрунтах</a:t>
            </a:r>
            <a:r>
              <a:rPr lang="ru-RU" dirty="0"/>
              <a:t> і </a:t>
            </a:r>
            <a:r>
              <a:rPr lang="ru-RU" dirty="0" err="1"/>
              <a:t>визначається</a:t>
            </a:r>
            <a:r>
              <a:rPr lang="ru-RU" dirty="0"/>
              <a:t>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земель, </a:t>
            </a:r>
            <a:r>
              <a:rPr lang="ru-RU" dirty="0" err="1"/>
              <a:t>проведеної</a:t>
            </a:r>
            <a:r>
              <a:rPr lang="ru-RU" dirty="0"/>
              <a:t> в 1988 </a:t>
            </a:r>
            <a:r>
              <a:rPr lang="ru-RU" dirty="0" err="1"/>
              <a:t>році</a:t>
            </a:r>
            <a:r>
              <a:rPr lang="ru-RU" dirty="0"/>
              <a:t>, та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бонітування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1993 року .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земель для </a:t>
            </a:r>
            <a:r>
              <a:rPr lang="ru-RU" dirty="0" err="1"/>
              <a:t>забудованих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, </a:t>
            </a:r>
            <a:r>
              <a:rPr lang="ru-RU" dirty="0" err="1"/>
              <a:t>зелених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незабудованих</a:t>
            </a:r>
            <a:r>
              <a:rPr lang="ru-RU" dirty="0"/>
              <a:t> земель та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4098" name="Picture 2" descr="http://dok.znaimo.com.ua/pars_docs/refs/45/44316/img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98" y="3429000"/>
            <a:ext cx="4435737" cy="33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31D2BA4-CFFA-44D8-AF89-2AFF82C22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Рисунки с отражением и размытым фоном</Template>
  <TotalTime>0</TotalTime>
  <Words>682</Words>
  <Application>Microsoft Office PowerPoint</Application>
  <PresentationFormat>Экран (4:3)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2013-12-18T19:08:20Z</dcterms:created>
  <dcterms:modified xsi:type="dcterms:W3CDTF">2013-12-18T20:02:29Z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