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6632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err="1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Кольори</a:t>
            </a:r>
            <a:r>
              <a:rPr lang="ru-RU" sz="5400" b="1" i="1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і </a:t>
            </a:r>
            <a:r>
              <a:rPr lang="ru-RU" sz="5400" b="1" i="1" dirty="0" err="1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способи</a:t>
            </a:r>
            <a:r>
              <a:rPr lang="ru-RU" sz="5400" b="1" i="1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5400" b="1" i="1" dirty="0" err="1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вишивання</a:t>
            </a:r>
            <a:endParaRPr lang="ru-RU" sz="5400" b="1" i="1" cap="none" spc="300" dirty="0">
              <a:ln>
                <a:solidFill>
                  <a:srgbClr val="FFFF00"/>
                </a:solidFill>
              </a:ln>
              <a:solidFill>
                <a:srgbClr val="92D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6860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429125"/>
            <a:ext cx="2705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74" y="1854976"/>
            <a:ext cx="33566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4638" y="4059793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Рушник, </a:t>
            </a:r>
            <a:r>
              <a:rPr lang="ru-RU" dirty="0" err="1"/>
              <a:t>Волинь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65832" y="4059793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Серветки</a:t>
            </a:r>
            <a:r>
              <a:rPr lang="ru-RU" dirty="0"/>
              <a:t>, </a:t>
            </a:r>
            <a:r>
              <a:rPr lang="ru-RU" dirty="0" err="1"/>
              <a:t>Лемківщина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2941" y="4429125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Рушники, </a:t>
            </a:r>
            <a:r>
              <a:rPr lang="ru-RU" dirty="0" err="1"/>
              <a:t>околиці</a:t>
            </a:r>
            <a:r>
              <a:rPr lang="ru-RU" dirty="0"/>
              <a:t> Львова</a:t>
            </a:r>
          </a:p>
        </p:txBody>
      </p:sp>
    </p:spTree>
    <p:extLst>
      <p:ext uri="{BB962C8B-B14F-4D97-AF65-F5344CB8AC3E}">
        <p14:creationId xmlns:p14="http://schemas.microsoft.com/office/powerpoint/2010/main" val="2941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8" y="3829608"/>
            <a:ext cx="2924944" cy="31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69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З </a:t>
            </a:r>
            <a:r>
              <a:rPr lang="ru-RU" dirty="0" err="1">
                <a:solidFill>
                  <a:srgbClr val="FFFF00"/>
                </a:solidFill>
              </a:rPr>
              <a:t>хлібом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вишитому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рушникові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виходили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назустріч</a:t>
            </a:r>
            <a:r>
              <a:rPr lang="ru-RU" dirty="0">
                <a:solidFill>
                  <a:srgbClr val="FFFF00"/>
                </a:solidFill>
              </a:rPr>
              <a:t> кожному, </a:t>
            </a:r>
            <a:r>
              <a:rPr lang="ru-RU" dirty="0" err="1">
                <a:solidFill>
                  <a:srgbClr val="FFFF00"/>
                </a:solidFill>
              </a:rPr>
              <a:t>хто</a:t>
            </a:r>
            <a:r>
              <a:rPr lang="ru-RU" dirty="0">
                <a:solidFill>
                  <a:srgbClr val="FFFF00"/>
                </a:solidFill>
              </a:rPr>
              <a:t> приходив в </a:t>
            </a:r>
            <a:r>
              <a:rPr lang="ru-RU" dirty="0" err="1">
                <a:solidFill>
                  <a:srgbClr val="FFFF00"/>
                </a:solidFill>
              </a:rPr>
              <a:t>оселю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чистими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задумами</a:t>
            </a:r>
            <a:r>
              <a:rPr lang="ru-RU" dirty="0">
                <a:solidFill>
                  <a:srgbClr val="FFFF00"/>
                </a:solidFill>
              </a:rPr>
              <a:t>. Рушником </a:t>
            </a:r>
            <a:r>
              <a:rPr lang="ru-RU" dirty="0" err="1">
                <a:solidFill>
                  <a:srgbClr val="FFFF00"/>
                </a:solidFill>
              </a:rPr>
              <a:t>зустрічали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рідних</a:t>
            </a:r>
            <a:r>
              <a:rPr lang="ru-RU" dirty="0">
                <a:solidFill>
                  <a:srgbClr val="FFFF00"/>
                </a:solidFill>
              </a:rPr>
              <a:t> і гостей, </a:t>
            </a:r>
            <a:r>
              <a:rPr lang="ru-RU" dirty="0" err="1">
                <a:solidFill>
                  <a:srgbClr val="FFFF00"/>
                </a:solidFill>
              </a:rPr>
              <a:t>вітали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народження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немовляти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родині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вінчали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молодих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проводжали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людину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останню</a:t>
            </a:r>
            <a:r>
              <a:rPr lang="ru-RU" dirty="0">
                <a:solidFill>
                  <a:srgbClr val="FFFF00"/>
                </a:solidFill>
              </a:rPr>
              <a:t> дорогу.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слів</a:t>
            </a:r>
            <a:r>
              <a:rPr lang="ru-RU" dirty="0">
                <a:solidFill>
                  <a:srgbClr val="FFFF00"/>
                </a:solidFill>
              </a:rPr>
              <a:t> “</a:t>
            </a:r>
            <a:r>
              <a:rPr lang="ru-RU" dirty="0" err="1">
                <a:solidFill>
                  <a:srgbClr val="FFFF00"/>
                </a:solidFill>
              </a:rPr>
              <a:t>давати</a:t>
            </a:r>
            <a:r>
              <a:rPr lang="ru-RU" dirty="0">
                <a:solidFill>
                  <a:srgbClr val="FFFF00"/>
                </a:solidFill>
              </a:rPr>
              <a:t> рушник” </a:t>
            </a:r>
            <a:r>
              <a:rPr lang="ru-RU" dirty="0" err="1">
                <a:solidFill>
                  <a:srgbClr val="FFFF00"/>
                </a:solidFill>
              </a:rPr>
              <a:t>повстає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уяві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українців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старовинний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звичай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пов’язувати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сватів</a:t>
            </a:r>
            <a:r>
              <a:rPr lang="ru-RU" dirty="0">
                <a:solidFill>
                  <a:srgbClr val="FFFF00"/>
                </a:solidFill>
              </a:rPr>
              <a:t> рушниками на знак </a:t>
            </a:r>
            <a:r>
              <a:rPr lang="ru-RU" dirty="0" err="1">
                <a:solidFill>
                  <a:srgbClr val="FFFF00"/>
                </a:solidFill>
              </a:rPr>
              <a:t>згоди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дівчини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одружитися</a:t>
            </a:r>
            <a:r>
              <a:rPr lang="ru-RU" dirty="0">
                <a:solidFill>
                  <a:srgbClr val="FFFF00"/>
                </a:solidFill>
              </a:rPr>
              <a:t> з парубком, </a:t>
            </a:r>
            <a:r>
              <a:rPr lang="ru-RU" dirty="0" err="1">
                <a:solidFill>
                  <a:srgbClr val="FFFF00"/>
                </a:solidFill>
              </a:rPr>
              <a:t>який</a:t>
            </a:r>
            <a:r>
              <a:rPr lang="ru-RU" dirty="0">
                <a:solidFill>
                  <a:srgbClr val="FFFF00"/>
                </a:solidFill>
              </a:rPr>
              <a:t> послав до </a:t>
            </a:r>
            <a:r>
              <a:rPr lang="ru-RU" dirty="0" err="1">
                <a:solidFill>
                  <a:srgbClr val="FFFF00"/>
                </a:solidFill>
              </a:rPr>
              <a:t>неї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старостів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             Рушники стелили </a:t>
            </a:r>
            <a:r>
              <a:rPr lang="ru-RU" dirty="0" err="1">
                <a:solidFill>
                  <a:srgbClr val="FFFF00"/>
                </a:solidFill>
              </a:rPr>
              <a:t>молодій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парі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під</a:t>
            </a:r>
            <a:r>
              <a:rPr lang="ru-RU" dirty="0">
                <a:solidFill>
                  <a:srgbClr val="FFFF00"/>
                </a:solidFill>
              </a:rPr>
              <a:t> ноги, </a:t>
            </a:r>
            <a:r>
              <a:rPr lang="ru-RU" dirty="0" err="1">
                <a:solidFill>
                  <a:srgbClr val="FFFF00"/>
                </a:solidFill>
              </a:rPr>
              <a:t>щоб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стелився</a:t>
            </a:r>
            <a:r>
              <a:rPr lang="ru-RU" dirty="0">
                <a:solidFill>
                  <a:srgbClr val="FFFF00"/>
                </a:solidFill>
              </a:rPr>
              <a:t> молодим </a:t>
            </a:r>
            <a:r>
              <a:rPr lang="ru-RU" dirty="0" err="1">
                <a:solidFill>
                  <a:srgbClr val="FFFF00"/>
                </a:solidFill>
              </a:rPr>
              <a:t>щасливий</a:t>
            </a:r>
            <a:r>
              <a:rPr lang="ru-RU" dirty="0">
                <a:solidFill>
                  <a:srgbClr val="FFFF00"/>
                </a:solidFill>
              </a:rPr>
              <a:t> шлях у </a:t>
            </a:r>
            <a:r>
              <a:rPr lang="ru-RU" dirty="0" err="1">
                <a:solidFill>
                  <a:srgbClr val="FFFF00"/>
                </a:solidFill>
              </a:rPr>
              <a:t>життя</a:t>
            </a:r>
            <a:r>
              <a:rPr lang="ru-RU" dirty="0">
                <a:solidFill>
                  <a:srgbClr val="FFFF00"/>
                </a:solidFill>
              </a:rPr>
              <a:t>. Рушник </a:t>
            </a:r>
            <a:r>
              <a:rPr lang="ru-RU" dirty="0" err="1">
                <a:solidFill>
                  <a:srgbClr val="FFFF00"/>
                </a:solidFill>
              </a:rPr>
              <a:t>взагалі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символізував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щасливу</a:t>
            </a:r>
            <a:r>
              <a:rPr lang="ru-RU" dirty="0">
                <a:solidFill>
                  <a:srgbClr val="FFFF00"/>
                </a:solidFill>
              </a:rPr>
              <a:t> дорогу. Про </a:t>
            </a:r>
            <a:r>
              <a:rPr lang="ru-RU" dirty="0" err="1">
                <a:solidFill>
                  <a:srgbClr val="FFFF00"/>
                </a:solidFill>
              </a:rPr>
              <a:t>матір</a:t>
            </a:r>
            <a:r>
              <a:rPr lang="ru-RU" dirty="0">
                <a:solidFill>
                  <a:srgbClr val="FFFF00"/>
                </a:solidFill>
              </a:rPr>
              <a:t>, яка </a:t>
            </a:r>
            <a:r>
              <a:rPr lang="ru-RU" dirty="0" err="1">
                <a:solidFill>
                  <a:srgbClr val="FFFF00"/>
                </a:solidFill>
              </a:rPr>
              <a:t>дарує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синові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вишиваний</a:t>
            </a:r>
            <a:r>
              <a:rPr lang="ru-RU" dirty="0">
                <a:solidFill>
                  <a:srgbClr val="FFFF00"/>
                </a:solidFill>
              </a:rPr>
              <a:t> рушник, </a:t>
            </a:r>
            <a:r>
              <a:rPr lang="ru-RU" dirty="0" err="1">
                <a:solidFill>
                  <a:srgbClr val="FFFF00"/>
                </a:solidFill>
              </a:rPr>
              <a:t>відправляючи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далеку</a:t>
            </a:r>
            <a:r>
              <a:rPr lang="ru-RU" dirty="0">
                <a:solidFill>
                  <a:srgbClr val="FFFF00"/>
                </a:solidFill>
              </a:rPr>
              <a:t> дорогу – говориться </a:t>
            </a:r>
            <a:r>
              <a:rPr lang="ru-RU" dirty="0" err="1">
                <a:solidFill>
                  <a:srgbClr val="FFFF00"/>
                </a:solidFill>
              </a:rPr>
              <a:t>між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іншими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пісні</a:t>
            </a:r>
            <a:r>
              <a:rPr lang="ru-RU" dirty="0">
                <a:solidFill>
                  <a:srgbClr val="FFFF00"/>
                </a:solidFill>
              </a:rPr>
              <a:t> П. </a:t>
            </a:r>
            <a:r>
              <a:rPr lang="ru-RU" dirty="0" err="1">
                <a:solidFill>
                  <a:srgbClr val="FFFF00"/>
                </a:solidFill>
              </a:rPr>
              <a:t>Майбороди</a:t>
            </a:r>
            <a:r>
              <a:rPr lang="ru-RU" dirty="0">
                <a:solidFill>
                  <a:srgbClr val="FFFF00"/>
                </a:solidFill>
              </a:rPr>
              <a:t> на слова А. </a:t>
            </a:r>
            <a:r>
              <a:rPr lang="ru-RU" dirty="0" err="1">
                <a:solidFill>
                  <a:srgbClr val="FFFF00"/>
                </a:solidFill>
              </a:rPr>
              <a:t>Малишка</a:t>
            </a:r>
            <a:r>
              <a:rPr lang="ru-RU" dirty="0">
                <a:solidFill>
                  <a:srgbClr val="FFFF00"/>
                </a:solidFill>
              </a:rPr>
              <a:t>: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92D050"/>
                </a:solidFill>
              </a:rPr>
              <a:t>             </a:t>
            </a:r>
            <a:r>
              <a:rPr lang="ru-RU" dirty="0" err="1">
                <a:solidFill>
                  <a:srgbClr val="92D050"/>
                </a:solidFill>
              </a:rPr>
              <a:t>Рідна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мати</a:t>
            </a:r>
            <a:r>
              <a:rPr lang="ru-RU" dirty="0">
                <a:solidFill>
                  <a:srgbClr val="92D050"/>
                </a:solidFill>
              </a:rPr>
              <a:t>, моя </a:t>
            </a:r>
            <a:r>
              <a:rPr lang="ru-RU" dirty="0" err="1">
                <a:solidFill>
                  <a:srgbClr val="92D050"/>
                </a:solidFill>
              </a:rPr>
              <a:t>ти</a:t>
            </a:r>
            <a:r>
              <a:rPr lang="ru-RU" dirty="0">
                <a:solidFill>
                  <a:srgbClr val="92D050"/>
                </a:solidFill>
              </a:rPr>
              <a:t>, ночей не доспала.</a:t>
            </a:r>
          </a:p>
          <a:p>
            <a:r>
              <a:rPr lang="ru-RU" dirty="0">
                <a:solidFill>
                  <a:srgbClr val="92D050"/>
                </a:solidFill>
              </a:rPr>
              <a:t>             І водила мене у поля край села.</a:t>
            </a:r>
          </a:p>
          <a:p>
            <a:r>
              <a:rPr lang="ru-RU" dirty="0">
                <a:solidFill>
                  <a:srgbClr val="92D050"/>
                </a:solidFill>
              </a:rPr>
              <a:t>             І в </a:t>
            </a:r>
            <a:r>
              <a:rPr lang="ru-RU" dirty="0" err="1">
                <a:solidFill>
                  <a:srgbClr val="92D050"/>
                </a:solidFill>
              </a:rPr>
              <a:t>далеку</a:t>
            </a:r>
            <a:r>
              <a:rPr lang="ru-RU" dirty="0">
                <a:solidFill>
                  <a:srgbClr val="92D050"/>
                </a:solidFill>
              </a:rPr>
              <a:t> дорогу </a:t>
            </a:r>
            <a:r>
              <a:rPr lang="ru-RU" dirty="0" err="1">
                <a:solidFill>
                  <a:srgbClr val="92D050"/>
                </a:solidFill>
              </a:rPr>
              <a:t>ти</a:t>
            </a:r>
            <a:r>
              <a:rPr lang="ru-RU" dirty="0">
                <a:solidFill>
                  <a:srgbClr val="92D050"/>
                </a:solidFill>
              </a:rPr>
              <a:t> мене на </a:t>
            </a:r>
            <a:r>
              <a:rPr lang="ru-RU" dirty="0" err="1">
                <a:solidFill>
                  <a:srgbClr val="92D050"/>
                </a:solidFill>
              </a:rPr>
              <a:t>зорі</a:t>
            </a:r>
            <a:r>
              <a:rPr lang="ru-RU" dirty="0">
                <a:solidFill>
                  <a:srgbClr val="92D050"/>
                </a:solidFill>
              </a:rPr>
              <a:t> провожала.</a:t>
            </a:r>
          </a:p>
          <a:p>
            <a:r>
              <a:rPr lang="ru-RU" dirty="0">
                <a:solidFill>
                  <a:srgbClr val="92D050"/>
                </a:solidFill>
              </a:rPr>
              <a:t>             І рушник </a:t>
            </a:r>
            <a:r>
              <a:rPr lang="ru-RU" dirty="0" err="1">
                <a:solidFill>
                  <a:srgbClr val="92D050"/>
                </a:solidFill>
              </a:rPr>
              <a:t>вишиваний</a:t>
            </a:r>
            <a:r>
              <a:rPr lang="ru-RU" dirty="0">
                <a:solidFill>
                  <a:srgbClr val="92D050"/>
                </a:solidFill>
              </a:rPr>
              <a:t> на </a:t>
            </a:r>
            <a:r>
              <a:rPr lang="ru-RU" dirty="0" err="1">
                <a:solidFill>
                  <a:srgbClr val="92D050"/>
                </a:solidFill>
              </a:rPr>
              <a:t>щастя</a:t>
            </a:r>
            <a:r>
              <a:rPr lang="ru-RU" dirty="0">
                <a:solidFill>
                  <a:srgbClr val="92D050"/>
                </a:solidFill>
              </a:rPr>
              <a:t> на долю дала...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58688" y="4365104"/>
            <a:ext cx="6051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Український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національний</a:t>
            </a:r>
            <a:r>
              <a:rPr lang="ru-RU" dirty="0">
                <a:solidFill>
                  <a:srgbClr val="FFFF00"/>
                </a:solidFill>
              </a:rPr>
              <a:t> поет Тарас Шевченко, </a:t>
            </a:r>
            <a:r>
              <a:rPr lang="ru-RU" dirty="0" err="1">
                <a:solidFill>
                  <a:srgbClr val="FFFF00"/>
                </a:solidFill>
              </a:rPr>
              <a:t>дивлячись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виконані</a:t>
            </a:r>
            <a:r>
              <a:rPr lang="ru-RU" dirty="0">
                <a:solidFill>
                  <a:srgbClr val="FFFF00"/>
                </a:solidFill>
              </a:rPr>
              <a:t> з тонким </a:t>
            </a:r>
            <a:r>
              <a:rPr lang="ru-RU" dirty="0" err="1">
                <a:solidFill>
                  <a:srgbClr val="FFFF00"/>
                </a:solidFill>
              </a:rPr>
              <a:t>відчуттям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кольору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художнім</a:t>
            </a:r>
            <a:r>
              <a:rPr lang="ru-RU" dirty="0">
                <a:solidFill>
                  <a:srgbClr val="FFFF00"/>
                </a:solidFill>
              </a:rPr>
              <a:t> смаком і </a:t>
            </a:r>
            <a:r>
              <a:rPr lang="ru-RU" dirty="0" err="1">
                <a:solidFill>
                  <a:srgbClr val="FFFF00"/>
                </a:solidFill>
              </a:rPr>
              <a:t>майстерністю</a:t>
            </a:r>
            <a:r>
              <a:rPr lang="ru-RU" dirty="0">
                <a:solidFill>
                  <a:srgbClr val="FFFF00"/>
                </a:solidFill>
              </a:rPr>
              <a:t> рушники, говорив,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з тих </a:t>
            </a:r>
            <a:r>
              <a:rPr lang="ru-RU" dirty="0" err="1">
                <a:solidFill>
                  <a:srgbClr val="FFFF00"/>
                </a:solidFill>
              </a:rPr>
              <a:t>рушників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промовляє</a:t>
            </a:r>
            <a:r>
              <a:rPr lang="ru-RU" dirty="0">
                <a:solidFill>
                  <a:srgbClr val="FFFF00"/>
                </a:solidFill>
              </a:rPr>
              <a:t> душа </a:t>
            </a:r>
            <a:r>
              <a:rPr lang="ru-RU" dirty="0" err="1">
                <a:solidFill>
                  <a:srgbClr val="FFFF00"/>
                </a:solidFill>
              </a:rPr>
              <a:t>обдарованого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щирого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гостинного</a:t>
            </a:r>
            <a:r>
              <a:rPr lang="ru-RU" dirty="0">
                <a:solidFill>
                  <a:srgbClr val="FFFF00"/>
                </a:solidFill>
              </a:rPr>
              <a:t> народу. Шевченко </a:t>
            </a:r>
            <a:r>
              <a:rPr lang="ru-RU" dirty="0" err="1">
                <a:solidFill>
                  <a:srgbClr val="FFFF00"/>
                </a:solidFill>
              </a:rPr>
              <a:t>хотів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бачити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своїх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весільних</a:t>
            </a:r>
            <a:r>
              <a:rPr lang="ru-RU" dirty="0">
                <a:solidFill>
                  <a:srgbClr val="FFFF00"/>
                </a:solidFill>
              </a:rPr>
              <a:t> рушниках </a:t>
            </a:r>
            <a:r>
              <a:rPr lang="ru-RU" dirty="0" err="1">
                <a:solidFill>
                  <a:srgbClr val="FFFF00"/>
                </a:solidFill>
              </a:rPr>
              <a:t>червоних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горластих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півнів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збудили</a:t>
            </a:r>
            <a:r>
              <a:rPr lang="ru-RU" dirty="0">
                <a:solidFill>
                  <a:srgbClr val="FFFF00"/>
                </a:solidFill>
              </a:rPr>
              <a:t> б народ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рабського</a:t>
            </a:r>
            <a:r>
              <a:rPr lang="ru-RU" dirty="0">
                <a:solidFill>
                  <a:srgbClr val="FFFF00"/>
                </a:solidFill>
              </a:rPr>
              <a:t> сну. </a:t>
            </a:r>
            <a:r>
              <a:rPr lang="ru-RU" dirty="0" err="1">
                <a:solidFill>
                  <a:srgbClr val="FFFF00"/>
                </a:solidFill>
              </a:rPr>
              <a:t>Шевченкові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судилося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дожити</a:t>
            </a:r>
            <a:r>
              <a:rPr lang="ru-RU" dirty="0">
                <a:solidFill>
                  <a:srgbClr val="FFFF00"/>
                </a:solidFill>
              </a:rPr>
              <a:t> дня </a:t>
            </a:r>
            <a:r>
              <a:rPr lang="ru-RU" dirty="0" err="1">
                <a:solidFill>
                  <a:srgbClr val="FFFF00"/>
                </a:solidFill>
              </a:rPr>
              <a:t>свого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шлюбу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813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3"/>
            <a:ext cx="3558505" cy="39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84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ru-RU" dirty="0" err="1">
                <a:solidFill>
                  <a:srgbClr val="00B050"/>
                </a:solidFill>
              </a:rPr>
              <a:t>вишиваних</a:t>
            </a:r>
            <a:r>
              <a:rPr lang="ru-RU" dirty="0">
                <a:solidFill>
                  <a:srgbClr val="00B050"/>
                </a:solidFill>
              </a:rPr>
              <a:t> рушниках, як </a:t>
            </a:r>
            <a:r>
              <a:rPr lang="ru-RU" dirty="0" err="1">
                <a:solidFill>
                  <a:srgbClr val="00B050"/>
                </a:solidFill>
              </a:rPr>
              <a:t>він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прагнув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бачити</a:t>
            </a:r>
            <a:r>
              <a:rPr lang="ru-RU" dirty="0">
                <a:solidFill>
                  <a:srgbClr val="00B050"/>
                </a:solidFill>
              </a:rPr>
              <a:t> в день </a:t>
            </a:r>
            <a:r>
              <a:rPr lang="ru-RU" dirty="0" err="1">
                <a:solidFill>
                  <a:srgbClr val="00B050"/>
                </a:solidFill>
              </a:rPr>
              <a:t>вінчання</a:t>
            </a:r>
            <a:r>
              <a:rPr lang="ru-RU" dirty="0">
                <a:solidFill>
                  <a:srgbClr val="00B050"/>
                </a:solidFill>
              </a:rPr>
              <a:t>, довелось </a:t>
            </a:r>
            <a:r>
              <a:rPr lang="ru-RU" dirty="0" err="1">
                <a:solidFill>
                  <a:srgbClr val="00B050"/>
                </a:solidFill>
              </a:rPr>
              <a:t>українцям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спускати</a:t>
            </a:r>
            <a:r>
              <a:rPr lang="ru-RU" dirty="0">
                <a:solidFill>
                  <a:srgbClr val="00B050"/>
                </a:solidFill>
              </a:rPr>
              <a:t> у домовину </a:t>
            </a:r>
            <a:r>
              <a:rPr lang="ru-RU" dirty="0" err="1">
                <a:solidFill>
                  <a:srgbClr val="00B050"/>
                </a:solidFill>
              </a:rPr>
              <a:t>труну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тілом</a:t>
            </a:r>
            <a:r>
              <a:rPr lang="ru-RU" dirty="0">
                <a:solidFill>
                  <a:srgbClr val="00B050"/>
                </a:solidFill>
              </a:rPr>
              <a:t> пророка. Тому і </a:t>
            </a:r>
            <a:r>
              <a:rPr lang="ru-RU" dirty="0" err="1">
                <a:solidFill>
                  <a:srgbClr val="00B050"/>
                </a:solidFill>
              </a:rPr>
              <a:t>тепер</a:t>
            </a:r>
            <a:r>
              <a:rPr lang="ru-RU" dirty="0">
                <a:solidFill>
                  <a:srgbClr val="00B050"/>
                </a:solidFill>
              </a:rPr>
              <a:t> не </a:t>
            </a:r>
            <a:r>
              <a:rPr lang="ru-RU" dirty="0" err="1">
                <a:solidFill>
                  <a:srgbClr val="00B050"/>
                </a:solidFill>
              </a:rPr>
              <a:t>дивує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нікого</a:t>
            </a:r>
            <a:r>
              <a:rPr lang="ru-RU" dirty="0">
                <a:solidFill>
                  <a:srgbClr val="00B050"/>
                </a:solidFill>
              </a:rPr>
              <a:t> факт,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в день </a:t>
            </a:r>
            <a:r>
              <a:rPr lang="ru-RU" dirty="0" err="1">
                <a:solidFill>
                  <a:srgbClr val="00B050"/>
                </a:solidFill>
              </a:rPr>
              <a:t>шевченківських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концертів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які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святкують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українці</a:t>
            </a:r>
            <a:r>
              <a:rPr lang="ru-RU" dirty="0">
                <a:solidFill>
                  <a:srgbClr val="00B050"/>
                </a:solidFill>
              </a:rPr>
              <a:t> кожного року, над портретом Кобзаря </a:t>
            </a:r>
            <a:r>
              <a:rPr lang="ru-RU" dirty="0" err="1">
                <a:solidFill>
                  <a:srgbClr val="00B050"/>
                </a:solidFill>
              </a:rPr>
              <a:t>з’являється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вишиваний</a:t>
            </a:r>
            <a:r>
              <a:rPr lang="ru-RU" dirty="0">
                <a:solidFill>
                  <a:srgbClr val="00B050"/>
                </a:solidFill>
              </a:rPr>
              <a:t> рушник.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4076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Вишивка</a:t>
            </a:r>
            <a:r>
              <a:rPr lang="ru-RU" dirty="0">
                <a:solidFill>
                  <a:srgbClr val="00B0F0"/>
                </a:solidFill>
              </a:rPr>
              <a:t> в </a:t>
            </a:r>
            <a:r>
              <a:rPr lang="ru-RU" dirty="0" err="1">
                <a:solidFill>
                  <a:srgbClr val="00B0F0"/>
                </a:solidFill>
              </a:rPr>
              <a:t>житті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українців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поза </a:t>
            </a:r>
            <a:r>
              <a:rPr lang="ru-RU" dirty="0" err="1" smtClean="0">
                <a:solidFill>
                  <a:srgbClr val="00B0F0"/>
                </a:solidFill>
              </a:rPr>
              <a:t>Батьківщиною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8407" y="1710100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>
                <a:solidFill>
                  <a:srgbClr val="00B050"/>
                </a:solidFill>
              </a:rPr>
              <a:t>Для </a:t>
            </a:r>
            <a:r>
              <a:rPr lang="ru-RU" dirty="0" err="1">
                <a:solidFill>
                  <a:srgbClr val="00B050"/>
                </a:solidFill>
              </a:rPr>
              <a:t>українців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виселених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рідних</a:t>
            </a:r>
            <a:r>
              <a:rPr lang="ru-RU" dirty="0">
                <a:solidFill>
                  <a:srgbClr val="00B050"/>
                </a:solidFill>
              </a:rPr>
              <a:t> земель </a:t>
            </a:r>
            <a:r>
              <a:rPr lang="ru-RU" dirty="0" err="1">
                <a:solidFill>
                  <a:srgbClr val="00B050"/>
                </a:solidFill>
              </a:rPr>
              <a:t>або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народжених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вже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засланні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згорток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вишитого</a:t>
            </a:r>
            <a:r>
              <a:rPr lang="ru-RU" dirty="0">
                <a:solidFill>
                  <a:srgbClr val="00B050"/>
                </a:solidFill>
              </a:rPr>
              <a:t> полотна ставав часто одним з </a:t>
            </a:r>
            <a:r>
              <a:rPr lang="ru-RU" dirty="0" err="1">
                <a:solidFill>
                  <a:srgbClr val="00B050"/>
                </a:solidFill>
              </a:rPr>
              <a:t>найцінніших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зматеріалізованих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клаптиків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далекої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забраної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їм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батьківщини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r>
              <a:rPr lang="ru-RU" dirty="0"/>
              <a:t>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011" y="2852936"/>
            <a:ext cx="5574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Збережена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бабунею</a:t>
            </a:r>
            <a:r>
              <a:rPr lang="ru-RU" dirty="0">
                <a:solidFill>
                  <a:srgbClr val="00B050"/>
                </a:solidFill>
              </a:rPr>
              <a:t> і часто </a:t>
            </a:r>
            <a:r>
              <a:rPr lang="ru-RU" dirty="0" err="1">
                <a:solidFill>
                  <a:srgbClr val="00B050"/>
                </a:solidFill>
              </a:rPr>
              <a:t>приховувана</a:t>
            </a:r>
            <a:r>
              <a:rPr lang="ru-RU" dirty="0">
                <a:solidFill>
                  <a:srgbClr val="00B050"/>
                </a:solidFill>
              </a:rPr>
              <a:t> перед </a:t>
            </a:r>
            <a:r>
              <a:rPr lang="ru-RU" dirty="0" err="1">
                <a:solidFill>
                  <a:srgbClr val="00B050"/>
                </a:solidFill>
              </a:rPr>
              <a:t>сусідами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горсточок</a:t>
            </a:r>
            <a:r>
              <a:rPr lang="ru-RU" dirty="0">
                <a:solidFill>
                  <a:srgbClr val="00B050"/>
                </a:solidFill>
              </a:rPr>
              <a:t> “</a:t>
            </a:r>
            <a:r>
              <a:rPr lang="ru-RU" dirty="0" err="1">
                <a:solidFill>
                  <a:srgbClr val="00B050"/>
                </a:solidFill>
              </a:rPr>
              <a:t>вишитого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життя</a:t>
            </a:r>
            <a:r>
              <a:rPr lang="ru-RU" dirty="0">
                <a:solidFill>
                  <a:srgbClr val="00B050"/>
                </a:solidFill>
              </a:rPr>
              <a:t>” </a:t>
            </a:r>
            <a:r>
              <a:rPr lang="ru-RU" dirty="0" err="1">
                <a:solidFill>
                  <a:srgbClr val="00B050"/>
                </a:solidFill>
              </a:rPr>
              <a:t>викликає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спомини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згадку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найкращих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хвилин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прожитих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під</a:t>
            </a:r>
            <a:r>
              <a:rPr lang="ru-RU" dirty="0">
                <a:solidFill>
                  <a:srgbClr val="00B050"/>
                </a:solidFill>
              </a:rPr>
              <a:t> час </a:t>
            </a:r>
            <a:r>
              <a:rPr lang="ru-RU" dirty="0" err="1">
                <a:solidFill>
                  <a:srgbClr val="00B050"/>
                </a:solidFill>
              </a:rPr>
              <a:t>родинних</a:t>
            </a:r>
            <a:r>
              <a:rPr lang="ru-RU" dirty="0">
                <a:solidFill>
                  <a:srgbClr val="00B050"/>
                </a:solidFill>
              </a:rPr>
              <a:t> й </a:t>
            </a:r>
            <a:r>
              <a:rPr lang="ru-RU" dirty="0" err="1">
                <a:solidFill>
                  <a:srgbClr val="00B050"/>
                </a:solidFill>
              </a:rPr>
              <a:t>суспільно-культурних</a:t>
            </a:r>
            <a:r>
              <a:rPr lang="ru-RU" dirty="0">
                <a:solidFill>
                  <a:srgbClr val="00B050"/>
                </a:solidFill>
              </a:rPr>
              <a:t> свят у </a:t>
            </a:r>
            <a:r>
              <a:rPr lang="ru-RU" dirty="0" err="1">
                <a:solidFill>
                  <a:srgbClr val="00B050"/>
                </a:solidFill>
              </a:rPr>
              <a:t>рідному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краї</a:t>
            </a:r>
            <a:r>
              <a:rPr lang="ru-RU" dirty="0">
                <a:solidFill>
                  <a:srgbClr val="00B050"/>
                </a:solidFill>
              </a:rPr>
              <a:t>, і </a:t>
            </a:r>
            <a:r>
              <a:rPr lang="ru-RU" dirty="0" err="1">
                <a:solidFill>
                  <a:srgbClr val="00B050"/>
                </a:solidFill>
              </a:rPr>
              <a:t>компенсує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його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болючий</a:t>
            </a:r>
            <a:r>
              <a:rPr lang="ru-RU" dirty="0">
                <a:solidFill>
                  <a:srgbClr val="00B050"/>
                </a:solidFill>
              </a:rPr>
              <a:t> брак. В таких </a:t>
            </a:r>
            <a:r>
              <a:rPr lang="ru-RU" dirty="0" err="1">
                <a:solidFill>
                  <a:srgbClr val="00B050"/>
                </a:solidFill>
              </a:rPr>
              <a:t>хвилинах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оживає</a:t>
            </a:r>
            <a:r>
              <a:rPr lang="ru-RU" dirty="0">
                <a:solidFill>
                  <a:srgbClr val="00B050"/>
                </a:solidFill>
              </a:rPr>
              <a:t> все те </a:t>
            </a:r>
            <a:r>
              <a:rPr lang="ru-RU" dirty="0" err="1">
                <a:solidFill>
                  <a:srgbClr val="00B050"/>
                </a:solidFill>
              </a:rPr>
              <a:t>українське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знайшло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своє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образне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втілення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вишивці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Оживає</a:t>
            </a:r>
            <a:r>
              <a:rPr lang="ru-RU" dirty="0">
                <a:solidFill>
                  <a:srgbClr val="00B050"/>
                </a:solidFill>
              </a:rPr>
              <a:t> краса </a:t>
            </a:r>
            <a:r>
              <a:rPr lang="ru-RU" dirty="0" err="1">
                <a:solidFill>
                  <a:srgbClr val="00B050"/>
                </a:solidFill>
              </a:rPr>
              <a:t>навколишнього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життя</a:t>
            </a:r>
            <a:r>
              <a:rPr lang="ru-RU" dirty="0">
                <a:solidFill>
                  <a:srgbClr val="00B050"/>
                </a:solidFill>
              </a:rPr>
              <a:t> і </a:t>
            </a:r>
            <a:r>
              <a:rPr lang="ru-RU" dirty="0" err="1">
                <a:solidFill>
                  <a:srgbClr val="00B050"/>
                </a:solidFill>
              </a:rPr>
              <a:t>природи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квітами</a:t>
            </a:r>
            <a:r>
              <a:rPr lang="ru-RU" dirty="0">
                <a:solidFill>
                  <a:srgbClr val="00B050"/>
                </a:solidFill>
              </a:rPr>
              <a:t> – символами й </a:t>
            </a:r>
            <a:r>
              <a:rPr lang="ru-RU" dirty="0" err="1">
                <a:solidFill>
                  <a:srgbClr val="00B050"/>
                </a:solidFill>
              </a:rPr>
              <a:t>Шевчеківським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вишневим</a:t>
            </a:r>
            <a:r>
              <a:rPr lang="ru-RU" dirty="0">
                <a:solidFill>
                  <a:srgbClr val="00B050"/>
                </a:solidFill>
              </a:rPr>
              <a:t> садком.</a:t>
            </a:r>
          </a:p>
        </p:txBody>
      </p:sp>
    </p:spTree>
    <p:extLst>
      <p:ext uri="{BB962C8B-B14F-4D97-AF65-F5344CB8AC3E}">
        <p14:creationId xmlns:p14="http://schemas.microsoft.com/office/powerpoint/2010/main" val="228442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72" y="3870176"/>
            <a:ext cx="2987824" cy="29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500" y="12264"/>
            <a:ext cx="9169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Всі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сподівання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одвідвічні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надії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прагнення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українців</a:t>
            </a:r>
            <a:r>
              <a:rPr lang="ru-RU" dirty="0">
                <a:solidFill>
                  <a:srgbClr val="0070C0"/>
                </a:solidFill>
              </a:rPr>
              <a:t>, як тих </a:t>
            </a:r>
            <a:r>
              <a:rPr lang="ru-RU" dirty="0" err="1">
                <a:solidFill>
                  <a:srgbClr val="0070C0"/>
                </a:solidFill>
              </a:rPr>
              <a:t>бездомних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проживаючих</a:t>
            </a:r>
            <a:r>
              <a:rPr lang="ru-RU" dirty="0">
                <a:solidFill>
                  <a:srgbClr val="0070C0"/>
                </a:solidFill>
              </a:rPr>
              <a:t> не в </a:t>
            </a:r>
            <a:r>
              <a:rPr lang="ru-RU" dirty="0" err="1">
                <a:solidFill>
                  <a:srgbClr val="0070C0"/>
                </a:solidFill>
              </a:rPr>
              <a:t>Україні</a:t>
            </a:r>
            <a:r>
              <a:rPr lang="ru-RU" dirty="0">
                <a:solidFill>
                  <a:srgbClr val="0070C0"/>
                </a:solidFill>
              </a:rPr>
              <a:t>, так і тих живучих </a:t>
            </a:r>
            <a:r>
              <a:rPr lang="ru-RU" dirty="0">
                <a:solidFill>
                  <a:srgbClr val="002060"/>
                </a:solidFill>
              </a:rPr>
              <a:t>“на </a:t>
            </a:r>
            <a:r>
              <a:rPr lang="ru-RU" dirty="0" err="1">
                <a:solidFill>
                  <a:srgbClr val="002060"/>
                </a:solidFill>
              </a:rPr>
              <a:t>нашій</a:t>
            </a:r>
            <a:r>
              <a:rPr lang="ru-RU" dirty="0">
                <a:solidFill>
                  <a:srgbClr val="002060"/>
                </a:solidFill>
              </a:rPr>
              <a:t>, не </a:t>
            </a:r>
            <a:r>
              <a:rPr lang="ru-RU" dirty="0" err="1">
                <a:solidFill>
                  <a:srgbClr val="002060"/>
                </a:solidFill>
              </a:rPr>
              <a:t>своїй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землі</a:t>
            </a:r>
            <a:r>
              <a:rPr lang="ru-RU" dirty="0">
                <a:solidFill>
                  <a:srgbClr val="002060"/>
                </a:solidFill>
              </a:rPr>
              <a:t>”, </a:t>
            </a:r>
            <a:r>
              <a:rPr lang="ru-RU" dirty="0" err="1">
                <a:solidFill>
                  <a:srgbClr val="0070C0"/>
                </a:solidFill>
              </a:rPr>
              <a:t>виражали</a:t>
            </a:r>
            <a:r>
              <a:rPr lang="ru-RU" dirty="0">
                <a:solidFill>
                  <a:srgbClr val="0070C0"/>
                </a:solidFill>
              </a:rPr>
              <a:t> до 1991 року </a:t>
            </a:r>
            <a:r>
              <a:rPr lang="ru-RU" dirty="0" err="1">
                <a:solidFill>
                  <a:srgbClr val="0070C0"/>
                </a:solidFill>
              </a:rPr>
              <a:t>українські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покоління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вішаючи</a:t>
            </a:r>
            <a:r>
              <a:rPr lang="ru-RU" dirty="0">
                <a:solidFill>
                  <a:srgbClr val="0070C0"/>
                </a:solidFill>
              </a:rPr>
              <a:t> рушник над автопортретом Кобзаря і </a:t>
            </a:r>
            <a:r>
              <a:rPr lang="ru-RU" dirty="0" err="1">
                <a:solidFill>
                  <a:srgbClr val="0070C0"/>
                </a:solidFill>
              </a:rPr>
              <a:t>накресленою</a:t>
            </a:r>
            <a:r>
              <a:rPr lang="ru-RU" dirty="0">
                <a:solidFill>
                  <a:srgbClr val="0070C0"/>
                </a:solidFill>
              </a:rPr>
              <a:t> ним </a:t>
            </a:r>
            <a:r>
              <a:rPr lang="ru-RU" dirty="0" err="1">
                <a:solidFill>
                  <a:srgbClr val="0070C0"/>
                </a:solidFill>
              </a:rPr>
              <a:t>програмою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“в </a:t>
            </a:r>
            <a:r>
              <a:rPr lang="ru-RU" dirty="0" err="1">
                <a:solidFill>
                  <a:srgbClr val="002060"/>
                </a:solidFill>
              </a:rPr>
              <a:t>своїй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хаті</a:t>
            </a:r>
            <a:r>
              <a:rPr lang="ru-RU" dirty="0">
                <a:solidFill>
                  <a:srgbClr val="002060"/>
                </a:solidFill>
              </a:rPr>
              <a:t> своя й правда, і сила, і воля”.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84784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З тою ж </a:t>
            </a:r>
            <a:r>
              <a:rPr lang="ru-RU" dirty="0" err="1">
                <a:solidFill>
                  <a:srgbClr val="0070C0"/>
                </a:solidFill>
              </a:rPr>
              <a:t>надією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краківська</a:t>
            </a:r>
            <a:r>
              <a:rPr lang="ru-RU" dirty="0">
                <a:solidFill>
                  <a:srgbClr val="0070C0"/>
                </a:solidFill>
              </a:rPr>
              <a:t> громада у 1983 </a:t>
            </a:r>
            <a:r>
              <a:rPr lang="ru-RU" dirty="0" err="1">
                <a:solidFill>
                  <a:srgbClr val="0070C0"/>
                </a:solidFill>
              </a:rPr>
              <a:t>році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складаючи</a:t>
            </a:r>
            <a:r>
              <a:rPr lang="ru-RU" dirty="0">
                <a:solidFill>
                  <a:srgbClr val="0070C0"/>
                </a:solidFill>
              </a:rPr>
              <a:t> дар </a:t>
            </a:r>
            <a:r>
              <a:rPr lang="ru-RU" dirty="0" err="1">
                <a:solidFill>
                  <a:srgbClr val="0070C0"/>
                </a:solidFill>
              </a:rPr>
              <a:t>Папі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Римському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Іванові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Павлові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II, </a:t>
            </a:r>
            <a:r>
              <a:rPr lang="ru-RU" dirty="0">
                <a:solidFill>
                  <a:srgbClr val="0070C0"/>
                </a:solidFill>
              </a:rPr>
              <a:t>передала образ </a:t>
            </a:r>
            <a:r>
              <a:rPr lang="ru-RU" dirty="0" err="1">
                <a:solidFill>
                  <a:srgbClr val="0070C0"/>
                </a:solidFill>
              </a:rPr>
              <a:t>лемківської</a:t>
            </a:r>
            <a:r>
              <a:rPr lang="ru-RU" dirty="0">
                <a:solidFill>
                  <a:srgbClr val="0070C0"/>
                </a:solidFill>
              </a:rPr>
              <a:t> церкви і </a:t>
            </a:r>
            <a:r>
              <a:rPr lang="ru-RU" dirty="0" err="1">
                <a:solidFill>
                  <a:srgbClr val="0070C0"/>
                </a:solidFill>
              </a:rPr>
              <a:t>вишитий</a:t>
            </a:r>
            <a:r>
              <a:rPr lang="ru-RU" dirty="0">
                <a:solidFill>
                  <a:srgbClr val="0070C0"/>
                </a:solidFill>
              </a:rPr>
              <a:t> руками </a:t>
            </a:r>
            <a:r>
              <a:rPr lang="ru-RU" dirty="0" err="1">
                <a:solidFill>
                  <a:srgbClr val="0070C0"/>
                </a:solidFill>
              </a:rPr>
              <a:t>земної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матері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України</a:t>
            </a:r>
            <a:r>
              <a:rPr lang="ru-RU" dirty="0">
                <a:solidFill>
                  <a:srgbClr val="0070C0"/>
                </a:solidFill>
              </a:rPr>
              <a:t> рушник з </a:t>
            </a:r>
            <a:r>
              <a:rPr lang="ru-RU" dirty="0" err="1">
                <a:solidFill>
                  <a:srgbClr val="0070C0"/>
                </a:solidFill>
              </a:rPr>
              <a:t>вірою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заведе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найбільшого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релігійного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провідника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Києва</a:t>
            </a:r>
            <a:r>
              <a:rPr lang="ru-RU" dirty="0">
                <a:solidFill>
                  <a:srgbClr val="0070C0"/>
                </a:solidFill>
              </a:rPr>
              <a:t>, для </a:t>
            </a:r>
            <a:r>
              <a:rPr lang="ru-RU" dirty="0" err="1">
                <a:solidFill>
                  <a:srgbClr val="0070C0"/>
                </a:solidFill>
              </a:rPr>
              <a:t>відродження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прийнятого</a:t>
            </a:r>
            <a:r>
              <a:rPr lang="ru-RU" dirty="0">
                <a:solidFill>
                  <a:srgbClr val="0070C0"/>
                </a:solidFill>
              </a:rPr>
              <a:t> там </a:t>
            </a:r>
            <a:r>
              <a:rPr lang="ru-RU" dirty="0" err="1">
                <a:solidFill>
                  <a:srgbClr val="0070C0"/>
                </a:solidFill>
              </a:rPr>
              <a:t>тисячу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років</a:t>
            </a:r>
            <a:r>
              <a:rPr lang="ru-RU" dirty="0">
                <a:solidFill>
                  <a:srgbClr val="0070C0"/>
                </a:solidFill>
              </a:rPr>
              <a:t> тому </a:t>
            </a:r>
            <a:r>
              <a:rPr lang="ru-RU" dirty="0" err="1">
                <a:solidFill>
                  <a:srgbClr val="0070C0"/>
                </a:solidFill>
              </a:rPr>
              <a:t>християнства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1"/>
            <a:ext cx="2948786" cy="31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98" y="2780928"/>
            <a:ext cx="3429000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28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Вишивка</a:t>
            </a:r>
            <a:r>
              <a:rPr lang="ru-RU" dirty="0">
                <a:solidFill>
                  <a:srgbClr val="FFC000"/>
                </a:solidFill>
              </a:rPr>
              <a:t>, як і </a:t>
            </a:r>
            <a:r>
              <a:rPr lang="ru-RU" dirty="0" err="1">
                <a:solidFill>
                  <a:srgbClr val="FFC000"/>
                </a:solidFill>
              </a:rPr>
              <a:t>барвисте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ткацтво</a:t>
            </a:r>
            <a:r>
              <a:rPr lang="ru-RU" dirty="0">
                <a:solidFill>
                  <a:srgbClr val="FFC000"/>
                </a:solidFill>
              </a:rPr>
              <a:t>, з </a:t>
            </a:r>
            <a:r>
              <a:rPr lang="ru-RU" dirty="0" err="1">
                <a:solidFill>
                  <a:srgbClr val="FFC000"/>
                </a:solidFill>
              </a:rPr>
              <a:t>давніх-давен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була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улюбленим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засобом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художнього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оздоблення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різноманітних</a:t>
            </a:r>
            <a:r>
              <a:rPr lang="ru-RU" dirty="0">
                <a:solidFill>
                  <a:srgbClr val="FFC000"/>
                </a:solidFill>
              </a:rPr>
              <a:t> форм </a:t>
            </a:r>
            <a:r>
              <a:rPr lang="ru-RU" dirty="0" err="1">
                <a:solidFill>
                  <a:srgbClr val="FFC000"/>
                </a:solidFill>
              </a:rPr>
              <a:t>українського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побуту</a:t>
            </a:r>
            <a:r>
              <a:rPr lang="ru-RU" dirty="0">
                <a:solidFill>
                  <a:srgbClr val="FFC000"/>
                </a:solidFill>
              </a:rPr>
              <a:t>. І зараз </a:t>
            </a:r>
            <a:r>
              <a:rPr lang="ru-RU" dirty="0" err="1">
                <a:solidFill>
                  <a:srgbClr val="FFC000"/>
                </a:solidFill>
              </a:rPr>
              <a:t>вишивка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залишається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найпоширенішим</a:t>
            </a:r>
            <a:r>
              <a:rPr lang="ru-RU" dirty="0">
                <a:solidFill>
                  <a:srgbClr val="FFC000"/>
                </a:solidFill>
              </a:rPr>
              <a:t> видом </a:t>
            </a:r>
            <a:r>
              <a:rPr lang="ru-RU" dirty="0" err="1">
                <a:solidFill>
                  <a:srgbClr val="FFC000"/>
                </a:solidFill>
              </a:rPr>
              <a:t>українського</a:t>
            </a:r>
            <a:r>
              <a:rPr lang="ru-RU" dirty="0">
                <a:solidFill>
                  <a:srgbClr val="FFC000"/>
                </a:solidFill>
              </a:rPr>
              <a:t> декоративно-</a:t>
            </a:r>
            <a:r>
              <a:rPr lang="ru-RU" dirty="0" err="1">
                <a:solidFill>
                  <a:srgbClr val="FFC000"/>
                </a:solidFill>
              </a:rPr>
              <a:t>ужиткового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мистецтва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Ще</a:t>
            </a:r>
            <a:r>
              <a:rPr lang="ru-RU" dirty="0">
                <a:solidFill>
                  <a:srgbClr val="FFC000"/>
                </a:solidFill>
              </a:rPr>
              <a:t> не так давно </a:t>
            </a:r>
            <a:r>
              <a:rPr lang="ru-RU" dirty="0" err="1">
                <a:solidFill>
                  <a:srgbClr val="FFC000"/>
                </a:solidFill>
              </a:rPr>
              <a:t>важко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було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знайти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таке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українське</a:t>
            </a:r>
            <a:r>
              <a:rPr lang="ru-RU" dirty="0">
                <a:solidFill>
                  <a:srgbClr val="FFC000"/>
                </a:solidFill>
              </a:rPr>
              <a:t> село, де б не </a:t>
            </a:r>
            <a:r>
              <a:rPr lang="ru-RU" dirty="0" err="1">
                <a:solidFill>
                  <a:srgbClr val="FFC000"/>
                </a:solidFill>
              </a:rPr>
              <a:t>було</a:t>
            </a:r>
            <a:r>
              <a:rPr lang="ru-RU" dirty="0">
                <a:solidFill>
                  <a:srgbClr val="FFC000"/>
                </a:solidFill>
              </a:rPr>
              <a:t> бодай </a:t>
            </a:r>
            <a:r>
              <a:rPr lang="ru-RU" dirty="0" err="1">
                <a:solidFill>
                  <a:srgbClr val="FFC000"/>
                </a:solidFill>
              </a:rPr>
              <a:t>кількох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прославлених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вишивальниць</a:t>
            </a:r>
            <a:r>
              <a:rPr lang="ru-RU" dirty="0">
                <a:solidFill>
                  <a:srgbClr val="FFC000"/>
                </a:solidFill>
              </a:rPr>
              <a:t>, де б </a:t>
            </a:r>
            <a:r>
              <a:rPr lang="ru-RU" dirty="0" err="1">
                <a:solidFill>
                  <a:srgbClr val="FFC000"/>
                </a:solidFill>
              </a:rPr>
              <a:t>вишивка</a:t>
            </a:r>
            <a:r>
              <a:rPr lang="ru-RU" dirty="0">
                <a:solidFill>
                  <a:srgbClr val="FFC000"/>
                </a:solidFill>
              </a:rPr>
              <a:t> не </a:t>
            </a:r>
            <a:r>
              <a:rPr lang="ru-RU" dirty="0" err="1">
                <a:solidFill>
                  <a:srgbClr val="FFC000"/>
                </a:solidFill>
              </a:rPr>
              <a:t>знаходила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застосування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хатньому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побуті</a:t>
            </a:r>
            <a:r>
              <a:rPr lang="ru-RU" dirty="0">
                <a:solidFill>
                  <a:srgbClr val="FFC000"/>
                </a:solidFill>
              </a:rPr>
              <a:t> – на </a:t>
            </a:r>
            <a:r>
              <a:rPr lang="ru-RU" dirty="0" err="1">
                <a:solidFill>
                  <a:srgbClr val="FFC000"/>
                </a:solidFill>
              </a:rPr>
              <a:t>одязі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скатертині</a:t>
            </a:r>
            <a:r>
              <a:rPr lang="ru-RU" dirty="0">
                <a:solidFill>
                  <a:srgbClr val="FFC000"/>
                </a:solidFill>
              </a:rPr>
              <a:t>, рушнику, </a:t>
            </a:r>
            <a:r>
              <a:rPr lang="ru-RU" dirty="0" err="1">
                <a:solidFill>
                  <a:srgbClr val="FFC000"/>
                </a:solidFill>
              </a:rPr>
              <a:t>простирадлі</a:t>
            </a:r>
            <a:r>
              <a:rPr lang="ru-RU" dirty="0">
                <a:solidFill>
                  <a:srgbClr val="FFC000"/>
                </a:solidFill>
              </a:rPr>
              <a:t>, на </a:t>
            </a:r>
            <a:r>
              <a:rPr lang="ru-RU" dirty="0" err="1">
                <a:solidFill>
                  <a:srgbClr val="FFC000"/>
                </a:solidFill>
              </a:rPr>
              <a:t>подушці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фіранках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тощо</a:t>
            </a:r>
            <a:r>
              <a:rPr lang="ru-RU" dirty="0">
                <a:solidFill>
                  <a:srgbClr val="FFC000"/>
                </a:solidFill>
              </a:rPr>
              <a:t>. І </a:t>
            </a:r>
            <a:r>
              <a:rPr lang="ru-RU" dirty="0" err="1">
                <a:solidFill>
                  <a:srgbClr val="FFC000"/>
                </a:solidFill>
              </a:rPr>
              <a:t>скрізь</a:t>
            </a:r>
            <a:r>
              <a:rPr lang="ru-RU" dirty="0">
                <a:solidFill>
                  <a:srgbClr val="FFC000"/>
                </a:solidFill>
              </a:rPr>
              <a:t> вона </a:t>
            </a:r>
            <a:r>
              <a:rPr lang="ru-RU" dirty="0" err="1">
                <a:solidFill>
                  <a:srgbClr val="FFC000"/>
                </a:solidFill>
              </a:rPr>
              <a:t>зберігає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свої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локальні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особливості</a:t>
            </a:r>
            <a:r>
              <a:rPr lang="ru-RU" dirty="0">
                <a:solidFill>
                  <a:srgbClr val="FFC000"/>
                </a:solidFill>
              </a:rPr>
              <a:t>, як в </a:t>
            </a:r>
            <a:r>
              <a:rPr lang="ru-RU" dirty="0" err="1">
                <a:solidFill>
                  <a:srgbClr val="FFC000"/>
                </a:solidFill>
              </a:rPr>
              <a:t>характері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орнаментальних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мотивів</a:t>
            </a:r>
            <a:r>
              <a:rPr lang="ru-RU" dirty="0">
                <a:solidFill>
                  <a:srgbClr val="FFC000"/>
                </a:solidFill>
              </a:rPr>
              <a:t>, так і в </a:t>
            </a:r>
            <a:r>
              <a:rPr lang="ru-RU" dirty="0" err="1">
                <a:solidFill>
                  <a:srgbClr val="FFC000"/>
                </a:solidFill>
              </a:rPr>
              <a:t>техніці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виконання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8550"/>
            <a:ext cx="29718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441680"/>
            <a:ext cx="617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Протягом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століть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викристалізувався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яскраво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виражений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український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національний</a:t>
            </a:r>
            <a:r>
              <a:rPr lang="ru-RU" dirty="0">
                <a:solidFill>
                  <a:srgbClr val="FFC000"/>
                </a:solidFill>
              </a:rPr>
              <a:t> стиль </a:t>
            </a:r>
            <a:r>
              <a:rPr lang="ru-RU" dirty="0" err="1">
                <a:solidFill>
                  <a:srgbClr val="FFC000"/>
                </a:solidFill>
              </a:rPr>
              <a:t>художньої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вишивки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Створювалось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багатство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її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мистецьких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особливостей</a:t>
            </a:r>
            <a:r>
              <a:rPr lang="ru-RU" dirty="0">
                <a:solidFill>
                  <a:srgbClr val="FFC000"/>
                </a:solidFill>
              </a:rPr>
              <a:t> (</a:t>
            </a:r>
            <a:r>
              <a:rPr lang="ru-RU" dirty="0" err="1">
                <a:solidFill>
                  <a:srgbClr val="FFC000"/>
                </a:solidFill>
              </a:rPr>
              <a:t>улюблені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кольори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техніка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виконання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окремі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орнаментальні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елементи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малюнки</a:t>
            </a:r>
            <a:r>
              <a:rPr lang="ru-RU" dirty="0">
                <a:solidFill>
                  <a:srgbClr val="FFC000"/>
                </a:solidFill>
              </a:rPr>
              <a:t> й </a:t>
            </a:r>
            <a:r>
              <a:rPr lang="ru-RU" dirty="0" err="1">
                <a:solidFill>
                  <a:srgbClr val="FFC000"/>
                </a:solidFill>
              </a:rPr>
              <a:t>композиції</a:t>
            </a:r>
            <a:r>
              <a:rPr lang="ru-RU" dirty="0">
                <a:solidFill>
                  <a:srgbClr val="FFC000"/>
                </a:solidFill>
              </a:rPr>
              <a:t>) в </a:t>
            </a:r>
            <a:r>
              <a:rPr lang="ru-RU" dirty="0" err="1">
                <a:solidFill>
                  <a:srgbClr val="FFC000"/>
                </a:solidFill>
              </a:rPr>
              <a:t>різних</a:t>
            </a:r>
            <a:r>
              <a:rPr lang="ru-RU" dirty="0">
                <a:solidFill>
                  <a:srgbClr val="FFC000"/>
                </a:solidFill>
              </a:rPr>
              <a:t> областях і </a:t>
            </a:r>
            <a:r>
              <a:rPr lang="ru-RU" dirty="0" err="1">
                <a:solidFill>
                  <a:srgbClr val="FFC000"/>
                </a:solidFill>
              </a:rPr>
              <a:t>регіонах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України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Скажім</a:t>
            </a:r>
            <a:r>
              <a:rPr lang="ru-RU" dirty="0">
                <a:solidFill>
                  <a:srgbClr val="FFC000"/>
                </a:solidFill>
              </a:rPr>
              <a:t> на </a:t>
            </a:r>
            <a:r>
              <a:rPr lang="ru-RU" dirty="0" err="1">
                <a:solidFill>
                  <a:srgbClr val="FFC000"/>
                </a:solidFill>
              </a:rPr>
              <a:t>Київщині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переважають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рослинний</a:t>
            </a:r>
            <a:r>
              <a:rPr lang="ru-RU" dirty="0">
                <a:solidFill>
                  <a:srgbClr val="FFC000"/>
                </a:solidFill>
              </a:rPr>
              <a:t> орнамент з </a:t>
            </a:r>
            <a:r>
              <a:rPr lang="ru-RU" dirty="0" err="1">
                <a:solidFill>
                  <a:srgbClr val="FFC000"/>
                </a:solidFill>
              </a:rPr>
              <a:t>улюбленими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гронами</a:t>
            </a:r>
            <a:r>
              <a:rPr lang="ru-RU" dirty="0">
                <a:solidFill>
                  <a:srgbClr val="FFC000"/>
                </a:solidFill>
              </a:rPr>
              <a:t> винограду, з </a:t>
            </a:r>
            <a:r>
              <a:rPr lang="ru-RU" dirty="0" err="1">
                <a:solidFill>
                  <a:srgbClr val="FFC000"/>
                </a:solidFill>
              </a:rPr>
              <a:t>ягідками</a:t>
            </a:r>
            <a:r>
              <a:rPr lang="ru-RU" dirty="0">
                <a:solidFill>
                  <a:srgbClr val="FFC000"/>
                </a:solidFill>
              </a:rPr>
              <a:t> та невеликими за </a:t>
            </a:r>
            <a:r>
              <a:rPr lang="ru-RU" dirty="0" err="1">
                <a:solidFill>
                  <a:srgbClr val="FFC000"/>
                </a:solidFill>
              </a:rPr>
              <a:t>розміром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квітками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червоний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чорний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кольори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вишивок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виконаних</a:t>
            </a:r>
            <a:r>
              <a:rPr lang="ru-RU" dirty="0">
                <a:solidFill>
                  <a:srgbClr val="FFC000"/>
                </a:solidFill>
              </a:rPr>
              <a:t> “</a:t>
            </a:r>
            <a:r>
              <a:rPr lang="ru-RU" dirty="0" err="1">
                <a:solidFill>
                  <a:srgbClr val="FFC000"/>
                </a:solidFill>
              </a:rPr>
              <a:t>занизуванням</a:t>
            </a:r>
            <a:r>
              <a:rPr lang="ru-RU" dirty="0">
                <a:solidFill>
                  <a:srgbClr val="FFC000"/>
                </a:solidFill>
              </a:rPr>
              <a:t>”, “</a:t>
            </a:r>
            <a:r>
              <a:rPr lang="ru-RU" dirty="0" err="1">
                <a:solidFill>
                  <a:srgbClr val="FFC000"/>
                </a:solidFill>
              </a:rPr>
              <a:t>гладдю</a:t>
            </a:r>
            <a:r>
              <a:rPr lang="ru-RU" dirty="0">
                <a:solidFill>
                  <a:srgbClr val="FFC000"/>
                </a:solidFill>
              </a:rPr>
              <a:t>”, “</a:t>
            </a:r>
            <a:r>
              <a:rPr lang="ru-RU" dirty="0" err="1">
                <a:solidFill>
                  <a:srgbClr val="FFC000"/>
                </a:solidFill>
              </a:rPr>
              <a:t>набіруванням</a:t>
            </a:r>
            <a:r>
              <a:rPr lang="ru-RU" dirty="0">
                <a:solidFill>
                  <a:srgbClr val="FFC000"/>
                </a:solidFill>
              </a:rPr>
              <a:t>”, “</a:t>
            </a:r>
            <a:r>
              <a:rPr lang="ru-RU" dirty="0" err="1">
                <a:solidFill>
                  <a:srgbClr val="FFC000"/>
                </a:solidFill>
              </a:rPr>
              <a:t>хрестиком</a:t>
            </a:r>
            <a:r>
              <a:rPr lang="ru-RU" dirty="0">
                <a:solidFill>
                  <a:srgbClr val="FFC000"/>
                </a:solidFill>
              </a:rPr>
              <a:t>”, </a:t>
            </a:r>
            <a:r>
              <a:rPr lang="ru-RU" dirty="0" err="1">
                <a:solidFill>
                  <a:srgbClr val="FFC000"/>
                </a:solidFill>
              </a:rPr>
              <a:t>тощо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44518" y="3244334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Скатерка, </a:t>
            </a:r>
            <a:r>
              <a:rPr lang="ru-RU" dirty="0" err="1">
                <a:solidFill>
                  <a:srgbClr val="FFC000"/>
                </a:solidFill>
              </a:rPr>
              <a:t>Поділля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XX  </a:t>
            </a:r>
            <a:r>
              <a:rPr lang="ru-RU" dirty="0">
                <a:solidFill>
                  <a:srgbClr val="FFC000"/>
                </a:solidFill>
              </a:rPr>
              <a:t>ст.</a:t>
            </a:r>
          </a:p>
        </p:txBody>
      </p:sp>
    </p:spTree>
    <p:extLst>
      <p:ext uri="{BB962C8B-B14F-4D97-AF65-F5344CB8AC3E}">
        <p14:creationId xmlns:p14="http://schemas.microsoft.com/office/powerpoint/2010/main" val="246140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13" y="4516900"/>
            <a:ext cx="3918987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4147568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Рушник </a:t>
            </a:r>
            <a:r>
              <a:rPr lang="ru-RU" dirty="0" err="1">
                <a:solidFill>
                  <a:srgbClr val="FFFF00"/>
                </a:solidFill>
              </a:rPr>
              <a:t>вишиваний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59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Техніка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anose="02010803020104030203" pitchFamily="2" charset="-79"/>
              </a:rPr>
              <a:t>“</a:t>
            </a:r>
            <a:r>
              <a:rPr lang="ru-RU" dirty="0" err="1">
                <a:solidFill>
                  <a:srgbClr val="FF0000"/>
                </a:solidFill>
                <a:cs typeface="Aharoni" panose="02010803020104030203" pitchFamily="2" charset="-79"/>
              </a:rPr>
              <a:t>гладі</a:t>
            </a:r>
            <a:r>
              <a:rPr lang="ru-RU" dirty="0">
                <a:solidFill>
                  <a:srgbClr val="FF0000"/>
                </a:solidFill>
                <a:cs typeface="Aharoni" panose="02010803020104030203" pitchFamily="2" charset="-79"/>
              </a:rPr>
              <a:t> “, “мережки”, “фальшивого </a:t>
            </a:r>
            <a:r>
              <a:rPr lang="ru-RU" dirty="0" err="1">
                <a:solidFill>
                  <a:srgbClr val="FF0000"/>
                </a:solidFill>
                <a:cs typeface="Aharoni" panose="02010803020104030203" pitchFamily="2" charset="-79"/>
              </a:rPr>
              <a:t>вирізування</a:t>
            </a:r>
            <a:r>
              <a:rPr lang="ru-RU" dirty="0">
                <a:solidFill>
                  <a:srgbClr val="FF0000"/>
                </a:solidFill>
                <a:cs typeface="Aharoni" panose="02010803020104030203" pitchFamily="2" charset="-79"/>
              </a:rPr>
              <a:t>”, “</a:t>
            </a:r>
            <a:r>
              <a:rPr lang="ru-RU" dirty="0" err="1">
                <a:solidFill>
                  <a:srgbClr val="FF0000"/>
                </a:solidFill>
                <a:cs typeface="Aharoni" panose="02010803020104030203" pitchFamily="2" charset="-79"/>
              </a:rPr>
              <a:t>набірування</a:t>
            </a:r>
            <a:r>
              <a:rPr lang="ru-RU" dirty="0">
                <a:solidFill>
                  <a:srgbClr val="FF0000"/>
                </a:solidFill>
                <a:cs typeface="Aharoni" panose="02010803020104030203" pitchFamily="2" charset="-79"/>
              </a:rPr>
              <a:t>”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властива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для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вишивок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Чернігівської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області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. Для них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характерні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кольори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: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білий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,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білий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з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незначним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вкрапленням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червоного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,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чорного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або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чорно-червоного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.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Рослинний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орнамент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чернігівських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вишивок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часто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комбінується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з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геометричними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фігурами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, а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геометричний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компонується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суцільними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смугами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, з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окремих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елементів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, часто у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вигляді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ромб і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вірозеток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.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Типовим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для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чернігівської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FFFF00"/>
                </a:solidFill>
                <a:cs typeface="Aharoni" panose="02010803020104030203" pitchFamily="2" charset="-79"/>
              </a:rPr>
              <a:t>вишивки</a:t>
            </a:r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 є </a:t>
            </a:r>
            <a:r>
              <a:rPr lang="ru-RU" dirty="0">
                <a:solidFill>
                  <a:srgbClr val="FF0000"/>
                </a:solidFill>
                <a:cs typeface="Aharoni" panose="02010803020104030203" pitchFamily="2" charset="-79"/>
              </a:rPr>
              <a:t>“</a:t>
            </a:r>
            <a:r>
              <a:rPr lang="ru-RU" dirty="0" err="1">
                <a:solidFill>
                  <a:srgbClr val="FF0000"/>
                </a:solidFill>
                <a:cs typeface="Aharoni" panose="02010803020104030203" pitchFamily="2" charset="-79"/>
              </a:rPr>
              <a:t>змережування</a:t>
            </a:r>
            <a:r>
              <a:rPr lang="ru-RU" dirty="0">
                <a:solidFill>
                  <a:srgbClr val="FF0000"/>
                </a:solidFill>
                <a:cs typeface="Aharoni" panose="02010803020104030203" pitchFamily="2" charset="-79"/>
              </a:rPr>
              <a:t>”.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85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Ніжні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світлі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або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зовсім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білі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рослинно-геометризовані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вишивки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Полтавщини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Виконані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“</a:t>
            </a:r>
            <a:r>
              <a:rPr lang="ru-RU" dirty="0" err="1">
                <a:solidFill>
                  <a:srgbClr val="FF0000"/>
                </a:solidFill>
              </a:rPr>
              <a:t>гладдю</a:t>
            </a:r>
            <a:r>
              <a:rPr lang="ru-RU" dirty="0">
                <a:solidFill>
                  <a:srgbClr val="FF0000"/>
                </a:solidFill>
              </a:rPr>
              <a:t>”, “</a:t>
            </a:r>
            <a:r>
              <a:rPr lang="ru-RU" dirty="0" err="1">
                <a:solidFill>
                  <a:srgbClr val="FF0000"/>
                </a:solidFill>
              </a:rPr>
              <a:t>вирізуванням</a:t>
            </a:r>
            <a:r>
              <a:rPr lang="ru-RU" dirty="0">
                <a:solidFill>
                  <a:srgbClr val="FF0000"/>
                </a:solidFill>
              </a:rPr>
              <a:t>”, “</a:t>
            </a:r>
            <a:r>
              <a:rPr lang="ru-RU" dirty="0" err="1">
                <a:solidFill>
                  <a:srgbClr val="FF0000"/>
                </a:solidFill>
              </a:rPr>
              <a:t>виколюванням</a:t>
            </a:r>
            <a:r>
              <a:rPr lang="ru-RU" dirty="0">
                <a:solidFill>
                  <a:srgbClr val="FF0000"/>
                </a:solidFill>
              </a:rPr>
              <a:t>”, “мережкою”, </a:t>
            </a:r>
            <a:r>
              <a:rPr lang="ru-RU" dirty="0" err="1">
                <a:solidFill>
                  <a:srgbClr val="FFFF00"/>
                </a:solidFill>
              </a:rPr>
              <a:t>контрастують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різнокольоровим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подільським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вишиванням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“</a:t>
            </a:r>
            <a:r>
              <a:rPr lang="ru-RU" dirty="0" err="1">
                <a:solidFill>
                  <a:srgbClr val="FF0000"/>
                </a:solidFill>
              </a:rPr>
              <a:t>качалочками</a:t>
            </a:r>
            <a:r>
              <a:rPr lang="ru-RU" dirty="0">
                <a:solidFill>
                  <a:srgbClr val="FF0000"/>
                </a:solidFill>
              </a:rPr>
              <a:t>” </a:t>
            </a:r>
            <a:r>
              <a:rPr lang="ru-RU" dirty="0">
                <a:solidFill>
                  <a:srgbClr val="FFFF00"/>
                </a:solidFill>
              </a:rPr>
              <a:t>та </a:t>
            </a:r>
            <a:r>
              <a:rPr lang="ru-RU" dirty="0" err="1">
                <a:solidFill>
                  <a:srgbClr val="FFFF00"/>
                </a:solidFill>
              </a:rPr>
              <a:t>чорно-червоною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“</a:t>
            </a:r>
            <a:r>
              <a:rPr lang="ru-RU" dirty="0" err="1">
                <a:solidFill>
                  <a:srgbClr val="FF0000"/>
                </a:solidFill>
              </a:rPr>
              <a:t>низзю</a:t>
            </a:r>
            <a:r>
              <a:rPr lang="ru-RU" dirty="0">
                <a:solidFill>
                  <a:srgbClr val="FF0000"/>
                </a:solidFill>
              </a:rPr>
              <a:t>”.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42900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Вражають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своєю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яскравістю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багатобарвністю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багатством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різноманітністю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переважно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геометричних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малюнків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вишивки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гуцульських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закарпатських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митців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" y="4516900"/>
            <a:ext cx="5225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Є на </a:t>
            </a:r>
            <a:r>
              <a:rPr lang="ru-RU" dirty="0" err="1">
                <a:solidFill>
                  <a:srgbClr val="FFFF00"/>
                </a:solidFill>
              </a:rPr>
              <a:t>Україні</a:t>
            </a:r>
            <a:r>
              <a:rPr lang="ru-RU" dirty="0">
                <a:solidFill>
                  <a:srgbClr val="FFFF00"/>
                </a:solidFill>
              </a:rPr>
              <a:t>, як </a:t>
            </a:r>
            <a:r>
              <a:rPr lang="ru-RU" dirty="0" err="1">
                <a:solidFill>
                  <a:srgbClr val="FFFF00"/>
                </a:solidFill>
              </a:rPr>
              <a:t>відомо</a:t>
            </a:r>
            <a:r>
              <a:rPr lang="ru-RU" dirty="0">
                <a:solidFill>
                  <a:srgbClr val="FFFF00"/>
                </a:solidFill>
              </a:rPr>
              <a:t>, й </a:t>
            </a:r>
            <a:r>
              <a:rPr lang="ru-RU" dirty="0" err="1">
                <a:solidFill>
                  <a:srgbClr val="FFFF00"/>
                </a:solidFill>
              </a:rPr>
              <a:t>чимало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осередків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особливо </a:t>
            </a:r>
            <a:r>
              <a:rPr lang="ru-RU" dirty="0" err="1">
                <a:solidFill>
                  <a:srgbClr val="FFFF00"/>
                </a:solidFill>
              </a:rPr>
              <a:t>славляться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вишивкою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Наприклад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r>
              <a:rPr lang="ru-RU" dirty="0">
                <a:solidFill>
                  <a:srgbClr val="FFFF00"/>
                </a:solidFill>
              </a:rPr>
              <a:t>Шишаки та </a:t>
            </a:r>
            <a:r>
              <a:rPr lang="ru-RU" dirty="0" err="1">
                <a:solidFill>
                  <a:srgbClr val="FFFF00"/>
                </a:solidFill>
              </a:rPr>
              <a:t>Решетилівка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Полтавщині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Зозів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Клембівка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Поділлі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Літки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Чернігівщині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Вижниця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Буковині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Кагарлик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Київщині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інші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69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10125"/>
            <a:ext cx="427398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4440793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   Рушник </a:t>
            </a:r>
            <a:r>
              <a:rPr lang="ru-RU" dirty="0" err="1">
                <a:solidFill>
                  <a:srgbClr val="92D050"/>
                </a:solidFill>
              </a:rPr>
              <a:t>вишиваний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Закарпаття</a:t>
            </a:r>
            <a:r>
              <a:rPr lang="ru-RU" dirty="0">
                <a:solidFill>
                  <a:srgbClr val="92D050"/>
                </a:solidFill>
              </a:rPr>
              <a:t>  XIX </a:t>
            </a:r>
            <a:r>
              <a:rPr lang="ru-RU" dirty="0" smtClean="0">
                <a:solidFill>
                  <a:srgbClr val="92D050"/>
                </a:solidFill>
              </a:rPr>
              <a:t>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884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 У кожного з них своя </a:t>
            </a:r>
            <a:r>
              <a:rPr lang="ru-RU" dirty="0" err="1">
                <a:solidFill>
                  <a:srgbClr val="92D050"/>
                </a:solidFill>
              </a:rPr>
              <a:t>історія</a:t>
            </a:r>
            <a:r>
              <a:rPr lang="ru-RU" dirty="0">
                <a:solidFill>
                  <a:srgbClr val="92D050"/>
                </a:solidFill>
              </a:rPr>
              <a:t>, своя доля, </a:t>
            </a:r>
            <a:r>
              <a:rPr lang="ru-RU" dirty="0" err="1">
                <a:solidFill>
                  <a:srgbClr val="92D050"/>
                </a:solidFill>
              </a:rPr>
              <a:t>своє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художнє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обличчя</a:t>
            </a:r>
            <a:r>
              <a:rPr lang="ru-RU" dirty="0">
                <a:solidFill>
                  <a:srgbClr val="92D050"/>
                </a:solidFill>
              </a:rPr>
              <a:t>. На </a:t>
            </a:r>
            <a:r>
              <a:rPr lang="ru-RU" dirty="0" err="1">
                <a:solidFill>
                  <a:srgbClr val="92D050"/>
                </a:solidFill>
              </a:rPr>
              <a:t>підтвердження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сказаного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можна</a:t>
            </a:r>
            <a:r>
              <a:rPr lang="ru-RU" dirty="0">
                <a:solidFill>
                  <a:srgbClr val="92D050"/>
                </a:solidFill>
              </a:rPr>
              <a:t> навести </a:t>
            </a:r>
            <a:r>
              <a:rPr lang="ru-RU" dirty="0" err="1">
                <a:solidFill>
                  <a:srgbClr val="92D050"/>
                </a:solidFill>
              </a:rPr>
              <a:t>цікавий</a:t>
            </a:r>
            <a:r>
              <a:rPr lang="ru-RU" dirty="0">
                <a:solidFill>
                  <a:srgbClr val="92D050"/>
                </a:solidFill>
              </a:rPr>
              <a:t> факт:</a:t>
            </a:r>
          </a:p>
          <a:p>
            <a:r>
              <a:rPr lang="ru-RU" dirty="0">
                <a:solidFill>
                  <a:srgbClr val="92D050"/>
                </a:solidFill>
              </a:rPr>
              <a:t>             У </a:t>
            </a:r>
            <a:r>
              <a:rPr lang="ru-RU" dirty="0" err="1">
                <a:solidFill>
                  <a:srgbClr val="92D050"/>
                </a:solidFill>
              </a:rPr>
              <a:t>післявоєнні</a:t>
            </a:r>
            <a:r>
              <a:rPr lang="ru-RU" dirty="0">
                <a:solidFill>
                  <a:srgbClr val="92D050"/>
                </a:solidFill>
              </a:rPr>
              <a:t> роки </a:t>
            </a:r>
            <a:r>
              <a:rPr lang="ru-RU" dirty="0" err="1">
                <a:solidFill>
                  <a:srgbClr val="92D050"/>
                </a:solidFill>
              </a:rPr>
              <a:t>побувала</a:t>
            </a:r>
            <a:r>
              <a:rPr lang="ru-RU" dirty="0">
                <a:solidFill>
                  <a:srgbClr val="92D050"/>
                </a:solidFill>
              </a:rPr>
              <a:t> в </a:t>
            </a:r>
            <a:r>
              <a:rPr lang="ru-RU" dirty="0" err="1">
                <a:solidFill>
                  <a:srgbClr val="92D050"/>
                </a:solidFill>
              </a:rPr>
              <a:t>Мукачеві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під</a:t>
            </a:r>
            <a:r>
              <a:rPr lang="ru-RU" dirty="0">
                <a:solidFill>
                  <a:srgbClr val="92D050"/>
                </a:solidFill>
              </a:rPr>
              <a:t> час храмового свята </a:t>
            </a:r>
            <a:r>
              <a:rPr lang="ru-RU" dirty="0" err="1">
                <a:solidFill>
                  <a:srgbClr val="92D050"/>
                </a:solidFill>
              </a:rPr>
              <a:t>художниця</a:t>
            </a:r>
            <a:r>
              <a:rPr lang="ru-RU" dirty="0">
                <a:solidFill>
                  <a:srgbClr val="92D050"/>
                </a:solidFill>
              </a:rPr>
              <a:t> і </a:t>
            </a:r>
            <a:r>
              <a:rPr lang="ru-RU" dirty="0" err="1">
                <a:solidFill>
                  <a:srgbClr val="92D050"/>
                </a:solidFill>
              </a:rPr>
              <a:t>видатний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знавець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українського</a:t>
            </a:r>
            <a:r>
              <a:rPr lang="ru-RU" dirty="0">
                <a:solidFill>
                  <a:srgbClr val="92D050"/>
                </a:solidFill>
              </a:rPr>
              <a:t> народного </a:t>
            </a:r>
            <a:r>
              <a:rPr lang="ru-RU" dirty="0" err="1">
                <a:solidFill>
                  <a:srgbClr val="92D050"/>
                </a:solidFill>
              </a:rPr>
              <a:t>мистецтва</a:t>
            </a:r>
            <a:r>
              <a:rPr lang="ru-RU" dirty="0">
                <a:solidFill>
                  <a:srgbClr val="92D050"/>
                </a:solidFill>
              </a:rPr>
              <a:t> О. Л. </a:t>
            </a:r>
            <a:r>
              <a:rPr lang="ru-RU" dirty="0" err="1">
                <a:solidFill>
                  <a:srgbClr val="92D050"/>
                </a:solidFill>
              </a:rPr>
              <a:t>Кульчицька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Ходячи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між</a:t>
            </a:r>
            <a:r>
              <a:rPr lang="ru-RU" dirty="0">
                <a:solidFill>
                  <a:srgbClr val="92D050"/>
                </a:solidFill>
              </a:rPr>
              <a:t> людьми, </a:t>
            </a:r>
            <a:r>
              <a:rPr lang="ru-RU" dirty="0" err="1">
                <a:solidFill>
                  <a:srgbClr val="92D050"/>
                </a:solidFill>
              </a:rPr>
              <a:t>що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з’їхалися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сюди</a:t>
            </a:r>
            <a:r>
              <a:rPr lang="ru-RU" dirty="0">
                <a:solidFill>
                  <a:srgbClr val="92D050"/>
                </a:solidFill>
              </a:rPr>
              <a:t> з </a:t>
            </a:r>
            <a:r>
              <a:rPr lang="ru-RU" dirty="0" err="1">
                <a:solidFill>
                  <a:srgbClr val="92D050"/>
                </a:solidFill>
              </a:rPr>
              <a:t>усього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Прикарпаття</a:t>
            </a:r>
            <a:r>
              <a:rPr lang="ru-RU" dirty="0">
                <a:solidFill>
                  <a:srgbClr val="92D050"/>
                </a:solidFill>
              </a:rPr>
              <a:t> та </a:t>
            </a:r>
            <a:r>
              <a:rPr lang="ru-RU" dirty="0" err="1">
                <a:solidFill>
                  <a:srgbClr val="92D050"/>
                </a:solidFill>
              </a:rPr>
              <a:t>Закарпаття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Кульчицька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підходила</a:t>
            </a:r>
            <a:r>
              <a:rPr lang="ru-RU" dirty="0">
                <a:solidFill>
                  <a:srgbClr val="92D050"/>
                </a:solidFill>
              </a:rPr>
              <a:t> то до </a:t>
            </a:r>
            <a:r>
              <a:rPr lang="ru-RU" dirty="0" err="1">
                <a:solidFill>
                  <a:srgbClr val="92D050"/>
                </a:solidFill>
              </a:rPr>
              <a:t>однієї</a:t>
            </a:r>
            <a:r>
              <a:rPr lang="ru-RU" dirty="0">
                <a:solidFill>
                  <a:srgbClr val="92D050"/>
                </a:solidFill>
              </a:rPr>
              <a:t>, то до </a:t>
            </a:r>
            <a:r>
              <a:rPr lang="ru-RU" dirty="0" err="1">
                <a:solidFill>
                  <a:srgbClr val="92D050"/>
                </a:solidFill>
              </a:rPr>
              <a:t>другої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святково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одягненої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жінки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віталася</a:t>
            </a:r>
            <a:r>
              <a:rPr lang="ru-RU" dirty="0">
                <a:solidFill>
                  <a:srgbClr val="92D050"/>
                </a:solidFill>
              </a:rPr>
              <a:t> і </a:t>
            </a:r>
            <a:r>
              <a:rPr lang="ru-RU" dirty="0" err="1">
                <a:solidFill>
                  <a:srgbClr val="92D050"/>
                </a:solidFill>
              </a:rPr>
              <a:t>розпитувала</a:t>
            </a:r>
            <a:r>
              <a:rPr lang="ru-RU" dirty="0">
                <a:solidFill>
                  <a:srgbClr val="92D050"/>
                </a:solidFill>
              </a:rPr>
              <a:t>, як </a:t>
            </a:r>
            <a:r>
              <a:rPr lang="ru-RU" dirty="0" err="1">
                <a:solidFill>
                  <a:srgbClr val="92D050"/>
                </a:solidFill>
              </a:rPr>
              <a:t>живеться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їй</a:t>
            </a:r>
            <a:r>
              <a:rPr lang="ru-RU" dirty="0">
                <a:solidFill>
                  <a:srgbClr val="92D050"/>
                </a:solidFill>
              </a:rPr>
              <a:t> у </a:t>
            </a:r>
            <a:r>
              <a:rPr lang="ru-RU" dirty="0" err="1">
                <a:solidFill>
                  <a:srgbClr val="92D050"/>
                </a:solidFill>
              </a:rPr>
              <a:t>своєму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селі</a:t>
            </a:r>
            <a:r>
              <a:rPr lang="ru-RU" dirty="0">
                <a:solidFill>
                  <a:srgbClr val="92D050"/>
                </a:solidFill>
              </a:rPr>
              <a:t> (</a:t>
            </a:r>
            <a:r>
              <a:rPr lang="ru-RU" dirty="0" err="1">
                <a:solidFill>
                  <a:srgbClr val="92D050"/>
                </a:solidFill>
              </a:rPr>
              <a:t>називаючи</a:t>
            </a:r>
            <a:r>
              <a:rPr lang="ru-RU" dirty="0">
                <a:solidFill>
                  <a:srgbClr val="92D050"/>
                </a:solidFill>
              </a:rPr>
              <a:t> при </a:t>
            </a:r>
            <a:r>
              <a:rPr lang="ru-RU" dirty="0" err="1">
                <a:solidFill>
                  <a:srgbClr val="92D050"/>
                </a:solidFill>
              </a:rPr>
              <a:t>цьому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конкретні</a:t>
            </a:r>
            <a:r>
              <a:rPr lang="ru-RU" dirty="0">
                <a:solidFill>
                  <a:srgbClr val="92D050"/>
                </a:solidFill>
              </a:rPr>
              <a:t> села). </a:t>
            </a:r>
            <a:r>
              <a:rPr lang="ru-RU" dirty="0" err="1">
                <a:solidFill>
                  <a:srgbClr val="92D050"/>
                </a:solidFill>
              </a:rPr>
              <a:t>Цим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Кульчицька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завжди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викликала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здивоване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питання</a:t>
            </a:r>
            <a:r>
              <a:rPr lang="ru-RU" dirty="0">
                <a:solidFill>
                  <a:srgbClr val="92D050"/>
                </a:solidFill>
              </a:rPr>
              <a:t>: “А як </a:t>
            </a:r>
            <a:r>
              <a:rPr lang="ru-RU" dirty="0" err="1">
                <a:solidFill>
                  <a:srgbClr val="92D050"/>
                </a:solidFill>
              </a:rPr>
              <a:t>ви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знаєте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що</a:t>
            </a:r>
            <a:r>
              <a:rPr lang="ru-RU" dirty="0">
                <a:solidFill>
                  <a:srgbClr val="92D050"/>
                </a:solidFill>
              </a:rPr>
              <a:t> я </a:t>
            </a:r>
            <a:r>
              <a:rPr lang="ru-RU" dirty="0" err="1">
                <a:solidFill>
                  <a:srgbClr val="92D050"/>
                </a:solidFill>
              </a:rPr>
              <a:t>звідти</a:t>
            </a:r>
            <a:r>
              <a:rPr lang="ru-RU" dirty="0">
                <a:solidFill>
                  <a:srgbClr val="92D050"/>
                </a:solidFill>
              </a:rPr>
              <a:t>?” </a:t>
            </a:r>
            <a:r>
              <a:rPr lang="ru-RU" dirty="0" err="1">
                <a:solidFill>
                  <a:srgbClr val="92D050"/>
                </a:solidFill>
              </a:rPr>
              <a:t>Художниця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відповідала</a:t>
            </a:r>
            <a:r>
              <a:rPr lang="ru-RU" dirty="0">
                <a:solidFill>
                  <a:srgbClr val="92D050"/>
                </a:solidFill>
              </a:rPr>
              <a:t>: “А по </a:t>
            </a:r>
            <a:r>
              <a:rPr lang="ru-RU" dirty="0" err="1">
                <a:solidFill>
                  <a:srgbClr val="92D050"/>
                </a:solidFill>
              </a:rPr>
              <a:t>сорочці</a:t>
            </a:r>
            <a:r>
              <a:rPr lang="ru-RU" dirty="0">
                <a:solidFill>
                  <a:srgbClr val="92D050"/>
                </a:solidFill>
              </a:rPr>
              <a:t>. Так </a:t>
            </a:r>
            <a:r>
              <a:rPr lang="ru-RU" dirty="0" err="1">
                <a:solidFill>
                  <a:srgbClr val="92D050"/>
                </a:solidFill>
              </a:rPr>
              <a:t>вишивають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тільки</a:t>
            </a:r>
            <a:r>
              <a:rPr lang="ru-RU" dirty="0">
                <a:solidFill>
                  <a:srgbClr val="92D050"/>
                </a:solidFill>
              </a:rPr>
              <a:t> у </a:t>
            </a:r>
            <a:r>
              <a:rPr lang="ru-RU" dirty="0" err="1">
                <a:solidFill>
                  <a:srgbClr val="92D050"/>
                </a:solidFill>
              </a:rPr>
              <a:t>Вашому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селі</a:t>
            </a:r>
            <a:r>
              <a:rPr lang="ru-RU" dirty="0">
                <a:solidFill>
                  <a:srgbClr val="92D050"/>
                </a:solidFill>
              </a:rPr>
              <a:t>”. </a:t>
            </a:r>
            <a:r>
              <a:rPr lang="ru-RU" dirty="0" err="1">
                <a:solidFill>
                  <a:srgbClr val="92D050"/>
                </a:solidFill>
              </a:rPr>
              <a:t>Це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була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захоплююча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мандрівка</a:t>
            </a:r>
            <a:r>
              <a:rPr lang="ru-RU" dirty="0">
                <a:solidFill>
                  <a:srgbClr val="92D050"/>
                </a:solidFill>
              </a:rPr>
              <a:t>, яка </a:t>
            </a:r>
            <a:r>
              <a:rPr lang="ru-RU" dirty="0" err="1">
                <a:solidFill>
                  <a:srgbClr val="92D050"/>
                </a:solidFill>
              </a:rPr>
              <a:t>продемонструвала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безмежне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багатство</a:t>
            </a:r>
            <a:r>
              <a:rPr lang="ru-RU" dirty="0">
                <a:solidFill>
                  <a:srgbClr val="92D050"/>
                </a:solidFill>
              </a:rPr>
              <a:t> народного </a:t>
            </a:r>
            <a:r>
              <a:rPr lang="ru-RU" dirty="0" err="1">
                <a:solidFill>
                  <a:srgbClr val="92D050"/>
                </a:solidFill>
              </a:rPr>
              <a:t>мистецтва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його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стійкість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своєрідність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локальних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ознак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432200"/>
            <a:ext cx="694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Філософсько-символічна</a:t>
            </a:r>
            <a:r>
              <a:rPr lang="ru-RU" dirty="0">
                <a:solidFill>
                  <a:srgbClr val="00B0F0"/>
                </a:solidFill>
              </a:rPr>
              <a:t> система </a:t>
            </a:r>
            <a:r>
              <a:rPr lang="ru-RU" dirty="0" err="1">
                <a:solidFill>
                  <a:srgbClr val="00B0F0"/>
                </a:solidFill>
              </a:rPr>
              <a:t>вишиваних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візерунів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995678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 В основу </a:t>
            </a:r>
            <a:r>
              <a:rPr lang="ru-RU" dirty="0" err="1">
                <a:solidFill>
                  <a:srgbClr val="92D050"/>
                </a:solidFill>
              </a:rPr>
              <a:t>філософської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системи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української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вишивки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покладена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трикратна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життєдайна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трійця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знаків-символів</a:t>
            </a:r>
            <a:r>
              <a:rPr lang="ru-RU" dirty="0">
                <a:solidFill>
                  <a:srgbClr val="92D050"/>
                </a:solidFill>
              </a:rPr>
              <a:t>: земля – вода – </a:t>
            </a:r>
            <a:r>
              <a:rPr lang="ru-RU" dirty="0" err="1">
                <a:solidFill>
                  <a:srgbClr val="92D050"/>
                </a:solidFill>
              </a:rPr>
              <a:t>сонце</a:t>
            </a:r>
            <a:r>
              <a:rPr lang="ru-RU" dirty="0">
                <a:solidFill>
                  <a:srgbClr val="92D050"/>
                </a:solidFill>
              </a:rPr>
              <a:t>, та плоди </a:t>
            </a:r>
            <a:r>
              <a:rPr lang="ru-RU" dirty="0" err="1">
                <a:solidFill>
                  <a:srgbClr val="92D050"/>
                </a:solidFill>
              </a:rPr>
              <a:t>їх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співіснування</a:t>
            </a:r>
            <a:r>
              <a:rPr lang="ru-RU" dirty="0">
                <a:solidFill>
                  <a:srgbClr val="92D050"/>
                </a:solidFill>
              </a:rPr>
              <a:t> і </a:t>
            </a:r>
            <a:r>
              <a:rPr lang="ru-RU" dirty="0" err="1">
                <a:solidFill>
                  <a:srgbClr val="92D050"/>
                </a:solidFill>
              </a:rPr>
              <a:t>взаємодоповнювання</a:t>
            </a:r>
            <a:r>
              <a:rPr lang="ru-RU" dirty="0">
                <a:solidFill>
                  <a:srgbClr val="92D050"/>
                </a:solidFill>
              </a:rPr>
              <a:t> – дерева, </a:t>
            </a:r>
            <a:r>
              <a:rPr lang="ru-RU" dirty="0" err="1">
                <a:solidFill>
                  <a:srgbClr val="92D050"/>
                </a:solidFill>
              </a:rPr>
              <a:t>квіти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зілля</a:t>
            </a:r>
            <a:r>
              <a:rPr lang="ru-RU" dirty="0">
                <a:solidFill>
                  <a:srgbClr val="92D050"/>
                </a:solidFill>
              </a:rPr>
              <a:t>, птахи та </a:t>
            </a:r>
            <a:r>
              <a:rPr lang="ru-RU" dirty="0" err="1">
                <a:solidFill>
                  <a:srgbClr val="92D050"/>
                </a:solidFill>
              </a:rPr>
              <a:t>зоряне</a:t>
            </a:r>
            <a:r>
              <a:rPr lang="ru-RU" dirty="0">
                <a:solidFill>
                  <a:srgbClr val="92D050"/>
                </a:solidFill>
              </a:rPr>
              <a:t> небо. </a:t>
            </a:r>
            <a:r>
              <a:rPr lang="ru-RU" dirty="0" err="1">
                <a:solidFill>
                  <a:srgbClr val="92D050"/>
                </a:solidFill>
              </a:rPr>
              <a:t>Символіка</a:t>
            </a:r>
            <a:r>
              <a:rPr lang="ru-RU" dirty="0">
                <a:solidFill>
                  <a:srgbClr val="92D050"/>
                </a:solidFill>
              </a:rPr>
              <a:t> води, </a:t>
            </a:r>
            <a:r>
              <a:rPr lang="ru-RU" dirty="0" err="1">
                <a:solidFill>
                  <a:srgbClr val="92D050"/>
                </a:solidFill>
              </a:rPr>
              <a:t>сонця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землі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найчастіше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виступає</a:t>
            </a:r>
            <a:r>
              <a:rPr lang="ru-RU" dirty="0">
                <a:solidFill>
                  <a:srgbClr val="92D050"/>
                </a:solidFill>
              </a:rPr>
              <a:t> у </a:t>
            </a:r>
            <a:r>
              <a:rPr lang="ru-RU" dirty="0" err="1">
                <a:solidFill>
                  <a:srgbClr val="92D050"/>
                </a:solidFill>
              </a:rPr>
              <a:t>вишивках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буковинців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гуцулів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бойків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лемків</a:t>
            </a:r>
            <a:r>
              <a:rPr lang="ru-RU" dirty="0">
                <a:solidFill>
                  <a:srgbClr val="92D050"/>
                </a:solidFill>
              </a:rPr>
              <a:t>, слобожан, </a:t>
            </a:r>
            <a:r>
              <a:rPr lang="ru-RU" dirty="0" err="1">
                <a:solidFill>
                  <a:srgbClr val="92D050"/>
                </a:solidFill>
              </a:rPr>
              <a:t>волинян</a:t>
            </a:r>
            <a:r>
              <a:rPr lang="ru-RU" dirty="0">
                <a:solidFill>
                  <a:srgbClr val="92D050"/>
                </a:solidFill>
              </a:rPr>
              <a:t> і подолян.</a:t>
            </a:r>
          </a:p>
        </p:txBody>
      </p:sp>
    </p:spTree>
    <p:extLst>
      <p:ext uri="{BB962C8B-B14F-4D97-AF65-F5344CB8AC3E}">
        <p14:creationId xmlns:p14="http://schemas.microsoft.com/office/powerpoint/2010/main" val="54808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22566"/>
            <a:ext cx="3476669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3028" y="4437112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Рушник </a:t>
            </a:r>
            <a:r>
              <a:rPr lang="ru-RU" dirty="0" err="1">
                <a:solidFill>
                  <a:srgbClr val="00B0F0"/>
                </a:solidFill>
              </a:rPr>
              <a:t>вишиваний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Дрогобич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3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П</a:t>
            </a:r>
            <a:r>
              <a:rPr lang="ru-RU" dirty="0" smtClean="0">
                <a:solidFill>
                  <a:srgbClr val="00B0F0"/>
                </a:solidFill>
              </a:rPr>
              <a:t>ростота</a:t>
            </a:r>
            <a:r>
              <a:rPr lang="ru-RU" dirty="0">
                <a:solidFill>
                  <a:srgbClr val="00B0F0"/>
                </a:solidFill>
              </a:rPr>
              <a:t>, а </a:t>
            </a:r>
            <a:r>
              <a:rPr lang="ru-RU" dirty="0" err="1">
                <a:solidFill>
                  <a:srgbClr val="00B0F0"/>
                </a:solidFill>
              </a:rPr>
              <a:t>водночас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>
                <a:solidFill>
                  <a:srgbClr val="00B0F0"/>
                </a:solidFill>
              </a:rPr>
              <a:t>влучність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створеної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системи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знаків</a:t>
            </a:r>
            <a:r>
              <a:rPr lang="ru-RU" dirty="0">
                <a:solidFill>
                  <a:srgbClr val="00B0F0"/>
                </a:solidFill>
              </a:rPr>
              <a:t> – </a:t>
            </a:r>
            <a:r>
              <a:rPr lang="ru-RU" dirty="0" err="1">
                <a:solidFill>
                  <a:srgbClr val="00B0F0"/>
                </a:solidFill>
              </a:rPr>
              <a:t>хрестиків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квадратиків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“</a:t>
            </a:r>
            <a:r>
              <a:rPr lang="ru-RU" dirty="0" err="1">
                <a:solidFill>
                  <a:srgbClr val="00B050"/>
                </a:solidFill>
              </a:rPr>
              <a:t>вужиків</a:t>
            </a:r>
            <a:r>
              <a:rPr lang="ru-RU" dirty="0">
                <a:solidFill>
                  <a:srgbClr val="00B050"/>
                </a:solidFill>
              </a:rPr>
              <a:t>”, </a:t>
            </a:r>
            <a:r>
              <a:rPr lang="ru-RU" dirty="0" err="1">
                <a:solidFill>
                  <a:srgbClr val="00B0F0"/>
                </a:solidFill>
              </a:rPr>
              <a:t>розкриває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ставлення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українців</a:t>
            </a:r>
            <a:r>
              <a:rPr lang="ru-RU" dirty="0">
                <a:solidFill>
                  <a:srgbClr val="00B0F0"/>
                </a:solidFill>
              </a:rPr>
              <a:t> до таких </a:t>
            </a:r>
            <a:r>
              <a:rPr lang="ru-RU" dirty="0" err="1">
                <a:solidFill>
                  <a:srgbClr val="00B0F0"/>
                </a:solidFill>
              </a:rPr>
              <a:t>філософських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категорій</a:t>
            </a:r>
            <a:r>
              <a:rPr lang="ru-RU" dirty="0">
                <a:solidFill>
                  <a:srgbClr val="00B0F0"/>
                </a:solidFill>
              </a:rPr>
              <a:t>, як </a:t>
            </a:r>
            <a:r>
              <a:rPr lang="ru-RU" dirty="0" err="1">
                <a:solidFill>
                  <a:srgbClr val="00B0F0"/>
                </a:solidFill>
              </a:rPr>
              <a:t>всесвіт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життя</a:t>
            </a:r>
            <a:r>
              <a:rPr lang="ru-RU" dirty="0">
                <a:solidFill>
                  <a:srgbClr val="00B0F0"/>
                </a:solidFill>
              </a:rPr>
              <a:t> на </a:t>
            </a:r>
            <a:r>
              <a:rPr lang="ru-RU" dirty="0" err="1">
                <a:solidFill>
                  <a:srgbClr val="00B0F0"/>
                </a:solidFill>
              </a:rPr>
              <a:t>землі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народження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осмислення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свого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місця</a:t>
            </a:r>
            <a:r>
              <a:rPr lang="ru-RU" dirty="0">
                <a:solidFill>
                  <a:srgbClr val="00B0F0"/>
                </a:solidFill>
              </a:rPr>
              <a:t> та </a:t>
            </a:r>
            <a:r>
              <a:rPr lang="ru-RU" dirty="0" err="1">
                <a:solidFill>
                  <a:srgbClr val="00B0F0"/>
                </a:solidFill>
              </a:rPr>
              <a:t>покликання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39" y="928459"/>
            <a:ext cx="91146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00B0F0"/>
                </a:solidFill>
              </a:rPr>
              <a:t>В </a:t>
            </a:r>
            <a:r>
              <a:rPr lang="ru-RU" dirty="0" err="1">
                <a:solidFill>
                  <a:srgbClr val="00B0F0"/>
                </a:solidFill>
              </a:rPr>
              <a:t>філософській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системі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української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вишивки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дуже</a:t>
            </a:r>
            <a:r>
              <a:rPr lang="ru-RU" dirty="0">
                <a:solidFill>
                  <a:srgbClr val="00B0F0"/>
                </a:solidFill>
              </a:rPr>
              <a:t> часто </a:t>
            </a:r>
            <a:r>
              <a:rPr lang="ru-RU" dirty="0" err="1">
                <a:solidFill>
                  <a:srgbClr val="00B0F0"/>
                </a:solidFill>
              </a:rPr>
              <a:t>присутній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візерунок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червоної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калини</a:t>
            </a:r>
            <a:r>
              <a:rPr lang="ru-RU" dirty="0">
                <a:solidFill>
                  <a:srgbClr val="00B0F0"/>
                </a:solidFill>
              </a:rPr>
              <a:t> – дерева, </a:t>
            </a:r>
            <a:r>
              <a:rPr lang="ru-RU" dirty="0" err="1">
                <a:solidFill>
                  <a:srgbClr val="00B0F0"/>
                </a:solidFill>
              </a:rPr>
              <a:t>що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символізує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живучість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українського</a:t>
            </a:r>
            <a:r>
              <a:rPr lang="ru-RU" dirty="0">
                <a:solidFill>
                  <a:srgbClr val="00B0F0"/>
                </a:solidFill>
              </a:rPr>
              <a:t> народу. Калина, яка </a:t>
            </a:r>
            <a:r>
              <a:rPr lang="ru-RU" dirty="0" err="1">
                <a:solidFill>
                  <a:srgbClr val="00B0F0"/>
                </a:solidFill>
              </a:rPr>
              <a:t>має</a:t>
            </a:r>
            <a:r>
              <a:rPr lang="ru-RU" dirty="0">
                <a:solidFill>
                  <a:srgbClr val="00B0F0"/>
                </a:solidFill>
              </a:rPr>
              <a:t> свою </a:t>
            </a:r>
            <a:r>
              <a:rPr lang="ru-RU" dirty="0" err="1">
                <a:solidFill>
                  <a:srgbClr val="00B0F0"/>
                </a:solidFill>
              </a:rPr>
              <a:t>назву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від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давньої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назви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“</a:t>
            </a:r>
            <a:r>
              <a:rPr lang="ru-RU" dirty="0" err="1">
                <a:solidFill>
                  <a:srgbClr val="00B050"/>
                </a:solidFill>
              </a:rPr>
              <a:t>сонце</a:t>
            </a:r>
            <a:r>
              <a:rPr lang="ru-RU" dirty="0">
                <a:solidFill>
                  <a:srgbClr val="00B050"/>
                </a:solidFill>
              </a:rPr>
              <a:t>-коло”, </a:t>
            </a:r>
            <a:r>
              <a:rPr lang="ru-RU" dirty="0" err="1">
                <a:solidFill>
                  <a:srgbClr val="00B0F0"/>
                </a:solidFill>
              </a:rPr>
              <a:t>пов’язувалася</a:t>
            </a:r>
            <a:r>
              <a:rPr lang="ru-RU" dirty="0">
                <a:solidFill>
                  <a:srgbClr val="00B0F0"/>
                </a:solidFill>
              </a:rPr>
              <a:t> в </a:t>
            </a:r>
            <a:r>
              <a:rPr lang="ru-RU" dirty="0" err="1">
                <a:solidFill>
                  <a:srgbClr val="00B0F0"/>
                </a:solidFill>
              </a:rPr>
              <a:t>дохристиянські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часи</a:t>
            </a:r>
            <a:r>
              <a:rPr lang="ru-RU" dirty="0">
                <a:solidFill>
                  <a:srgbClr val="00B0F0"/>
                </a:solidFill>
              </a:rPr>
              <a:t> з </a:t>
            </a:r>
            <a:r>
              <a:rPr lang="ru-RU" dirty="0" err="1">
                <a:solidFill>
                  <a:srgbClr val="00B0F0"/>
                </a:solidFill>
              </a:rPr>
              <a:t>народженням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всесвіту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вогненної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трійці</a:t>
            </a:r>
            <a:r>
              <a:rPr lang="ru-RU" dirty="0">
                <a:solidFill>
                  <a:srgbClr val="00B0F0"/>
                </a:solidFill>
              </a:rPr>
              <a:t>: </a:t>
            </a:r>
            <a:r>
              <a:rPr lang="ru-RU" dirty="0" err="1">
                <a:solidFill>
                  <a:srgbClr val="00B0F0"/>
                </a:solidFill>
              </a:rPr>
              <a:t>сонця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місяця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>
                <a:solidFill>
                  <a:srgbClr val="00B0F0"/>
                </a:solidFill>
              </a:rPr>
              <a:t>зорі</a:t>
            </a:r>
            <a:r>
              <a:rPr lang="ru-RU" dirty="0">
                <a:solidFill>
                  <a:srgbClr val="00B0F0"/>
                </a:solidFill>
              </a:rPr>
              <a:t>. </a:t>
            </a:r>
            <a:r>
              <a:rPr lang="ru-RU" dirty="0" err="1">
                <a:solidFill>
                  <a:srgbClr val="00B0F0"/>
                </a:solidFill>
              </a:rPr>
              <a:t>Червоні</a:t>
            </a:r>
            <a:r>
              <a:rPr lang="ru-RU" dirty="0">
                <a:solidFill>
                  <a:srgbClr val="00B0F0"/>
                </a:solidFill>
              </a:rPr>
              <a:t>, як кров, </a:t>
            </a:r>
            <a:r>
              <a:rPr lang="ru-RU" dirty="0" err="1">
                <a:solidFill>
                  <a:srgbClr val="00B0F0"/>
                </a:solidFill>
              </a:rPr>
              <a:t>ягоди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калини</a:t>
            </a:r>
            <a:r>
              <a:rPr lang="ru-RU" dirty="0">
                <a:solidFill>
                  <a:srgbClr val="00B0F0"/>
                </a:solidFill>
              </a:rPr>
              <a:t> стали символом </a:t>
            </a:r>
            <a:r>
              <a:rPr lang="ru-RU" dirty="0" err="1">
                <a:solidFill>
                  <a:srgbClr val="00B0F0"/>
                </a:solidFill>
              </a:rPr>
              <a:t>невмирущого</a:t>
            </a:r>
            <a:r>
              <a:rPr lang="ru-RU" dirty="0">
                <a:solidFill>
                  <a:srgbClr val="00B0F0"/>
                </a:solidFill>
              </a:rPr>
              <a:t> народу і початку </a:t>
            </a:r>
            <a:r>
              <a:rPr lang="ru-RU" dirty="0" err="1">
                <a:solidFill>
                  <a:srgbClr val="00B0F0"/>
                </a:solidFill>
              </a:rPr>
              <a:t>життєтворчого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українського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ланцюжка</a:t>
            </a:r>
            <a:r>
              <a:rPr lang="ru-RU" dirty="0">
                <a:solidFill>
                  <a:srgbClr val="00B0F0"/>
                </a:solidFill>
              </a:rPr>
              <a:t>: </a:t>
            </a:r>
            <a:r>
              <a:rPr lang="ru-RU" dirty="0">
                <a:solidFill>
                  <a:srgbClr val="00B050"/>
                </a:solidFill>
              </a:rPr>
              <a:t>“</a:t>
            </a:r>
            <a:r>
              <a:rPr lang="ru-RU" dirty="0" err="1">
                <a:solidFill>
                  <a:srgbClr val="00B050"/>
                </a:solidFill>
              </a:rPr>
              <a:t>крапелька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крові</a:t>
            </a:r>
            <a:r>
              <a:rPr lang="ru-RU" dirty="0">
                <a:solidFill>
                  <a:srgbClr val="00B050"/>
                </a:solidFill>
              </a:rPr>
              <a:t> – </a:t>
            </a:r>
            <a:r>
              <a:rPr lang="ru-RU" dirty="0" err="1">
                <a:solidFill>
                  <a:srgbClr val="00B050"/>
                </a:solidFill>
              </a:rPr>
              <a:t>жінка</a:t>
            </a:r>
            <a:r>
              <a:rPr lang="ru-RU" dirty="0">
                <a:solidFill>
                  <a:srgbClr val="00B050"/>
                </a:solidFill>
              </a:rPr>
              <a:t> – </a:t>
            </a:r>
            <a:r>
              <a:rPr lang="ru-RU" dirty="0" err="1">
                <a:solidFill>
                  <a:srgbClr val="00B050"/>
                </a:solidFill>
              </a:rPr>
              <a:t>народження</a:t>
            </a:r>
            <a:r>
              <a:rPr lang="ru-RU" dirty="0">
                <a:solidFill>
                  <a:srgbClr val="00B050"/>
                </a:solidFill>
              </a:rPr>
              <a:t> – </a:t>
            </a:r>
            <a:r>
              <a:rPr lang="ru-RU" dirty="0" err="1">
                <a:solidFill>
                  <a:srgbClr val="00B050"/>
                </a:solidFill>
              </a:rPr>
              <a:t>Україна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відродження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>
                <a:solidFill>
                  <a:srgbClr val="00B0F0"/>
                </a:solidFill>
              </a:rPr>
              <a:t>Не </a:t>
            </a:r>
            <a:r>
              <a:rPr lang="ru-RU" dirty="0" err="1">
                <a:solidFill>
                  <a:srgbClr val="00B0F0"/>
                </a:solidFill>
              </a:rPr>
              <a:t>випадково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тоді</a:t>
            </a:r>
            <a:r>
              <a:rPr lang="ru-RU" dirty="0">
                <a:solidFill>
                  <a:srgbClr val="00B0F0"/>
                </a:solidFill>
              </a:rPr>
              <a:t> на </a:t>
            </a:r>
            <a:r>
              <a:rPr lang="ru-RU" dirty="0" err="1">
                <a:solidFill>
                  <a:srgbClr val="00B0F0"/>
                </a:solidFill>
              </a:rPr>
              <a:t>весільних</a:t>
            </a:r>
            <a:r>
              <a:rPr lang="ru-RU" dirty="0">
                <a:solidFill>
                  <a:srgbClr val="00B0F0"/>
                </a:solidFill>
              </a:rPr>
              <a:t> рушниках й сорочках </a:t>
            </a:r>
            <a:r>
              <a:rPr lang="ru-RU" dirty="0" err="1">
                <a:solidFill>
                  <a:srgbClr val="00B0F0"/>
                </a:solidFill>
              </a:rPr>
              <a:t>молодої</a:t>
            </a:r>
            <a:r>
              <a:rPr lang="ru-RU" dirty="0">
                <a:solidFill>
                  <a:srgbClr val="00B0F0"/>
                </a:solidFill>
              </a:rPr>
              <a:t> і молодого </a:t>
            </a:r>
            <a:r>
              <a:rPr lang="ru-RU" dirty="0" err="1">
                <a:solidFill>
                  <a:srgbClr val="00B0F0"/>
                </a:solidFill>
              </a:rPr>
              <a:t>виступають</a:t>
            </a:r>
            <a:r>
              <a:rPr lang="ru-RU" dirty="0">
                <a:solidFill>
                  <a:srgbClr val="00B0F0"/>
                </a:solidFill>
              </a:rPr>
              <a:t> часто </a:t>
            </a:r>
            <a:r>
              <a:rPr lang="ru-RU" dirty="0" err="1">
                <a:solidFill>
                  <a:srgbClr val="00B0F0"/>
                </a:solidFill>
              </a:rPr>
              <a:t>соковиті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грона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калини</a:t>
            </a:r>
            <a:r>
              <a:rPr lang="ru-RU" dirty="0">
                <a:solidFill>
                  <a:srgbClr val="00B0F0"/>
                </a:solidFill>
              </a:rPr>
              <a:t>:</a:t>
            </a:r>
          </a:p>
          <a:p>
            <a:endParaRPr lang="ru-RU" dirty="0"/>
          </a:p>
          <a:p>
            <a:r>
              <a:rPr lang="ru-RU" dirty="0"/>
              <a:t>             </a:t>
            </a:r>
            <a:r>
              <a:rPr lang="ru-RU" dirty="0" smtClean="0">
                <a:solidFill>
                  <a:srgbClr val="00B050"/>
                </a:solidFill>
              </a:rPr>
              <a:t>У </a:t>
            </a:r>
            <a:r>
              <a:rPr lang="ru-RU" dirty="0" err="1" smtClean="0">
                <a:solidFill>
                  <a:srgbClr val="00B050"/>
                </a:solidFill>
              </a:rPr>
              <a:t>полі</a:t>
            </a:r>
            <a:r>
              <a:rPr lang="ru-RU" dirty="0" smtClean="0">
                <a:solidFill>
                  <a:srgbClr val="00B050"/>
                </a:solidFill>
              </a:rPr>
              <a:t> калина,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У </a:t>
            </a:r>
            <a:r>
              <a:rPr lang="ru-RU" dirty="0" err="1" smtClean="0">
                <a:solidFill>
                  <a:srgbClr val="00B050"/>
                </a:solidFill>
              </a:rPr>
              <a:t>полі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червона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Хорошенько </a:t>
            </a:r>
            <a:r>
              <a:rPr lang="ru-RU" dirty="0" err="1" smtClean="0">
                <a:solidFill>
                  <a:srgbClr val="00B050"/>
                </a:solidFill>
              </a:rPr>
              <a:t>цвіте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Ой, роде наш </a:t>
            </a:r>
            <a:r>
              <a:rPr lang="ru-RU" dirty="0" err="1" smtClean="0">
                <a:solidFill>
                  <a:srgbClr val="00B050"/>
                </a:solidFill>
              </a:rPr>
              <a:t>красний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Роде наш </a:t>
            </a:r>
            <a:r>
              <a:rPr lang="ru-RU" dirty="0" err="1" smtClean="0">
                <a:solidFill>
                  <a:srgbClr val="00B050"/>
                </a:solidFill>
              </a:rPr>
              <a:t>прекрасний</a:t>
            </a:r>
            <a:r>
              <a:rPr lang="ru-RU" dirty="0" smtClean="0">
                <a:solidFill>
                  <a:srgbClr val="00B050"/>
                </a:solidFill>
              </a:rPr>
              <a:t>,,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Не </a:t>
            </a:r>
            <a:r>
              <a:rPr lang="ru-RU" dirty="0" err="1" smtClean="0">
                <a:solidFill>
                  <a:srgbClr val="00B050"/>
                </a:solidFill>
              </a:rPr>
              <a:t>цураймося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признаваймося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</a:t>
            </a:r>
            <a:r>
              <a:rPr lang="ru-RU" dirty="0" err="1" smtClean="0">
                <a:solidFill>
                  <a:srgbClr val="00B050"/>
                </a:solidFill>
              </a:rPr>
              <a:t>Бо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багацько</a:t>
            </a:r>
            <a:r>
              <a:rPr lang="ru-RU" dirty="0" smtClean="0">
                <a:solidFill>
                  <a:srgbClr val="00B050"/>
                </a:solidFill>
              </a:rPr>
              <a:t> нас є.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2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00622"/>
            <a:ext cx="2971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1561" y="4581128"/>
            <a:ext cx="305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Рушник </a:t>
            </a:r>
            <a:r>
              <a:rPr lang="ru-RU" dirty="0" err="1">
                <a:solidFill>
                  <a:srgbClr val="0070C0"/>
                </a:solidFill>
              </a:rPr>
              <a:t>вишиваний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Львів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463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Калина </a:t>
            </a:r>
            <a:r>
              <a:rPr lang="ru-RU" dirty="0">
                <a:solidFill>
                  <a:srgbClr val="0070C0"/>
                </a:solidFill>
              </a:rPr>
              <a:t>– дуб, як </a:t>
            </a:r>
            <a:r>
              <a:rPr lang="ru-RU" dirty="0" err="1">
                <a:solidFill>
                  <a:srgbClr val="0070C0"/>
                </a:solidFill>
              </a:rPr>
              <a:t>мотиви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найбільш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поширені</a:t>
            </a:r>
            <a:r>
              <a:rPr lang="ru-RU" dirty="0">
                <a:solidFill>
                  <a:srgbClr val="0070C0"/>
                </a:solidFill>
              </a:rPr>
              <a:t> на сорочках </a:t>
            </a:r>
            <a:r>
              <a:rPr lang="ru-RU" dirty="0" err="1">
                <a:solidFill>
                  <a:srgbClr val="0070C0"/>
                </a:solidFill>
              </a:rPr>
              <a:t>парубків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поєднують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собі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символи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невмирущої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краси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незвичайної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сили</a:t>
            </a:r>
            <a:r>
              <a:rPr lang="ru-RU" dirty="0">
                <a:solidFill>
                  <a:srgbClr val="0070C0"/>
                </a:solidFill>
              </a:rPr>
              <a:t>. Дуб, як </a:t>
            </a:r>
            <a:r>
              <a:rPr lang="ru-RU" dirty="0" err="1">
                <a:solidFill>
                  <a:srgbClr val="0070C0"/>
                </a:solidFill>
              </a:rPr>
              <a:t>уособлення</a:t>
            </a:r>
            <a:r>
              <a:rPr lang="ru-RU" dirty="0">
                <a:solidFill>
                  <a:srgbClr val="0070C0"/>
                </a:solidFill>
              </a:rPr>
              <a:t> Перуна, бога </a:t>
            </a:r>
            <a:r>
              <a:rPr lang="ru-RU" dirty="0" err="1">
                <a:solidFill>
                  <a:srgbClr val="0070C0"/>
                </a:solidFill>
              </a:rPr>
              <a:t>сонячної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чоловічої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енергії</a:t>
            </a:r>
            <a:r>
              <a:rPr lang="ru-RU" dirty="0">
                <a:solidFill>
                  <a:srgbClr val="0070C0"/>
                </a:solidFill>
              </a:rPr>
              <a:t> разом з деревом роду-калиною – </a:t>
            </a:r>
            <a:r>
              <a:rPr lang="ru-RU" dirty="0" err="1">
                <a:solidFill>
                  <a:srgbClr val="0070C0"/>
                </a:solidFill>
              </a:rPr>
              <a:t>запевнювали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життєдайну</a:t>
            </a:r>
            <a:r>
              <a:rPr lang="ru-RU" dirty="0">
                <a:solidFill>
                  <a:srgbClr val="0070C0"/>
                </a:solidFill>
              </a:rPr>
              <a:t> силу </a:t>
            </a:r>
            <a:r>
              <a:rPr lang="ru-RU" dirty="0" err="1">
                <a:solidFill>
                  <a:srgbClr val="0070C0"/>
                </a:solidFill>
              </a:rPr>
              <a:t>свого</a:t>
            </a:r>
            <a:r>
              <a:rPr lang="ru-RU" dirty="0">
                <a:solidFill>
                  <a:srgbClr val="0070C0"/>
                </a:solidFill>
              </a:rPr>
              <a:t> роду. </a:t>
            </a:r>
            <a:r>
              <a:rPr lang="ru-RU" dirty="0" err="1">
                <a:solidFill>
                  <a:srgbClr val="0070C0"/>
                </a:solidFill>
              </a:rPr>
              <a:t>Натомість</a:t>
            </a:r>
            <a:r>
              <a:rPr lang="ru-RU" dirty="0">
                <a:solidFill>
                  <a:srgbClr val="0070C0"/>
                </a:solidFill>
              </a:rPr>
              <a:t> символ </a:t>
            </a:r>
            <a:r>
              <a:rPr lang="ru-RU" dirty="0" err="1">
                <a:solidFill>
                  <a:srgbClr val="0070C0"/>
                </a:solidFill>
              </a:rPr>
              <a:t>вишиваного</a:t>
            </a:r>
            <a:r>
              <a:rPr lang="ru-RU" dirty="0">
                <a:solidFill>
                  <a:srgbClr val="0070C0"/>
                </a:solidFill>
              </a:rPr>
              <a:t> винограду </a:t>
            </a:r>
            <a:r>
              <a:rPr lang="ru-RU" dirty="0" err="1">
                <a:solidFill>
                  <a:srgbClr val="0070C0"/>
                </a:solidFill>
              </a:rPr>
              <a:t>розкриває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радість</a:t>
            </a:r>
            <a:r>
              <a:rPr lang="ru-RU" dirty="0">
                <a:solidFill>
                  <a:srgbClr val="0070C0"/>
                </a:solidFill>
              </a:rPr>
              <a:t> – красу </a:t>
            </a:r>
            <a:r>
              <a:rPr lang="ru-RU" dirty="0" err="1">
                <a:solidFill>
                  <a:srgbClr val="0070C0"/>
                </a:solidFill>
              </a:rPr>
              <a:t>створення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сім’ї</a:t>
            </a:r>
            <a:r>
              <a:rPr lang="ru-RU" dirty="0">
                <a:solidFill>
                  <a:srgbClr val="0070C0"/>
                </a:solidFill>
              </a:rPr>
              <a:t>. Сад-виноград 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життєва</a:t>
            </a:r>
            <a:r>
              <a:rPr lang="ru-RU" dirty="0">
                <a:solidFill>
                  <a:srgbClr val="0070C0"/>
                </a:solidFill>
              </a:rPr>
              <a:t> нива, на </a:t>
            </a:r>
            <a:r>
              <a:rPr lang="ru-RU" dirty="0" err="1">
                <a:solidFill>
                  <a:srgbClr val="0070C0"/>
                </a:solidFill>
              </a:rPr>
              <a:t>якій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чоловік</a:t>
            </a:r>
            <a:r>
              <a:rPr lang="ru-RU" dirty="0">
                <a:solidFill>
                  <a:srgbClr val="0070C0"/>
                </a:solidFill>
              </a:rPr>
              <a:t> є </a:t>
            </a:r>
            <a:r>
              <a:rPr lang="ru-RU" dirty="0" err="1">
                <a:solidFill>
                  <a:srgbClr val="0070C0"/>
                </a:solidFill>
              </a:rPr>
              <a:t>сіячем</a:t>
            </a:r>
            <a:r>
              <a:rPr lang="ru-RU" dirty="0">
                <a:solidFill>
                  <a:srgbClr val="0070C0"/>
                </a:solidFill>
              </a:rPr>
              <a:t>, а </a:t>
            </a:r>
            <a:r>
              <a:rPr lang="ru-RU" dirty="0" err="1">
                <a:solidFill>
                  <a:srgbClr val="0070C0"/>
                </a:solidFill>
              </a:rPr>
              <a:t>жінка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вирощує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піклується</a:t>
            </a:r>
            <a:r>
              <a:rPr lang="ru-RU" dirty="0">
                <a:solidFill>
                  <a:srgbClr val="0070C0"/>
                </a:solidFill>
              </a:rPr>
              <a:t> деревом </a:t>
            </a:r>
            <a:r>
              <a:rPr lang="ru-RU" dirty="0" err="1">
                <a:solidFill>
                  <a:srgbClr val="0070C0"/>
                </a:solidFill>
              </a:rPr>
              <a:t>їхнього</a:t>
            </a:r>
            <a:r>
              <a:rPr lang="ru-RU" dirty="0">
                <a:solidFill>
                  <a:srgbClr val="0070C0"/>
                </a:solidFill>
              </a:rPr>
              <a:t> роду. Мотив винограду </a:t>
            </a:r>
            <a:r>
              <a:rPr lang="ru-RU" dirty="0" err="1">
                <a:solidFill>
                  <a:srgbClr val="0070C0"/>
                </a:solidFill>
              </a:rPr>
              <a:t>виступає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найчастіше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родинних</a:t>
            </a:r>
            <a:r>
              <a:rPr lang="ru-RU" dirty="0">
                <a:solidFill>
                  <a:srgbClr val="0070C0"/>
                </a:solidFill>
              </a:rPr>
              <a:t> рушниках </a:t>
            </a:r>
            <a:r>
              <a:rPr lang="ru-RU" dirty="0" err="1">
                <a:solidFill>
                  <a:srgbClr val="0070C0"/>
                </a:solidFill>
              </a:rPr>
              <a:t>Чернігівщини</a:t>
            </a:r>
            <a:r>
              <a:rPr lang="ru-RU" dirty="0">
                <a:solidFill>
                  <a:srgbClr val="0070C0"/>
                </a:solidFill>
              </a:rPr>
              <a:t> й на </a:t>
            </a:r>
            <a:r>
              <a:rPr lang="ru-RU" dirty="0" err="1">
                <a:solidFill>
                  <a:srgbClr val="0070C0"/>
                </a:solidFill>
              </a:rPr>
              <a:t>жіночих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чоловічих</a:t>
            </a:r>
            <a:r>
              <a:rPr lang="ru-RU" dirty="0">
                <a:solidFill>
                  <a:srgbClr val="0070C0"/>
                </a:solidFill>
              </a:rPr>
              <a:t> сорочках </a:t>
            </a:r>
            <a:r>
              <a:rPr lang="ru-RU" dirty="0" err="1">
                <a:solidFill>
                  <a:srgbClr val="0070C0"/>
                </a:solidFill>
              </a:rPr>
              <a:t>Київщини</a:t>
            </a:r>
            <a:r>
              <a:rPr lang="ru-RU" dirty="0">
                <a:solidFill>
                  <a:srgbClr val="0070C0"/>
                </a:solidFill>
              </a:rPr>
              <a:t> й </a:t>
            </a:r>
            <a:r>
              <a:rPr lang="ru-RU" dirty="0" err="1">
                <a:solidFill>
                  <a:srgbClr val="0070C0"/>
                </a:solidFill>
              </a:rPr>
              <a:t>Полтавщини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82" y="2303686"/>
            <a:ext cx="91496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сім’ї</a:t>
            </a:r>
            <a:r>
              <a:rPr lang="ru-RU" dirty="0">
                <a:solidFill>
                  <a:srgbClr val="0070C0"/>
                </a:solidFill>
              </a:rPr>
              <a:t>, яка </a:t>
            </a:r>
            <a:r>
              <a:rPr lang="ru-RU" dirty="0" err="1">
                <a:solidFill>
                  <a:srgbClr val="0070C0"/>
                </a:solidFill>
              </a:rPr>
              <a:t>втратила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війні</a:t>
            </a:r>
            <a:r>
              <a:rPr lang="ru-RU" dirty="0">
                <a:solidFill>
                  <a:srgbClr val="0070C0"/>
                </a:solidFill>
              </a:rPr>
              <a:t> батька, </a:t>
            </a:r>
            <a:r>
              <a:rPr lang="ru-RU" dirty="0" err="1">
                <a:solidFill>
                  <a:srgbClr val="0070C0"/>
                </a:solidFill>
              </a:rPr>
              <a:t>чоловіка</a:t>
            </a:r>
            <a:r>
              <a:rPr lang="ru-RU" dirty="0">
                <a:solidFill>
                  <a:srgbClr val="0070C0"/>
                </a:solidFill>
              </a:rPr>
              <a:t>, брата </a:t>
            </a:r>
            <a:r>
              <a:rPr lang="ru-RU" dirty="0" err="1">
                <a:solidFill>
                  <a:srgbClr val="0070C0"/>
                </a:solidFill>
              </a:rPr>
              <a:t>чи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нареченого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вишивана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дівчиною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сорочці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ніжна</a:t>
            </a:r>
            <a:r>
              <a:rPr lang="ru-RU" dirty="0">
                <a:solidFill>
                  <a:srgbClr val="0070C0"/>
                </a:solidFill>
              </a:rPr>
              <a:t> трепетна </a:t>
            </a:r>
            <a:r>
              <a:rPr lang="ru-RU" dirty="0" err="1">
                <a:solidFill>
                  <a:srgbClr val="0070C0"/>
                </a:solidFill>
              </a:rPr>
              <a:t>квітка</a:t>
            </a:r>
            <a:r>
              <a:rPr lang="ru-RU" dirty="0">
                <a:solidFill>
                  <a:srgbClr val="0070C0"/>
                </a:solidFill>
              </a:rPr>
              <a:t> маку </a:t>
            </a:r>
            <a:r>
              <a:rPr lang="ru-RU" dirty="0" err="1">
                <a:solidFill>
                  <a:srgbClr val="0070C0"/>
                </a:solidFill>
              </a:rPr>
              <a:t>була</a:t>
            </a:r>
            <a:r>
              <a:rPr lang="ru-RU" dirty="0">
                <a:solidFill>
                  <a:srgbClr val="0070C0"/>
                </a:solidFill>
              </a:rPr>
              <a:t> символом </a:t>
            </a:r>
            <a:r>
              <a:rPr lang="ru-RU" dirty="0" err="1">
                <a:solidFill>
                  <a:srgbClr val="0070C0"/>
                </a:solidFill>
              </a:rPr>
              <a:t>незнищенної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пам’яті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свого</a:t>
            </a:r>
            <a:r>
              <a:rPr lang="ru-RU" dirty="0">
                <a:solidFill>
                  <a:srgbClr val="0070C0"/>
                </a:solidFill>
              </a:rPr>
              <a:t> роду та </a:t>
            </a:r>
            <a:r>
              <a:rPr lang="ru-RU" dirty="0" err="1">
                <a:solidFill>
                  <a:srgbClr val="0070C0"/>
                </a:solidFill>
              </a:rPr>
              <a:t>прагнення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збереження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продовження</a:t>
            </a:r>
            <a:r>
              <a:rPr lang="ru-RU" dirty="0">
                <a:solidFill>
                  <a:srgbClr val="0070C0"/>
                </a:solidFill>
              </a:rPr>
              <a:t>. В </a:t>
            </a:r>
            <a:r>
              <a:rPr lang="ru-RU" dirty="0" err="1">
                <a:solidFill>
                  <a:srgbClr val="0070C0"/>
                </a:solidFill>
              </a:rPr>
              <a:t>основі</a:t>
            </a:r>
            <a:r>
              <a:rPr lang="ru-RU" dirty="0">
                <a:solidFill>
                  <a:srgbClr val="0070C0"/>
                </a:solidFill>
              </a:rPr>
              <a:t> такого </a:t>
            </a:r>
            <a:r>
              <a:rPr lang="ru-RU" dirty="0" err="1">
                <a:solidFill>
                  <a:srgbClr val="0070C0"/>
                </a:solidFill>
              </a:rPr>
              <a:t>змісту</a:t>
            </a:r>
            <a:r>
              <a:rPr lang="ru-RU" dirty="0">
                <a:solidFill>
                  <a:srgbClr val="0070C0"/>
                </a:solidFill>
              </a:rPr>
              <a:t> лежать </a:t>
            </a:r>
            <a:r>
              <a:rPr lang="ru-RU" dirty="0" err="1">
                <a:solidFill>
                  <a:srgbClr val="0070C0"/>
                </a:solidFill>
              </a:rPr>
              <a:t>вірування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поле </a:t>
            </a:r>
            <a:r>
              <a:rPr lang="ru-RU" dirty="0" err="1">
                <a:solidFill>
                  <a:srgbClr val="0070C0"/>
                </a:solidFill>
              </a:rPr>
              <a:t>після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битви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вкривається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навесні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червоними</a:t>
            </a:r>
            <a:r>
              <a:rPr lang="ru-RU" dirty="0">
                <a:solidFill>
                  <a:srgbClr val="0070C0"/>
                </a:solidFill>
              </a:rPr>
              <a:t> маками.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96" y="3769271"/>
            <a:ext cx="914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Таємницю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життя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приховує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багато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інших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квітів</a:t>
            </a:r>
            <a:r>
              <a:rPr lang="ru-RU" dirty="0">
                <a:solidFill>
                  <a:srgbClr val="0070C0"/>
                </a:solidFill>
              </a:rPr>
              <a:t>, особливо </a:t>
            </a:r>
            <a:r>
              <a:rPr lang="ru-RU" dirty="0" err="1">
                <a:solidFill>
                  <a:srgbClr val="002060"/>
                </a:solidFill>
              </a:rPr>
              <a:t>лілія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ружа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зілля</a:t>
            </a:r>
            <a:r>
              <a:rPr lang="ru-RU" dirty="0">
                <a:solidFill>
                  <a:srgbClr val="002060"/>
                </a:solidFill>
              </a:rPr>
              <a:t>, як </a:t>
            </a:r>
            <a:r>
              <a:rPr lang="ru-RU" dirty="0" err="1">
                <a:solidFill>
                  <a:srgbClr val="002060"/>
                </a:solidFill>
              </a:rPr>
              <a:t>хміль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шавлія</a:t>
            </a:r>
            <a:r>
              <a:rPr lang="ru-RU" dirty="0">
                <a:solidFill>
                  <a:srgbClr val="002060"/>
                </a:solidFill>
              </a:rPr>
              <a:t>, любисток.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142" y="4581125"/>
            <a:ext cx="6091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Легендарна </a:t>
            </a:r>
            <a:r>
              <a:rPr lang="ru-RU" dirty="0" err="1">
                <a:solidFill>
                  <a:srgbClr val="002060"/>
                </a:solidFill>
              </a:rPr>
              <a:t>квітка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лілії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символ </a:t>
            </a:r>
            <a:r>
              <a:rPr lang="ru-RU" dirty="0" err="1">
                <a:solidFill>
                  <a:srgbClr val="0070C0"/>
                </a:solidFill>
              </a:rPr>
              <a:t>дівочих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чарів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чистоти</a:t>
            </a:r>
            <a:r>
              <a:rPr lang="ru-RU" dirty="0">
                <a:solidFill>
                  <a:srgbClr val="0070C0"/>
                </a:solidFill>
              </a:rPr>
              <a:t>. А </a:t>
            </a:r>
            <a:r>
              <a:rPr lang="ru-RU" dirty="0" err="1">
                <a:solidFill>
                  <a:srgbClr val="0070C0"/>
                </a:solidFill>
              </a:rPr>
              <a:t>пишні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троянди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ружі</a:t>
            </a:r>
            <a:r>
              <a:rPr lang="ru-RU" dirty="0">
                <a:solidFill>
                  <a:srgbClr val="0070C0"/>
                </a:solidFill>
              </a:rPr>
              <a:t> (в </a:t>
            </a:r>
            <a:r>
              <a:rPr lang="ru-RU" dirty="0" err="1">
                <a:solidFill>
                  <a:srgbClr val="0070C0"/>
                </a:solidFill>
              </a:rPr>
              <a:t>назві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знаходять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давню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назву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сонця-ра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крові</a:t>
            </a:r>
            <a:r>
              <a:rPr lang="ru-RU" dirty="0">
                <a:solidFill>
                  <a:srgbClr val="0070C0"/>
                </a:solidFill>
              </a:rPr>
              <a:t>-руда) </a:t>
            </a:r>
            <a:r>
              <a:rPr lang="ru-RU" dirty="0" err="1">
                <a:solidFill>
                  <a:srgbClr val="0070C0"/>
                </a:solidFill>
              </a:rPr>
              <a:t>означають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вогненну</a:t>
            </a:r>
            <a:r>
              <a:rPr lang="ru-RU" dirty="0">
                <a:solidFill>
                  <a:srgbClr val="0070C0"/>
                </a:solidFill>
              </a:rPr>
              <a:t> кров. </a:t>
            </a:r>
            <a:r>
              <a:rPr lang="ru-RU" dirty="0" err="1">
                <a:solidFill>
                  <a:srgbClr val="0070C0"/>
                </a:solidFill>
              </a:rPr>
              <a:t>Квіти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троянд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укладені</a:t>
            </a:r>
            <a:r>
              <a:rPr lang="ru-RU" dirty="0">
                <a:solidFill>
                  <a:srgbClr val="0070C0"/>
                </a:solidFill>
              </a:rPr>
              <a:t> у систему </a:t>
            </a:r>
            <a:r>
              <a:rPr lang="ru-RU" dirty="0" err="1">
                <a:solidFill>
                  <a:srgbClr val="0070C0"/>
                </a:solidFill>
              </a:rPr>
              <a:t>геометриного</a:t>
            </a:r>
            <a:r>
              <a:rPr lang="ru-RU" dirty="0">
                <a:solidFill>
                  <a:srgbClr val="0070C0"/>
                </a:solidFill>
              </a:rPr>
              <a:t> узору,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квіти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зорі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уособлюють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уявлення</a:t>
            </a:r>
            <a:r>
              <a:rPr lang="ru-RU" dirty="0">
                <a:solidFill>
                  <a:srgbClr val="0070C0"/>
                </a:solidFill>
              </a:rPr>
              <a:t> народу про систему </a:t>
            </a:r>
            <a:r>
              <a:rPr lang="ru-RU" dirty="0" err="1">
                <a:solidFill>
                  <a:srgbClr val="0070C0"/>
                </a:solidFill>
              </a:rPr>
              <a:t>всесвіту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03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5750"/>
            <a:ext cx="449999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4473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Подушки, </a:t>
            </a:r>
            <a:r>
              <a:rPr lang="ru-RU" dirty="0" err="1">
                <a:solidFill>
                  <a:srgbClr val="7030A0"/>
                </a:solidFill>
              </a:rPr>
              <a:t>околиці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Поділля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Покуття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Буковини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9050" y="0"/>
            <a:ext cx="9163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7030A0"/>
                </a:solidFill>
              </a:rPr>
              <a:t>Мотиви</a:t>
            </a:r>
            <a:r>
              <a:rPr lang="ru-RU" dirty="0">
                <a:solidFill>
                  <a:srgbClr val="7030A0"/>
                </a:solidFill>
              </a:rPr>
              <a:t> такого </a:t>
            </a:r>
            <a:r>
              <a:rPr lang="ru-RU" dirty="0" err="1">
                <a:solidFill>
                  <a:srgbClr val="7030A0"/>
                </a:solidFill>
              </a:rPr>
              <a:t>зілля</a:t>
            </a:r>
            <a:r>
              <a:rPr lang="ru-RU" dirty="0">
                <a:solidFill>
                  <a:srgbClr val="7030A0"/>
                </a:solidFill>
              </a:rPr>
              <a:t>, як напр. </a:t>
            </a:r>
            <a:r>
              <a:rPr lang="ru-RU" dirty="0" err="1">
                <a:solidFill>
                  <a:srgbClr val="7030A0"/>
                </a:solidFill>
              </a:rPr>
              <a:t>хміль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dirty="0" err="1">
                <a:solidFill>
                  <a:srgbClr val="7030A0"/>
                </a:solidFill>
              </a:rPr>
              <a:t>також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шавлія</a:t>
            </a:r>
            <a:r>
              <a:rPr lang="ru-RU" dirty="0">
                <a:solidFill>
                  <a:srgbClr val="7030A0"/>
                </a:solidFill>
              </a:rPr>
              <a:t>, любисток і </a:t>
            </a:r>
            <a:r>
              <a:rPr lang="ru-RU" dirty="0" err="1">
                <a:solidFill>
                  <a:srgbClr val="7030A0"/>
                </a:solidFill>
              </a:rPr>
              <a:t>м’ята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дуже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близькі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символіки</a:t>
            </a:r>
            <a:r>
              <a:rPr lang="ru-RU" dirty="0">
                <a:solidFill>
                  <a:srgbClr val="7030A0"/>
                </a:solidFill>
              </a:rPr>
              <a:t> винограду. </a:t>
            </a:r>
            <a:r>
              <a:rPr lang="ru-RU" dirty="0" err="1">
                <a:solidFill>
                  <a:srgbClr val="7030A0"/>
                </a:solidFill>
              </a:rPr>
              <a:t>Хміль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вказує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молоде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буяння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любов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Гарно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вишита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червона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полуниця</a:t>
            </a:r>
            <a:r>
              <a:rPr lang="ru-RU" dirty="0">
                <a:solidFill>
                  <a:srgbClr val="7030A0"/>
                </a:solidFill>
              </a:rPr>
              <a:t>, (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ще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одної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давньої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назви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сонця</a:t>
            </a:r>
            <a:r>
              <a:rPr lang="ru-RU" dirty="0">
                <a:solidFill>
                  <a:srgbClr val="7030A0"/>
                </a:solidFill>
              </a:rPr>
              <a:t> – </a:t>
            </a:r>
            <a:r>
              <a:rPr lang="ru-RU" dirty="0" err="1">
                <a:solidFill>
                  <a:srgbClr val="7030A0"/>
                </a:solidFill>
              </a:rPr>
              <a:t>Полель</a:t>
            </a:r>
            <a:r>
              <a:rPr lang="ru-RU" dirty="0">
                <a:solidFill>
                  <a:srgbClr val="7030A0"/>
                </a:solidFill>
              </a:rPr>
              <a:t>) –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ще</a:t>
            </a:r>
            <a:r>
              <a:rPr lang="ru-RU" dirty="0">
                <a:solidFill>
                  <a:srgbClr val="7030A0"/>
                </a:solidFill>
              </a:rPr>
              <a:t> один мотив </a:t>
            </a:r>
            <a:r>
              <a:rPr lang="ru-RU" dirty="0" err="1">
                <a:solidFill>
                  <a:srgbClr val="7030A0"/>
                </a:solidFill>
              </a:rPr>
              <a:t>вишиваних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узорів</a:t>
            </a:r>
            <a:r>
              <a:rPr lang="ru-RU" dirty="0">
                <a:solidFill>
                  <a:srgbClr val="7030A0"/>
                </a:solidFill>
              </a:rPr>
              <a:t> – </a:t>
            </a:r>
            <a:r>
              <a:rPr lang="ru-RU" dirty="0" err="1">
                <a:solidFill>
                  <a:srgbClr val="7030A0"/>
                </a:solidFill>
              </a:rPr>
              <a:t>символів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прославляють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сонце</a:t>
            </a:r>
            <a:r>
              <a:rPr lang="ru-RU" dirty="0">
                <a:solidFill>
                  <a:srgbClr val="7030A0"/>
                </a:solidFill>
              </a:rPr>
              <a:t>, яке </a:t>
            </a:r>
            <a:r>
              <a:rPr lang="ru-RU" dirty="0" err="1">
                <a:solidFill>
                  <a:srgbClr val="7030A0"/>
                </a:solidFill>
              </a:rPr>
              <a:t>огріває</a:t>
            </a:r>
            <a:r>
              <a:rPr lang="ru-RU" dirty="0">
                <a:solidFill>
                  <a:srgbClr val="7030A0"/>
                </a:solidFill>
              </a:rPr>
              <a:t> землю. Одним з </a:t>
            </a:r>
            <a:r>
              <a:rPr lang="ru-RU" dirty="0" err="1">
                <a:solidFill>
                  <a:srgbClr val="7030A0"/>
                </a:solidFill>
              </a:rPr>
              <a:t>найбільш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поширених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мотивів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вишивок</a:t>
            </a:r>
            <a:r>
              <a:rPr lang="ru-RU" dirty="0">
                <a:solidFill>
                  <a:srgbClr val="7030A0"/>
                </a:solidFill>
              </a:rPr>
              <a:t> є </a:t>
            </a:r>
            <a:r>
              <a:rPr lang="ru-RU" dirty="0" err="1">
                <a:solidFill>
                  <a:srgbClr val="7030A0"/>
                </a:solidFill>
              </a:rPr>
              <a:t>берегиня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24" y="1628800"/>
            <a:ext cx="9134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Вона, як суть </a:t>
            </a:r>
            <a:r>
              <a:rPr lang="ru-RU" dirty="0" err="1">
                <a:solidFill>
                  <a:srgbClr val="7030A0"/>
                </a:solidFill>
              </a:rPr>
              <a:t>творення</a:t>
            </a:r>
            <a:r>
              <a:rPr lang="ru-RU" dirty="0">
                <a:solidFill>
                  <a:srgbClr val="7030A0"/>
                </a:solidFill>
              </a:rPr>
              <a:t> і суть </a:t>
            </a:r>
            <a:r>
              <a:rPr lang="ru-RU" dirty="0" err="1">
                <a:solidFill>
                  <a:srgbClr val="7030A0"/>
                </a:solidFill>
              </a:rPr>
              <a:t>захисту</a:t>
            </a:r>
            <a:r>
              <a:rPr lang="ru-RU" dirty="0">
                <a:solidFill>
                  <a:srgbClr val="7030A0"/>
                </a:solidFill>
              </a:rPr>
              <a:t>, стала символом </a:t>
            </a:r>
            <a:r>
              <a:rPr lang="ru-RU" dirty="0" err="1">
                <a:solidFill>
                  <a:srgbClr val="7030A0"/>
                </a:solidFill>
              </a:rPr>
              <a:t>вічного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оновлення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вічного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життя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Берегиня</a:t>
            </a:r>
            <a:r>
              <a:rPr lang="ru-RU" dirty="0">
                <a:solidFill>
                  <a:srgbClr val="7030A0"/>
                </a:solidFill>
              </a:rPr>
              <a:t> – </a:t>
            </a:r>
            <a:r>
              <a:rPr lang="ru-RU" dirty="0" err="1">
                <a:solidFill>
                  <a:srgbClr val="7030A0"/>
                </a:solidFill>
              </a:rPr>
              <a:t>життєтворна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мати</a:t>
            </a:r>
            <a:r>
              <a:rPr lang="ru-RU" dirty="0">
                <a:solidFill>
                  <a:srgbClr val="7030A0"/>
                </a:solidFill>
              </a:rPr>
              <a:t>, природа і </a:t>
            </a:r>
            <a:r>
              <a:rPr lang="ru-RU" dirty="0" err="1">
                <a:solidFill>
                  <a:srgbClr val="7030A0"/>
                </a:solidFill>
              </a:rPr>
              <a:t>жінка</a:t>
            </a:r>
            <a:r>
              <a:rPr lang="ru-RU" dirty="0">
                <a:solidFill>
                  <a:srgbClr val="7030A0"/>
                </a:solidFill>
              </a:rPr>
              <a:t> – </a:t>
            </a:r>
            <a:r>
              <a:rPr lang="ru-RU" dirty="0" err="1">
                <a:solidFill>
                  <a:srgbClr val="7030A0"/>
                </a:solidFill>
              </a:rPr>
              <a:t>мати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дарує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світові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сина</a:t>
            </a:r>
            <a:r>
              <a:rPr lang="ru-RU" dirty="0">
                <a:solidFill>
                  <a:srgbClr val="7030A0"/>
                </a:solidFill>
              </a:rPr>
              <a:t> і дерево </a:t>
            </a:r>
            <a:r>
              <a:rPr lang="ru-RU" dirty="0" err="1">
                <a:solidFill>
                  <a:srgbClr val="7030A0"/>
                </a:solidFill>
              </a:rPr>
              <a:t>життя</a:t>
            </a:r>
            <a:r>
              <a:rPr lang="ru-RU" dirty="0">
                <a:solidFill>
                  <a:srgbClr val="7030A0"/>
                </a:solidFill>
              </a:rPr>
              <a:t>, яке </a:t>
            </a:r>
            <a:r>
              <a:rPr lang="ru-RU" dirty="0" err="1">
                <a:solidFill>
                  <a:srgbClr val="7030A0"/>
                </a:solidFill>
              </a:rPr>
              <a:t>сформулювало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мороку космосу </a:t>
            </a:r>
            <a:r>
              <a:rPr lang="ru-RU" dirty="0" err="1">
                <a:solidFill>
                  <a:srgbClr val="7030A0"/>
                </a:solidFill>
              </a:rPr>
              <a:t>гармонійну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чітку</a:t>
            </a:r>
            <a:r>
              <a:rPr lang="ru-RU" dirty="0">
                <a:solidFill>
                  <a:srgbClr val="7030A0"/>
                </a:solidFill>
              </a:rPr>
              <a:t> систему </a:t>
            </a:r>
            <a:r>
              <a:rPr lang="ru-RU" dirty="0" err="1">
                <a:solidFill>
                  <a:srgbClr val="7030A0"/>
                </a:solidFill>
              </a:rPr>
              <a:t>всесвіту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6665" y="29969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Крім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квітів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зілля</a:t>
            </a:r>
            <a:r>
              <a:rPr lang="ru-RU" dirty="0">
                <a:solidFill>
                  <a:srgbClr val="7030A0"/>
                </a:solidFill>
              </a:rPr>
              <a:t> і дерев особливо </a:t>
            </a:r>
            <a:r>
              <a:rPr lang="ru-RU" dirty="0" err="1">
                <a:solidFill>
                  <a:srgbClr val="7030A0"/>
                </a:solidFill>
              </a:rPr>
              <a:t>багата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українських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вишивках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символіка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птахів</a:t>
            </a:r>
            <a:r>
              <a:rPr lang="ru-RU" dirty="0">
                <a:solidFill>
                  <a:srgbClr val="7030A0"/>
                </a:solidFill>
              </a:rPr>
              <a:t>. В </a:t>
            </a:r>
            <a:r>
              <a:rPr lang="ru-RU" dirty="0" err="1">
                <a:solidFill>
                  <a:srgbClr val="7030A0"/>
                </a:solidFill>
              </a:rPr>
              <a:t>залежності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нагоди</a:t>
            </a:r>
            <a:r>
              <a:rPr lang="ru-RU" dirty="0">
                <a:solidFill>
                  <a:srgbClr val="7030A0"/>
                </a:solidFill>
              </a:rPr>
              <a:t>, з приводу </a:t>
            </a:r>
            <a:r>
              <a:rPr lang="ru-RU" dirty="0" err="1">
                <a:solidFill>
                  <a:srgbClr val="7030A0"/>
                </a:solidFill>
              </a:rPr>
              <a:t>якого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був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вишитий</a:t>
            </a:r>
            <a:r>
              <a:rPr lang="ru-RU" dirty="0">
                <a:solidFill>
                  <a:srgbClr val="7030A0"/>
                </a:solidFill>
              </a:rPr>
              <a:t> рушник, </a:t>
            </a:r>
            <a:r>
              <a:rPr lang="ru-RU" dirty="0" err="1">
                <a:solidFill>
                  <a:srgbClr val="7030A0"/>
                </a:solidFill>
              </a:rPr>
              <a:t>різні</a:t>
            </a:r>
            <a:r>
              <a:rPr lang="ru-RU" dirty="0">
                <a:solidFill>
                  <a:srgbClr val="7030A0"/>
                </a:solidFill>
              </a:rPr>
              <a:t> птахи </a:t>
            </a:r>
            <a:r>
              <a:rPr lang="ru-RU" dirty="0" err="1">
                <a:solidFill>
                  <a:srgbClr val="7030A0"/>
                </a:solidFill>
              </a:rPr>
              <a:t>виспівують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відповідний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зміст</a:t>
            </a:r>
            <a:r>
              <a:rPr lang="ru-RU" dirty="0">
                <a:solidFill>
                  <a:srgbClr val="7030A0"/>
                </a:solidFill>
              </a:rPr>
              <a:t>. Так соловейко і зозуля, </a:t>
            </a:r>
            <a:r>
              <a:rPr lang="ru-RU" dirty="0" err="1">
                <a:solidFill>
                  <a:srgbClr val="7030A0"/>
                </a:solidFill>
              </a:rPr>
              <a:t>вишиті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найчастіше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дівочих</a:t>
            </a:r>
            <a:r>
              <a:rPr lang="ru-RU" dirty="0">
                <a:solidFill>
                  <a:srgbClr val="7030A0"/>
                </a:solidFill>
              </a:rPr>
              <a:t> рушниках, </a:t>
            </a:r>
            <a:r>
              <a:rPr lang="ru-RU" dirty="0" err="1">
                <a:solidFill>
                  <a:srgbClr val="7030A0"/>
                </a:solidFill>
              </a:rPr>
              <a:t>сидять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гілці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калини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немов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співають</a:t>
            </a:r>
            <a:r>
              <a:rPr lang="ru-RU" dirty="0">
                <a:solidFill>
                  <a:srgbClr val="7030A0"/>
                </a:solidFill>
              </a:rPr>
              <a:t>: “Соловейко </a:t>
            </a:r>
            <a:r>
              <a:rPr lang="ru-RU" dirty="0" err="1">
                <a:solidFill>
                  <a:srgbClr val="7030A0"/>
                </a:solidFill>
              </a:rPr>
              <a:t>щебече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собі</a:t>
            </a:r>
            <a:r>
              <a:rPr lang="ru-RU" dirty="0">
                <a:solidFill>
                  <a:srgbClr val="7030A0"/>
                </a:solidFill>
              </a:rPr>
              <a:t> пару кличе”, а про </a:t>
            </a:r>
            <a:r>
              <a:rPr lang="ru-RU" dirty="0" err="1">
                <a:solidFill>
                  <a:srgbClr val="7030A0"/>
                </a:solidFill>
              </a:rPr>
              <a:t>вишиту</a:t>
            </a:r>
            <a:r>
              <a:rPr lang="ru-RU" dirty="0">
                <a:solidFill>
                  <a:srgbClr val="7030A0"/>
                </a:solidFill>
              </a:rPr>
              <a:t> зозулю </a:t>
            </a:r>
            <a:r>
              <a:rPr lang="ru-RU" dirty="0" err="1">
                <a:solidFill>
                  <a:srgbClr val="7030A0"/>
                </a:solidFill>
              </a:rPr>
              <a:t>співають</a:t>
            </a:r>
            <a:r>
              <a:rPr lang="ru-RU" dirty="0">
                <a:solidFill>
                  <a:srgbClr val="7030A0"/>
                </a:solidFill>
              </a:rPr>
              <a:t>: “до </a:t>
            </a:r>
            <a:r>
              <a:rPr lang="ru-RU" dirty="0" err="1">
                <a:solidFill>
                  <a:srgbClr val="7030A0"/>
                </a:solidFill>
              </a:rPr>
              <a:t>осені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дівці</a:t>
            </a:r>
            <a:r>
              <a:rPr lang="ru-RU" dirty="0">
                <a:solidFill>
                  <a:srgbClr val="7030A0"/>
                </a:solidFill>
              </a:rPr>
              <a:t> да гулять, гулять”.</a:t>
            </a:r>
          </a:p>
        </p:txBody>
      </p:sp>
    </p:spTree>
    <p:extLst>
      <p:ext uri="{BB962C8B-B14F-4D97-AF65-F5344CB8AC3E}">
        <p14:creationId xmlns:p14="http://schemas.microsoft.com/office/powerpoint/2010/main" val="236881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23066"/>
            <a:ext cx="3779912" cy="28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весільних</a:t>
            </a:r>
            <a:r>
              <a:rPr lang="ru-RU" dirty="0">
                <a:solidFill>
                  <a:srgbClr val="C00000"/>
                </a:solidFill>
              </a:rPr>
              <a:t> рушниках </a:t>
            </a:r>
            <a:r>
              <a:rPr lang="ru-RU" dirty="0" err="1">
                <a:solidFill>
                  <a:srgbClr val="C00000"/>
                </a:solidFill>
              </a:rPr>
              <a:t>дуже</a:t>
            </a:r>
            <a:r>
              <a:rPr lang="ru-RU" dirty="0">
                <a:solidFill>
                  <a:srgbClr val="C00000"/>
                </a:solidFill>
              </a:rPr>
              <a:t> часто </a:t>
            </a:r>
            <a:r>
              <a:rPr lang="ru-RU" dirty="0" err="1">
                <a:solidFill>
                  <a:srgbClr val="C00000"/>
                </a:solidFill>
              </a:rPr>
              <a:t>розсідають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пави</a:t>
            </a:r>
            <a:r>
              <a:rPr lang="ru-RU" dirty="0">
                <a:solidFill>
                  <a:srgbClr val="C00000"/>
                </a:solidFill>
              </a:rPr>
              <a:t> жар-</a:t>
            </a:r>
            <a:r>
              <a:rPr lang="ru-RU" dirty="0" err="1">
                <a:solidFill>
                  <a:srgbClr val="C00000"/>
                </a:solidFill>
              </a:rPr>
              <a:t>птиці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несуть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собі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сонячну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енергію</a:t>
            </a:r>
            <a:r>
              <a:rPr lang="ru-RU" dirty="0">
                <a:solidFill>
                  <a:srgbClr val="C00000"/>
                </a:solidFill>
              </a:rPr>
              <a:t>, і тому </a:t>
            </a:r>
            <a:r>
              <a:rPr lang="ru-RU" dirty="0" err="1">
                <a:solidFill>
                  <a:srgbClr val="C00000"/>
                </a:solidFill>
              </a:rPr>
              <a:t>символізують</a:t>
            </a:r>
            <a:r>
              <a:rPr lang="ru-RU" dirty="0">
                <a:solidFill>
                  <a:srgbClr val="C00000"/>
                </a:solidFill>
              </a:rPr>
              <a:t> теплоту </a:t>
            </a:r>
            <a:r>
              <a:rPr lang="ru-RU" dirty="0" err="1">
                <a:solidFill>
                  <a:srgbClr val="C00000"/>
                </a:solidFill>
              </a:rPr>
              <a:t>сімейного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життя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C00000"/>
                </a:solidFill>
              </a:rPr>
              <a:t>Вишиті</a:t>
            </a:r>
            <a:r>
              <a:rPr lang="ru-RU" dirty="0">
                <a:solidFill>
                  <a:srgbClr val="C00000"/>
                </a:solidFill>
              </a:rPr>
              <a:t> на рушниках </a:t>
            </a:r>
            <a:r>
              <a:rPr lang="ru-RU" dirty="0" err="1">
                <a:solidFill>
                  <a:srgbClr val="C00000"/>
                </a:solidFill>
              </a:rPr>
              <a:t>соколи</a:t>
            </a:r>
            <a:r>
              <a:rPr lang="ru-RU" dirty="0">
                <a:solidFill>
                  <a:srgbClr val="C00000"/>
                </a:solidFill>
              </a:rPr>
              <a:t>, голуби і </a:t>
            </a:r>
            <a:r>
              <a:rPr lang="ru-RU" dirty="0" err="1">
                <a:solidFill>
                  <a:srgbClr val="C00000"/>
                </a:solidFill>
              </a:rPr>
              <a:t>півні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звернені</a:t>
            </a:r>
            <a:r>
              <a:rPr lang="ru-RU" dirty="0">
                <a:solidFill>
                  <a:srgbClr val="C00000"/>
                </a:solidFill>
              </a:rPr>
              <a:t> один до одного </a:t>
            </a:r>
            <a:r>
              <a:rPr lang="ru-RU" dirty="0" err="1">
                <a:solidFill>
                  <a:srgbClr val="C00000"/>
                </a:solidFill>
              </a:rPr>
              <a:t>голівками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ягідкою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калини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дзьобику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зображені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основі</a:t>
            </a:r>
            <a:r>
              <a:rPr lang="ru-RU" dirty="0">
                <a:solidFill>
                  <a:srgbClr val="C00000"/>
                </a:solidFill>
              </a:rPr>
              <a:t> дерева-знаку </a:t>
            </a:r>
            <a:r>
              <a:rPr lang="ru-RU" dirty="0" err="1">
                <a:solidFill>
                  <a:srgbClr val="C00000"/>
                </a:solidFill>
              </a:rPr>
              <a:t>нової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сім’ї</a:t>
            </a:r>
            <a:r>
              <a:rPr lang="ru-RU" dirty="0">
                <a:solidFill>
                  <a:srgbClr val="C00000"/>
                </a:solidFill>
              </a:rPr>
              <a:t> – </a:t>
            </a:r>
            <a:r>
              <a:rPr lang="ru-RU" dirty="0" err="1">
                <a:solidFill>
                  <a:srgbClr val="C00000"/>
                </a:solidFill>
              </a:rPr>
              <a:t>символізують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шлюбну</a:t>
            </a:r>
            <a:r>
              <a:rPr lang="ru-RU" dirty="0">
                <a:solidFill>
                  <a:srgbClr val="C00000"/>
                </a:solidFill>
              </a:rPr>
              <a:t> пару.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" y="2276872"/>
            <a:ext cx="911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Серед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мотивів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птахів</a:t>
            </a:r>
            <a:r>
              <a:rPr lang="ru-RU" dirty="0">
                <a:solidFill>
                  <a:srgbClr val="C00000"/>
                </a:solidFill>
              </a:rPr>
              <a:t> є і </a:t>
            </a:r>
            <a:r>
              <a:rPr lang="ru-RU" dirty="0" err="1">
                <a:solidFill>
                  <a:srgbClr val="C00000"/>
                </a:solidFill>
              </a:rPr>
              <a:t>вірна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супутниця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людської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оселі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ластівка</a:t>
            </a:r>
            <a:r>
              <a:rPr lang="ru-RU" dirty="0">
                <a:solidFill>
                  <a:srgbClr val="C00000"/>
                </a:solidFill>
              </a:rPr>
              <a:t>, яка </a:t>
            </a:r>
            <a:r>
              <a:rPr lang="ru-RU" dirty="0" err="1">
                <a:solidFill>
                  <a:srgbClr val="C00000"/>
                </a:solidFill>
              </a:rPr>
              <a:t>завжди</a:t>
            </a:r>
            <a:r>
              <a:rPr lang="ru-RU" dirty="0">
                <a:solidFill>
                  <a:srgbClr val="C00000"/>
                </a:solidFill>
              </a:rPr>
              <a:t> приносить добру </a:t>
            </a:r>
            <a:r>
              <a:rPr lang="ru-RU" dirty="0" err="1">
                <a:solidFill>
                  <a:srgbClr val="C00000"/>
                </a:solidFill>
              </a:rPr>
              <a:t>вістку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22" y="3140968"/>
            <a:ext cx="9220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C00000"/>
                </a:solidFill>
              </a:rPr>
              <a:t>Згідно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філософським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розумінням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минулого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сучасного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майбутнього</a:t>
            </a:r>
            <a:r>
              <a:rPr lang="ru-RU" dirty="0">
                <a:solidFill>
                  <a:srgbClr val="C00000"/>
                </a:solidFill>
              </a:rPr>
              <a:t> птахи </a:t>
            </a:r>
            <a:r>
              <a:rPr lang="ru-RU" dirty="0" err="1">
                <a:solidFill>
                  <a:srgbClr val="C00000"/>
                </a:solidFill>
              </a:rPr>
              <a:t>розташовані</a:t>
            </a:r>
            <a:r>
              <a:rPr lang="ru-RU" dirty="0">
                <a:solidFill>
                  <a:srgbClr val="C00000"/>
                </a:solidFill>
              </a:rPr>
              <a:t> при </a:t>
            </a:r>
            <a:r>
              <a:rPr lang="ru-RU" dirty="0" err="1">
                <a:solidFill>
                  <a:srgbClr val="C00000"/>
                </a:solidFill>
              </a:rPr>
              <a:t>корені</a:t>
            </a:r>
            <a:r>
              <a:rPr lang="ru-RU" dirty="0">
                <a:solidFill>
                  <a:srgbClr val="C00000"/>
                </a:solidFill>
              </a:rPr>
              <a:t> дерева, </a:t>
            </a:r>
            <a:r>
              <a:rPr lang="ru-RU" dirty="0" err="1">
                <a:solidFill>
                  <a:srgbClr val="C00000"/>
                </a:solidFill>
              </a:rPr>
              <a:t>середині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стовбура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віття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обох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сторін</a:t>
            </a:r>
            <a:r>
              <a:rPr lang="ru-RU" dirty="0">
                <a:solidFill>
                  <a:srgbClr val="C00000"/>
                </a:solidFill>
              </a:rPr>
              <a:t> то </a:t>
            </a:r>
            <a:r>
              <a:rPr lang="ru-RU" dirty="0" err="1">
                <a:solidFill>
                  <a:srgbClr val="C00000"/>
                </a:solidFill>
              </a:rPr>
              <a:t>символи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незнищимого</a:t>
            </a:r>
            <a:r>
              <a:rPr lang="ru-RU" dirty="0">
                <a:solidFill>
                  <a:srgbClr val="C00000"/>
                </a:solidFill>
              </a:rPr>
              <a:t> дерева – роду.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1679" y="4549676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Створені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у </a:t>
            </a:r>
            <a:r>
              <a:rPr lang="ru-RU" dirty="0" err="1">
                <a:solidFill>
                  <a:srgbClr val="C00000"/>
                </a:solidFill>
              </a:rPr>
              <a:t>глибокій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минувшині</a:t>
            </a:r>
            <a:r>
              <a:rPr lang="ru-RU" dirty="0">
                <a:solidFill>
                  <a:srgbClr val="C00000"/>
                </a:solidFill>
              </a:rPr>
              <a:t> – </a:t>
            </a:r>
            <a:r>
              <a:rPr lang="ru-RU" dirty="0" err="1">
                <a:solidFill>
                  <a:srgbClr val="C00000"/>
                </a:solidFill>
              </a:rPr>
              <a:t>збережені</a:t>
            </a:r>
            <a:r>
              <a:rPr lang="ru-RU" dirty="0">
                <a:solidFill>
                  <a:srgbClr val="C00000"/>
                </a:solidFill>
              </a:rPr>
              <a:t> в орнаментах </a:t>
            </a:r>
            <a:r>
              <a:rPr lang="ru-RU" dirty="0" err="1">
                <a:solidFill>
                  <a:srgbClr val="C00000"/>
                </a:solidFill>
              </a:rPr>
              <a:t>українських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вишивок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символи</a:t>
            </a:r>
            <a:r>
              <a:rPr lang="ru-RU" dirty="0">
                <a:solidFill>
                  <a:srgbClr val="C00000"/>
                </a:solidFill>
              </a:rPr>
              <a:t>-знаки </a:t>
            </a:r>
            <a:r>
              <a:rPr lang="ru-RU" dirty="0" err="1">
                <a:solidFill>
                  <a:srgbClr val="C00000"/>
                </a:solidFill>
              </a:rPr>
              <a:t>трикратної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життєдайної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трійці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землі</a:t>
            </a:r>
            <a:r>
              <a:rPr lang="ru-RU" dirty="0">
                <a:solidFill>
                  <a:srgbClr val="C00000"/>
                </a:solidFill>
              </a:rPr>
              <a:t> – води – </a:t>
            </a:r>
            <a:r>
              <a:rPr lang="ru-RU" dirty="0" err="1">
                <a:solidFill>
                  <a:srgbClr val="C00000"/>
                </a:solidFill>
              </a:rPr>
              <a:t>сонця</a:t>
            </a:r>
            <a:r>
              <a:rPr lang="ru-RU" dirty="0">
                <a:solidFill>
                  <a:srgbClr val="C00000"/>
                </a:solidFill>
              </a:rPr>
              <a:t>, –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основні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символи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всесвіту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разом з </a:t>
            </a:r>
            <a:r>
              <a:rPr lang="ru-RU" dirty="0" err="1">
                <a:solidFill>
                  <a:srgbClr val="C00000"/>
                </a:solidFill>
              </a:rPr>
              <a:t>зірками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розкидані</a:t>
            </a:r>
            <a:r>
              <a:rPr lang="ru-RU" dirty="0">
                <a:solidFill>
                  <a:srgbClr val="C00000"/>
                </a:solidFill>
              </a:rPr>
              <a:t> по </a:t>
            </a:r>
            <a:r>
              <a:rPr lang="ru-RU" dirty="0" err="1">
                <a:solidFill>
                  <a:srgbClr val="C00000"/>
                </a:solidFill>
              </a:rPr>
              <a:t>рукаві</a:t>
            </a:r>
            <a:r>
              <a:rPr lang="ru-RU" dirty="0">
                <a:solidFill>
                  <a:srgbClr val="C00000"/>
                </a:solidFill>
              </a:rPr>
              <a:t> сорочки та </a:t>
            </a:r>
            <a:r>
              <a:rPr lang="ru-RU" dirty="0" err="1">
                <a:solidFill>
                  <a:srgbClr val="C00000"/>
                </a:solidFill>
              </a:rPr>
              <a:t>зібрані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геометричний</a:t>
            </a:r>
            <a:r>
              <a:rPr lang="ru-RU" dirty="0">
                <a:solidFill>
                  <a:srgbClr val="C00000"/>
                </a:solidFill>
              </a:rPr>
              <a:t> орнамент, </a:t>
            </a:r>
            <a:r>
              <a:rPr lang="ru-RU" dirty="0" err="1">
                <a:solidFill>
                  <a:srgbClr val="C00000"/>
                </a:solidFill>
              </a:rPr>
              <a:t>дають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уявлення</a:t>
            </a:r>
            <a:r>
              <a:rPr lang="ru-RU" dirty="0">
                <a:solidFill>
                  <a:srgbClr val="C00000"/>
                </a:solidFill>
              </a:rPr>
              <a:t> про структуру </a:t>
            </a:r>
            <a:r>
              <a:rPr lang="ru-RU" dirty="0" err="1">
                <a:solidFill>
                  <a:srgbClr val="C00000"/>
                </a:solidFill>
              </a:rPr>
              <a:t>всесвіту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його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упорядкованість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гармонійність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14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3178324" cy="28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24" y="0"/>
            <a:ext cx="9134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Після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авторки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вступної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статті</a:t>
            </a:r>
            <a:r>
              <a:rPr lang="ru-RU" dirty="0">
                <a:solidFill>
                  <a:srgbClr val="FF0000"/>
                </a:solidFill>
              </a:rPr>
              <a:t> до альбому “Знаки 155 </a:t>
            </a:r>
            <a:r>
              <a:rPr lang="ru-RU" dirty="0" err="1">
                <a:solidFill>
                  <a:srgbClr val="FF0000"/>
                </a:solidFill>
              </a:rPr>
              <a:t>стародавніх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українських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вишивок</a:t>
            </a:r>
            <a:r>
              <a:rPr lang="ru-RU" dirty="0">
                <a:solidFill>
                  <a:srgbClr val="FF0000"/>
                </a:solidFill>
              </a:rPr>
              <a:t>” </a:t>
            </a:r>
            <a:r>
              <a:rPr lang="ru-RU" dirty="0" err="1">
                <a:solidFill>
                  <a:srgbClr val="FF0000"/>
                </a:solidFill>
              </a:rPr>
              <a:t>Тетяни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Островської</a:t>
            </a:r>
            <a:r>
              <a:rPr lang="ru-RU" dirty="0">
                <a:solidFill>
                  <a:srgbClr val="FF0000"/>
                </a:solidFill>
              </a:rPr>
              <a:t> “вся </a:t>
            </a:r>
            <a:r>
              <a:rPr lang="ru-RU" dirty="0" err="1">
                <a:solidFill>
                  <a:srgbClr val="FF0000"/>
                </a:solidFill>
              </a:rPr>
              <a:t>українська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вишивка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позначена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благословенними</a:t>
            </a:r>
            <a:r>
              <a:rPr lang="ru-RU" dirty="0">
                <a:solidFill>
                  <a:srgbClr val="FF0000"/>
                </a:solidFill>
              </a:rPr>
              <a:t> знаками води і </a:t>
            </a:r>
            <a:r>
              <a:rPr lang="ru-RU" dirty="0" err="1">
                <a:solidFill>
                  <a:srgbClr val="FF0000"/>
                </a:solidFill>
              </a:rPr>
              <a:t>сонця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Сонце</a:t>
            </a:r>
            <a:r>
              <a:rPr lang="ru-RU" dirty="0">
                <a:solidFill>
                  <a:srgbClr val="FF0000"/>
                </a:solidFill>
              </a:rPr>
              <a:t> часто </a:t>
            </a:r>
            <a:r>
              <a:rPr lang="ru-RU" dirty="0" err="1">
                <a:solidFill>
                  <a:srgbClr val="FF0000"/>
                </a:solidFill>
              </a:rPr>
              <a:t>зображується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восьмипелюстковою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розеткою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квіткою</a:t>
            </a:r>
            <a:r>
              <a:rPr lang="ru-RU" dirty="0">
                <a:solidFill>
                  <a:srgbClr val="FF0000"/>
                </a:solidFill>
              </a:rPr>
              <a:t>, а знак води </a:t>
            </a:r>
            <a:r>
              <a:rPr lang="ru-RU" dirty="0" err="1">
                <a:solidFill>
                  <a:srgbClr val="FF0000"/>
                </a:solidFill>
              </a:rPr>
              <a:t>нагадує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згорнутого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вужа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Дві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стихії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утворили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земне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>
                <a:solidFill>
                  <a:srgbClr val="FF0000"/>
                </a:solidFill>
              </a:rPr>
              <a:t> і тому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треба </a:t>
            </a:r>
            <a:r>
              <a:rPr lang="ru-RU" dirty="0" err="1">
                <a:solidFill>
                  <a:srgbClr val="FF0000"/>
                </a:solidFill>
              </a:rPr>
              <a:t>розуміти</a:t>
            </a:r>
            <a:r>
              <a:rPr lang="ru-RU" dirty="0">
                <a:solidFill>
                  <a:srgbClr val="FF0000"/>
                </a:solidFill>
              </a:rPr>
              <a:t> як </a:t>
            </a:r>
            <a:r>
              <a:rPr lang="ru-RU" dirty="0" err="1">
                <a:solidFill>
                  <a:srgbClr val="FF0000"/>
                </a:solidFill>
              </a:rPr>
              <a:t>вологу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материнську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вогненну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батьківську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енергію</a:t>
            </a:r>
            <a:r>
              <a:rPr lang="ru-RU" dirty="0">
                <a:solidFill>
                  <a:srgbClr val="FF0000"/>
                </a:solidFill>
              </a:rPr>
              <a:t>...”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23" y="1916832"/>
            <a:ext cx="9134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Плодом </a:t>
            </a:r>
            <a:r>
              <a:rPr lang="ru-RU" dirty="0" err="1">
                <a:solidFill>
                  <a:srgbClr val="FF0000"/>
                </a:solidFill>
              </a:rPr>
              <a:t>землі</a:t>
            </a:r>
            <a:r>
              <a:rPr lang="ru-RU" dirty="0">
                <a:solidFill>
                  <a:srgbClr val="FF0000"/>
                </a:solidFill>
              </a:rPr>
              <a:t>, води і </a:t>
            </a:r>
            <a:r>
              <a:rPr lang="ru-RU" dirty="0" err="1">
                <a:solidFill>
                  <a:srgbClr val="FF0000"/>
                </a:solidFill>
              </a:rPr>
              <a:t>сонця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кожне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створіння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якого</a:t>
            </a:r>
            <a:r>
              <a:rPr lang="ru-RU" dirty="0">
                <a:solidFill>
                  <a:srgbClr val="FF0000"/>
                </a:solidFill>
              </a:rPr>
              <a:t> символом є як ми </a:t>
            </a:r>
            <a:r>
              <a:rPr lang="ru-RU" dirty="0" err="1">
                <a:solidFill>
                  <a:srgbClr val="FF0000"/>
                </a:solidFill>
              </a:rPr>
              <a:t>згадували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 err="1">
                <a:solidFill>
                  <a:srgbClr val="FF0000"/>
                </a:solidFill>
              </a:rPr>
              <a:t>берегиня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Вишита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берегиня</a:t>
            </a:r>
            <a:r>
              <a:rPr lang="ru-RU" dirty="0">
                <a:solidFill>
                  <a:srgbClr val="FF0000"/>
                </a:solidFill>
              </a:rPr>
              <a:t> скромно </a:t>
            </a:r>
            <a:r>
              <a:rPr lang="ru-RU" dirty="0" err="1">
                <a:solidFill>
                  <a:srgbClr val="FF0000"/>
                </a:solidFill>
              </a:rPr>
              <a:t>прикорінена</a:t>
            </a:r>
            <a:r>
              <a:rPr lang="ru-RU" dirty="0">
                <a:solidFill>
                  <a:srgbClr val="FF0000"/>
                </a:solidFill>
              </a:rPr>
              <a:t> в земному </a:t>
            </a:r>
            <a:r>
              <a:rPr lang="ru-RU" dirty="0" err="1">
                <a:solidFill>
                  <a:srgbClr val="FF0000"/>
                </a:solidFill>
              </a:rPr>
              <a:t>горнятку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ніби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ще</a:t>
            </a:r>
            <a:r>
              <a:rPr lang="ru-RU" dirty="0">
                <a:solidFill>
                  <a:srgbClr val="FF0000"/>
                </a:solidFill>
              </a:rPr>
              <a:t> раз </a:t>
            </a:r>
            <a:r>
              <a:rPr lang="ru-RU" dirty="0" err="1">
                <a:solidFill>
                  <a:srgbClr val="FF0000"/>
                </a:solidFill>
              </a:rPr>
              <a:t>нагадує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ми, як “</a:t>
            </a:r>
            <a:r>
              <a:rPr lang="ru-RU" dirty="0" err="1">
                <a:solidFill>
                  <a:srgbClr val="FF0000"/>
                </a:solidFill>
              </a:rPr>
              <a:t>кожне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сотворіння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 err="1">
                <a:solidFill>
                  <a:srgbClr val="FF0000"/>
                </a:solidFill>
              </a:rPr>
              <a:t>часточка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неподільна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нерозривна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загальної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буття</a:t>
            </a:r>
            <a:r>
              <a:rPr lang="ru-RU" dirty="0">
                <a:solidFill>
                  <a:srgbClr val="FF0000"/>
                </a:solidFill>
              </a:rPr>
              <a:t>”.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5917" y="3244334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Давати</a:t>
            </a:r>
            <a:r>
              <a:rPr lang="ru-RU" dirty="0">
                <a:solidFill>
                  <a:srgbClr val="FFC000"/>
                </a:solidFill>
              </a:rPr>
              <a:t> рушник...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24" y="3717032"/>
            <a:ext cx="6012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Рушник </a:t>
            </a:r>
            <a:r>
              <a:rPr lang="ru-RU" dirty="0" err="1">
                <a:solidFill>
                  <a:srgbClr val="FF0000"/>
                </a:solidFill>
              </a:rPr>
              <a:t>був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Україні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обов’язковою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приналежністю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окрасою</a:t>
            </a:r>
            <a:r>
              <a:rPr lang="ru-RU" dirty="0">
                <a:solidFill>
                  <a:srgbClr val="FF0000"/>
                </a:solidFill>
              </a:rPr>
              <a:t> народного </a:t>
            </a:r>
            <a:r>
              <a:rPr lang="ru-RU" dirty="0" err="1">
                <a:solidFill>
                  <a:srgbClr val="FF0000"/>
                </a:solidFill>
              </a:rPr>
              <a:t>побуту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своєрідним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народним</a:t>
            </a:r>
            <a:r>
              <a:rPr lang="ru-RU" dirty="0">
                <a:solidFill>
                  <a:srgbClr val="FF0000"/>
                </a:solidFill>
              </a:rPr>
              <a:t> символом. З </a:t>
            </a:r>
            <a:r>
              <a:rPr lang="ru-RU" dirty="0" err="1">
                <a:solidFill>
                  <a:srgbClr val="FF0000"/>
                </a:solidFill>
              </a:rPr>
              <a:t>давніх-давен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прикрашали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стіни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своїх</a:t>
            </a:r>
            <a:r>
              <a:rPr lang="ru-RU" dirty="0">
                <a:solidFill>
                  <a:srgbClr val="FF0000"/>
                </a:solidFill>
              </a:rPr>
              <a:t> хат </a:t>
            </a:r>
            <a:r>
              <a:rPr lang="ru-RU" dirty="0" err="1">
                <a:solidFill>
                  <a:srgbClr val="FF0000"/>
                </a:solidFill>
              </a:rPr>
              <a:t>вишиваними</a:t>
            </a:r>
            <a:r>
              <a:rPr lang="ru-RU" dirty="0">
                <a:solidFill>
                  <a:srgbClr val="FF0000"/>
                </a:solidFill>
              </a:rPr>
              <a:t> рушниками,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створювали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відповідний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настрій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формували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естетичні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смаки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були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взірцем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працьовитості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майстерності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мистецьких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здібностей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Вишиваний</a:t>
            </a:r>
            <a:r>
              <a:rPr lang="ru-RU" dirty="0">
                <a:solidFill>
                  <a:srgbClr val="FF0000"/>
                </a:solidFill>
              </a:rPr>
              <a:t> рушник </a:t>
            </a:r>
            <a:r>
              <a:rPr lang="ru-RU" dirty="0" err="1">
                <a:solidFill>
                  <a:srgbClr val="FF0000"/>
                </a:solidFill>
              </a:rPr>
              <a:t>донині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залишається</a:t>
            </a:r>
            <a:r>
              <a:rPr lang="ru-RU" dirty="0">
                <a:solidFill>
                  <a:srgbClr val="FF0000"/>
                </a:solidFill>
              </a:rPr>
              <a:t> атрибутом </a:t>
            </a:r>
            <a:r>
              <a:rPr lang="ru-RU" dirty="0" err="1">
                <a:solidFill>
                  <a:srgbClr val="FF0000"/>
                </a:solidFill>
              </a:rPr>
              <a:t>народних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обрядів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звичаїв</a:t>
            </a:r>
            <a:r>
              <a:rPr lang="ru-RU" dirty="0">
                <a:solidFill>
                  <a:srgbClr val="FF0000"/>
                </a:solidFill>
              </a:rPr>
              <a:t>. Рушники давали у </a:t>
            </a:r>
            <a:r>
              <a:rPr lang="ru-RU" dirty="0" err="1">
                <a:solidFill>
                  <a:srgbClr val="FF0000"/>
                </a:solidFill>
              </a:rPr>
              <a:t>кількох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випадках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416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89</TotalTime>
  <Words>2018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11</cp:revision>
  <dcterms:created xsi:type="dcterms:W3CDTF">2014-05-26T17:03:16Z</dcterms:created>
  <dcterms:modified xsi:type="dcterms:W3CDTF">2014-05-26T18:42:56Z</dcterms:modified>
</cp:coreProperties>
</file>