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5001"/>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7" d="100"/>
          <a:sy n="107" d="100"/>
        </p:scale>
        <p:origin x="-114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41F85F2B-AC6E-4381-AC71-46B28F26255E}" type="datetimeFigureOut">
              <a:rPr lang="en-US" smtClean="0"/>
              <a:pPr/>
              <a:t>2/17/2015</a:t>
            </a:fld>
            <a:endParaRPr lang="en-US" dirty="0"/>
          </a:p>
        </p:txBody>
      </p:sp>
      <p:sp>
        <p:nvSpPr>
          <p:cNvPr id="20" name="Нижний колонтитул 19"/>
          <p:cNvSpPr>
            <a:spLocks noGrp="1"/>
          </p:cNvSpPr>
          <p:nvPr>
            <p:ph type="ftr" sz="quarter" idx="11"/>
          </p:nvPr>
        </p:nvSpPr>
        <p:spPr/>
        <p:txBody>
          <a:bodyPr/>
          <a:lstStyle>
            <a:extLst/>
          </a:lstStyle>
          <a:p>
            <a:endParaRPr lang="en-US" dirty="0"/>
          </a:p>
        </p:txBody>
      </p:sp>
      <p:sp>
        <p:nvSpPr>
          <p:cNvPr id="10" name="Номер слайда 9"/>
          <p:cNvSpPr>
            <a:spLocks noGrp="1"/>
          </p:cNvSpPr>
          <p:nvPr>
            <p:ph type="sldNum" sz="quarter" idx="12"/>
          </p:nvPr>
        </p:nvSpPr>
        <p:spPr/>
        <p:txBody>
          <a:bodyPr/>
          <a:lstStyle>
            <a:extLst/>
          </a:lstStyle>
          <a:p>
            <a:fld id="{3433A249-1A32-4918-B508-3147AD56EBA8}" type="slidenum">
              <a:rPr lang="en-US" smtClean="0"/>
              <a:pPr/>
              <a:t>‹#›</a:t>
            </a:fld>
            <a:endParaRPr lang="en-US" dirty="0"/>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1F85F2B-AC6E-4381-AC71-46B28F26255E}" type="datetimeFigureOut">
              <a:rPr lang="en-US" smtClean="0"/>
              <a:pPr/>
              <a:t>2/17/2015</a:t>
            </a:fld>
            <a:endParaRPr lang="en-US" dirty="0"/>
          </a:p>
        </p:txBody>
      </p:sp>
      <p:sp>
        <p:nvSpPr>
          <p:cNvPr id="5" name="Нижний колонтитул 4"/>
          <p:cNvSpPr>
            <a:spLocks noGrp="1"/>
          </p:cNvSpPr>
          <p:nvPr>
            <p:ph type="ftr" sz="quarter" idx="11"/>
          </p:nvPr>
        </p:nvSpPr>
        <p:spPr/>
        <p:txBody>
          <a:bodyPr/>
          <a:lstStyle>
            <a:extLst/>
          </a:lstStyle>
          <a:p>
            <a:endParaRPr lang="en-US" dirty="0"/>
          </a:p>
        </p:txBody>
      </p:sp>
      <p:sp>
        <p:nvSpPr>
          <p:cNvPr id="6" name="Номер слайда 5"/>
          <p:cNvSpPr>
            <a:spLocks noGrp="1"/>
          </p:cNvSpPr>
          <p:nvPr>
            <p:ph type="sldNum" sz="quarter" idx="12"/>
          </p:nvPr>
        </p:nvSpPr>
        <p:spPr/>
        <p:txBody>
          <a:bodyPr/>
          <a:lstStyle>
            <a:extLst/>
          </a:lstStyle>
          <a:p>
            <a:fld id="{3433A249-1A32-4918-B508-3147AD56EBA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1F85F2B-AC6E-4381-AC71-46B28F26255E}" type="datetimeFigureOut">
              <a:rPr lang="en-US" smtClean="0"/>
              <a:pPr/>
              <a:t>2/17/2015</a:t>
            </a:fld>
            <a:endParaRPr lang="en-US" dirty="0"/>
          </a:p>
        </p:txBody>
      </p:sp>
      <p:sp>
        <p:nvSpPr>
          <p:cNvPr id="5" name="Нижний колонтитул 4"/>
          <p:cNvSpPr>
            <a:spLocks noGrp="1"/>
          </p:cNvSpPr>
          <p:nvPr>
            <p:ph type="ftr" sz="quarter" idx="11"/>
          </p:nvPr>
        </p:nvSpPr>
        <p:spPr/>
        <p:txBody>
          <a:bodyPr/>
          <a:lstStyle>
            <a:extLst/>
          </a:lstStyle>
          <a:p>
            <a:endParaRPr lang="en-US" dirty="0"/>
          </a:p>
        </p:txBody>
      </p:sp>
      <p:sp>
        <p:nvSpPr>
          <p:cNvPr id="6" name="Номер слайда 5"/>
          <p:cNvSpPr>
            <a:spLocks noGrp="1"/>
          </p:cNvSpPr>
          <p:nvPr>
            <p:ph type="sldNum" sz="quarter" idx="12"/>
          </p:nvPr>
        </p:nvSpPr>
        <p:spPr/>
        <p:txBody>
          <a:bodyPr/>
          <a:lstStyle>
            <a:extLst/>
          </a:lstStyle>
          <a:p>
            <a:fld id="{3433A249-1A32-4918-B508-3147AD56EBA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1F85F2B-AC6E-4381-AC71-46B28F26255E}" type="datetimeFigureOut">
              <a:rPr lang="en-US" smtClean="0"/>
              <a:pPr/>
              <a:t>2/17/2015</a:t>
            </a:fld>
            <a:endParaRPr lang="en-US" dirty="0"/>
          </a:p>
        </p:txBody>
      </p:sp>
      <p:sp>
        <p:nvSpPr>
          <p:cNvPr id="5" name="Нижний колонтитул 4"/>
          <p:cNvSpPr>
            <a:spLocks noGrp="1"/>
          </p:cNvSpPr>
          <p:nvPr>
            <p:ph type="ftr" sz="quarter" idx="11"/>
          </p:nvPr>
        </p:nvSpPr>
        <p:spPr/>
        <p:txBody>
          <a:bodyPr/>
          <a:lstStyle>
            <a:extLst/>
          </a:lstStyle>
          <a:p>
            <a:endParaRPr lang="en-US" dirty="0"/>
          </a:p>
        </p:txBody>
      </p:sp>
      <p:sp>
        <p:nvSpPr>
          <p:cNvPr id="6" name="Номер слайда 5"/>
          <p:cNvSpPr>
            <a:spLocks noGrp="1"/>
          </p:cNvSpPr>
          <p:nvPr>
            <p:ph type="sldNum" sz="quarter" idx="12"/>
          </p:nvPr>
        </p:nvSpPr>
        <p:spPr/>
        <p:txBody>
          <a:bodyPr/>
          <a:lstStyle>
            <a:extLst/>
          </a:lstStyle>
          <a:p>
            <a:fld id="{3433A249-1A32-4918-B508-3147AD56EBA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41F85F2B-AC6E-4381-AC71-46B28F26255E}" type="datetimeFigureOut">
              <a:rPr lang="en-US" smtClean="0"/>
              <a:pPr/>
              <a:t>2/17/2015</a:t>
            </a:fld>
            <a:endParaRPr lang="en-US" dirty="0"/>
          </a:p>
        </p:txBody>
      </p:sp>
      <p:sp>
        <p:nvSpPr>
          <p:cNvPr id="5" name="Нижний колонтитул 4"/>
          <p:cNvSpPr>
            <a:spLocks noGrp="1"/>
          </p:cNvSpPr>
          <p:nvPr>
            <p:ph type="ftr" sz="quarter" idx="11"/>
          </p:nvPr>
        </p:nvSpPr>
        <p:spPr/>
        <p:txBody>
          <a:bodyPr/>
          <a:lstStyle>
            <a:extLst/>
          </a:lstStyle>
          <a:p>
            <a:endParaRPr lang="en-US" dirty="0"/>
          </a:p>
        </p:txBody>
      </p:sp>
      <p:sp>
        <p:nvSpPr>
          <p:cNvPr id="6" name="Номер слайда 5"/>
          <p:cNvSpPr>
            <a:spLocks noGrp="1"/>
          </p:cNvSpPr>
          <p:nvPr>
            <p:ph type="sldNum" sz="quarter" idx="12"/>
          </p:nvPr>
        </p:nvSpPr>
        <p:spPr/>
        <p:txBody>
          <a:bodyPr/>
          <a:lstStyle>
            <a:extLst/>
          </a:lstStyle>
          <a:p>
            <a:fld id="{3433A249-1A32-4918-B508-3147AD56EBA8}" type="slidenum">
              <a:rPr lang="en-US" smtClean="0"/>
              <a:pPr/>
              <a:t>‹#›</a:t>
            </a:fld>
            <a:endParaRPr lang="en-US" dirty="0"/>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1F85F2B-AC6E-4381-AC71-46B28F26255E}" type="datetimeFigureOut">
              <a:rPr lang="en-US" smtClean="0"/>
              <a:pPr/>
              <a:t>2/17/2015</a:t>
            </a:fld>
            <a:endParaRPr lang="en-US" dirty="0"/>
          </a:p>
        </p:txBody>
      </p:sp>
      <p:sp>
        <p:nvSpPr>
          <p:cNvPr id="6" name="Нижний колонтитул 5"/>
          <p:cNvSpPr>
            <a:spLocks noGrp="1"/>
          </p:cNvSpPr>
          <p:nvPr>
            <p:ph type="ftr" sz="quarter" idx="11"/>
          </p:nvPr>
        </p:nvSpPr>
        <p:spPr/>
        <p:txBody>
          <a:bodyPr/>
          <a:lstStyle>
            <a:extLst/>
          </a:lstStyle>
          <a:p>
            <a:endParaRPr lang="en-US" dirty="0"/>
          </a:p>
        </p:txBody>
      </p:sp>
      <p:sp>
        <p:nvSpPr>
          <p:cNvPr id="7" name="Номер слайда 6"/>
          <p:cNvSpPr>
            <a:spLocks noGrp="1"/>
          </p:cNvSpPr>
          <p:nvPr>
            <p:ph type="sldNum" sz="quarter" idx="12"/>
          </p:nvPr>
        </p:nvSpPr>
        <p:spPr/>
        <p:txBody>
          <a:bodyPr/>
          <a:lstStyle>
            <a:extLst/>
          </a:lstStyle>
          <a:p>
            <a:fld id="{3433A249-1A32-4918-B508-3147AD56EBA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41F85F2B-AC6E-4381-AC71-46B28F26255E}" type="datetimeFigureOut">
              <a:rPr lang="en-US" smtClean="0"/>
              <a:pPr/>
              <a:t>2/17/2015</a:t>
            </a:fld>
            <a:endParaRPr lang="en-US" dirty="0"/>
          </a:p>
        </p:txBody>
      </p:sp>
      <p:sp>
        <p:nvSpPr>
          <p:cNvPr id="8" name="Нижний колонтитул 7"/>
          <p:cNvSpPr>
            <a:spLocks noGrp="1"/>
          </p:cNvSpPr>
          <p:nvPr>
            <p:ph type="ftr" sz="quarter" idx="11"/>
          </p:nvPr>
        </p:nvSpPr>
        <p:spPr/>
        <p:txBody>
          <a:bodyPr/>
          <a:lstStyle>
            <a:extLst/>
          </a:lstStyle>
          <a:p>
            <a:endParaRPr lang="en-US" dirty="0"/>
          </a:p>
        </p:txBody>
      </p:sp>
      <p:sp>
        <p:nvSpPr>
          <p:cNvPr id="9" name="Номер слайда 8"/>
          <p:cNvSpPr>
            <a:spLocks noGrp="1"/>
          </p:cNvSpPr>
          <p:nvPr>
            <p:ph type="sldNum" sz="quarter" idx="12"/>
          </p:nvPr>
        </p:nvSpPr>
        <p:spPr/>
        <p:txBody>
          <a:bodyPr/>
          <a:lstStyle>
            <a:extLst/>
          </a:lstStyle>
          <a:p>
            <a:fld id="{3433A249-1A32-4918-B508-3147AD56EBA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41F85F2B-AC6E-4381-AC71-46B28F26255E}" type="datetimeFigureOut">
              <a:rPr lang="en-US" smtClean="0"/>
              <a:pPr/>
              <a:t>2/17/2015</a:t>
            </a:fld>
            <a:endParaRPr lang="en-US" dirty="0"/>
          </a:p>
        </p:txBody>
      </p:sp>
      <p:sp>
        <p:nvSpPr>
          <p:cNvPr id="4" name="Нижний колонтитул 3"/>
          <p:cNvSpPr>
            <a:spLocks noGrp="1"/>
          </p:cNvSpPr>
          <p:nvPr>
            <p:ph type="ftr" sz="quarter" idx="11"/>
          </p:nvPr>
        </p:nvSpPr>
        <p:spPr/>
        <p:txBody>
          <a:bodyPr/>
          <a:lstStyle>
            <a:extLst/>
          </a:lstStyle>
          <a:p>
            <a:endParaRPr lang="en-US" dirty="0"/>
          </a:p>
        </p:txBody>
      </p:sp>
      <p:sp>
        <p:nvSpPr>
          <p:cNvPr id="5" name="Номер слайда 4"/>
          <p:cNvSpPr>
            <a:spLocks noGrp="1"/>
          </p:cNvSpPr>
          <p:nvPr>
            <p:ph type="sldNum" sz="quarter" idx="12"/>
          </p:nvPr>
        </p:nvSpPr>
        <p:spPr/>
        <p:txBody>
          <a:bodyPr/>
          <a:lstStyle>
            <a:extLst/>
          </a:lstStyle>
          <a:p>
            <a:fld id="{3433A249-1A32-4918-B508-3147AD56EBA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Дата 1"/>
          <p:cNvSpPr>
            <a:spLocks noGrp="1"/>
          </p:cNvSpPr>
          <p:nvPr>
            <p:ph type="dt" sz="half" idx="10"/>
          </p:nvPr>
        </p:nvSpPr>
        <p:spPr/>
        <p:txBody>
          <a:bodyPr/>
          <a:lstStyle>
            <a:extLst/>
          </a:lstStyle>
          <a:p>
            <a:fld id="{41F85F2B-AC6E-4381-AC71-46B28F26255E}" type="datetimeFigureOut">
              <a:rPr lang="en-US" smtClean="0"/>
              <a:pPr/>
              <a:t>2/17/2015</a:t>
            </a:fld>
            <a:endParaRPr lang="en-US" dirty="0"/>
          </a:p>
        </p:txBody>
      </p:sp>
      <p:sp>
        <p:nvSpPr>
          <p:cNvPr id="3" name="Нижний колонтитул 2"/>
          <p:cNvSpPr>
            <a:spLocks noGrp="1"/>
          </p:cNvSpPr>
          <p:nvPr>
            <p:ph type="ftr" sz="quarter" idx="11"/>
          </p:nvPr>
        </p:nvSpPr>
        <p:spPr/>
        <p:txBody>
          <a:bodyPr/>
          <a:lstStyle>
            <a:extLst/>
          </a:lstStyle>
          <a:p>
            <a:endParaRPr lang="en-US" dirty="0"/>
          </a:p>
        </p:txBody>
      </p:sp>
      <p:sp>
        <p:nvSpPr>
          <p:cNvPr id="4" name="Номер слайда 3"/>
          <p:cNvSpPr>
            <a:spLocks noGrp="1"/>
          </p:cNvSpPr>
          <p:nvPr>
            <p:ph type="sldNum" sz="quarter" idx="12"/>
          </p:nvPr>
        </p:nvSpPr>
        <p:spPr/>
        <p:txBody>
          <a:bodyPr/>
          <a:lstStyle>
            <a:extLst/>
          </a:lstStyle>
          <a:p>
            <a:fld id="{3433A249-1A32-4918-B508-3147AD56EBA8}" type="slidenum">
              <a:rPr lang="en-US" smtClean="0"/>
              <a:pPr/>
              <a:t>‹#›</a:t>
            </a:fld>
            <a:endParaRPr lang="en-US" dirty="0"/>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1F85F2B-AC6E-4381-AC71-46B28F26255E}" type="datetimeFigureOut">
              <a:rPr lang="en-US" smtClean="0"/>
              <a:pPr/>
              <a:t>2/17/2015</a:t>
            </a:fld>
            <a:endParaRPr lang="en-US" dirty="0"/>
          </a:p>
        </p:txBody>
      </p:sp>
      <p:sp>
        <p:nvSpPr>
          <p:cNvPr id="6" name="Нижний колонтитул 5"/>
          <p:cNvSpPr>
            <a:spLocks noGrp="1"/>
          </p:cNvSpPr>
          <p:nvPr>
            <p:ph type="ftr" sz="quarter" idx="11"/>
          </p:nvPr>
        </p:nvSpPr>
        <p:spPr/>
        <p:txBody>
          <a:bodyPr/>
          <a:lstStyle>
            <a:extLst/>
          </a:lstStyle>
          <a:p>
            <a:endParaRPr lang="en-US" dirty="0"/>
          </a:p>
        </p:txBody>
      </p:sp>
      <p:sp>
        <p:nvSpPr>
          <p:cNvPr id="7" name="Номер слайда 6"/>
          <p:cNvSpPr>
            <a:spLocks noGrp="1"/>
          </p:cNvSpPr>
          <p:nvPr>
            <p:ph type="sldNum" sz="quarter" idx="12"/>
          </p:nvPr>
        </p:nvSpPr>
        <p:spPr/>
        <p:txBody>
          <a:bodyPr/>
          <a:lstStyle>
            <a:extLst/>
          </a:lstStyle>
          <a:p>
            <a:fld id="{3433A249-1A32-4918-B508-3147AD56EBA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41F85F2B-AC6E-4381-AC71-46B28F26255E}" type="datetimeFigureOut">
              <a:rPr lang="en-US" smtClean="0"/>
              <a:pPr/>
              <a:t>2/17/2015</a:t>
            </a:fld>
            <a:endParaRPr lang="en-US" dirty="0"/>
          </a:p>
        </p:txBody>
      </p:sp>
      <p:sp>
        <p:nvSpPr>
          <p:cNvPr id="6" name="Нижний колонтитул 5"/>
          <p:cNvSpPr>
            <a:spLocks noGrp="1"/>
          </p:cNvSpPr>
          <p:nvPr>
            <p:ph type="ftr" sz="quarter" idx="11"/>
          </p:nvPr>
        </p:nvSpPr>
        <p:spPr/>
        <p:txBody>
          <a:bodyPr/>
          <a:lstStyle>
            <a:extLst/>
          </a:lstStyle>
          <a:p>
            <a:endParaRPr lang="en-US" dirty="0"/>
          </a:p>
        </p:txBody>
      </p:sp>
      <p:sp>
        <p:nvSpPr>
          <p:cNvPr id="7" name="Номер слайда 6"/>
          <p:cNvSpPr>
            <a:spLocks noGrp="1"/>
          </p:cNvSpPr>
          <p:nvPr>
            <p:ph type="sldNum" sz="quarter" idx="12"/>
          </p:nvPr>
        </p:nvSpPr>
        <p:spPr/>
        <p:txBody>
          <a:bodyPr/>
          <a:lstStyle>
            <a:extLst/>
          </a:lstStyle>
          <a:p>
            <a:fld id="{3433A249-1A32-4918-B508-3147AD56EBA8}" type="slidenum">
              <a:rPr lang="en-US" smtClean="0"/>
              <a:pPr/>
              <a:t>‹#›</a:t>
            </a:fld>
            <a:endParaRPr lang="en-US" dirty="0"/>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dirty="0"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1F85F2B-AC6E-4381-AC71-46B28F26255E}" type="datetimeFigureOut">
              <a:rPr lang="en-US" smtClean="0"/>
              <a:pPr/>
              <a:t>2/17/2015</a:t>
            </a:fld>
            <a:endParaRPr lang="en-US" dirty="0"/>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433A249-1A32-4918-B508-3147AD56EBA8}" type="slidenum">
              <a:rPr lang="en-US" smtClean="0"/>
              <a:pPr/>
              <a:t>‹#›</a:t>
            </a:fld>
            <a:endParaRPr lang="en-US" dirty="0"/>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71600" y="2000240"/>
            <a:ext cx="7772400" cy="1470025"/>
          </a:xfrm>
        </p:spPr>
        <p:txBody>
          <a:bodyPr/>
          <a:lstStyle/>
          <a:p>
            <a:r>
              <a:rPr lang="uk-UA" dirty="0" smtClean="0"/>
              <a:t>Європа. Візантія. Арабський світ. Німеччина.</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4414" y="285728"/>
            <a:ext cx="7929586" cy="5632311"/>
          </a:xfrm>
          <a:prstGeom prst="rect">
            <a:avLst/>
          </a:prstGeom>
          <a:noFill/>
        </p:spPr>
        <p:txBody>
          <a:bodyPr wrap="square" rtlCol="0">
            <a:spAutoFit/>
          </a:bodyPr>
          <a:lstStyle/>
          <a:p>
            <a:r>
              <a:rPr lang="ru-RU" b="1" dirty="0" err="1" smtClean="0"/>
              <a:t>Завдання</a:t>
            </a:r>
            <a:r>
              <a:rPr lang="ru-RU" b="1" dirty="0" smtClean="0"/>
              <a:t> 2</a:t>
            </a:r>
            <a:endParaRPr lang="en-US" dirty="0" smtClean="0"/>
          </a:p>
          <a:p>
            <a:r>
              <a:rPr lang="ru-RU" dirty="0" err="1" smtClean="0"/>
              <a:t>Установіть</a:t>
            </a:r>
            <a:r>
              <a:rPr lang="ru-RU" dirty="0" smtClean="0"/>
              <a:t> </a:t>
            </a:r>
            <a:r>
              <a:rPr lang="ru-RU" dirty="0" err="1" smtClean="0"/>
              <a:t>відповідність</a:t>
            </a:r>
            <a:r>
              <a:rPr lang="ru-RU" dirty="0" smtClean="0"/>
              <a:t> </a:t>
            </a:r>
            <a:r>
              <a:rPr lang="ru-RU" dirty="0" err="1" smtClean="0"/>
              <a:t>між</a:t>
            </a:r>
            <a:r>
              <a:rPr lang="ru-RU" dirty="0" smtClean="0"/>
              <a:t> </a:t>
            </a:r>
            <a:r>
              <a:rPr lang="ru-RU" dirty="0" err="1" smtClean="0"/>
              <a:t>поняттями</a:t>
            </a:r>
            <a:r>
              <a:rPr lang="ru-RU" dirty="0" smtClean="0"/>
              <a:t> та </a:t>
            </a:r>
            <a:r>
              <a:rPr lang="ru-RU" dirty="0" err="1" smtClean="0"/>
              <a:t>їхніми</a:t>
            </a:r>
            <a:r>
              <a:rPr lang="ru-RU" dirty="0" smtClean="0"/>
              <a:t> </a:t>
            </a:r>
            <a:r>
              <a:rPr lang="ru-RU" dirty="0" err="1" smtClean="0"/>
              <a:t>визначеннями</a:t>
            </a:r>
            <a:r>
              <a:rPr lang="ru-RU" dirty="0" smtClean="0"/>
              <a:t>.</a:t>
            </a:r>
            <a:endParaRPr lang="en-US" dirty="0" smtClean="0"/>
          </a:p>
          <a:p>
            <a:r>
              <a:rPr lang="ru-RU" dirty="0" smtClean="0"/>
              <a:t>1) Держава </a:t>
            </a:r>
            <a:r>
              <a:rPr lang="uk-UA" dirty="0" smtClean="0"/>
              <a:t>                                           </a:t>
            </a:r>
            <a:r>
              <a:rPr lang="ru-RU" dirty="0" smtClean="0"/>
              <a:t>А) форма державного </a:t>
            </a:r>
            <a:r>
              <a:rPr lang="ru-RU" dirty="0" err="1" smtClean="0"/>
              <a:t>управління</a:t>
            </a:r>
            <a:r>
              <a:rPr lang="ru-RU" dirty="0" smtClean="0"/>
              <a:t>, за </a:t>
            </a:r>
            <a:r>
              <a:rPr lang="ru-RU" dirty="0" err="1" smtClean="0"/>
              <a:t>якої</a:t>
            </a:r>
            <a:r>
              <a:rPr lang="ru-RU" dirty="0" smtClean="0"/>
              <a:t>    </a:t>
            </a:r>
            <a:endParaRPr lang="en-US" dirty="0" smtClean="0"/>
          </a:p>
          <a:p>
            <a:r>
              <a:rPr lang="ru-RU" dirty="0" smtClean="0"/>
              <a:t>                                                                      </a:t>
            </a:r>
            <a:r>
              <a:rPr lang="ru-RU" dirty="0" err="1" smtClean="0"/>
              <a:t>влада</a:t>
            </a:r>
            <a:r>
              <a:rPr lang="ru-RU" dirty="0" smtClean="0"/>
              <a:t> </a:t>
            </a:r>
            <a:r>
              <a:rPr lang="ru-RU" dirty="0" err="1" smtClean="0"/>
              <a:t>належить</a:t>
            </a:r>
            <a:r>
              <a:rPr lang="ru-RU" dirty="0" smtClean="0"/>
              <a:t> </a:t>
            </a:r>
            <a:r>
              <a:rPr lang="ru-RU" dirty="0" err="1" smtClean="0"/>
              <a:t>одній</a:t>
            </a:r>
            <a:r>
              <a:rPr lang="ru-RU" dirty="0" smtClean="0"/>
              <a:t> </a:t>
            </a:r>
            <a:r>
              <a:rPr lang="ru-RU" dirty="0" err="1" smtClean="0"/>
              <a:t>людині</a:t>
            </a:r>
            <a:r>
              <a:rPr lang="ru-RU" dirty="0" smtClean="0"/>
              <a:t> — королю</a:t>
            </a:r>
            <a:endParaRPr lang="en-US" dirty="0" smtClean="0"/>
          </a:p>
          <a:p>
            <a:r>
              <a:rPr lang="ru-RU" dirty="0" smtClean="0"/>
              <a:t>2) </a:t>
            </a:r>
            <a:r>
              <a:rPr lang="ru-RU" dirty="0" err="1" smtClean="0"/>
              <a:t>монархія</a:t>
            </a:r>
            <a:r>
              <a:rPr lang="ru-RU" dirty="0" smtClean="0"/>
              <a:t> </a:t>
            </a:r>
            <a:r>
              <a:rPr lang="uk-UA" dirty="0" smtClean="0"/>
              <a:t>                                           </a:t>
            </a:r>
            <a:r>
              <a:rPr lang="ru-RU" dirty="0" smtClean="0"/>
              <a:t>Б) </a:t>
            </a:r>
            <a:r>
              <a:rPr lang="ru-RU" dirty="0" err="1" smtClean="0"/>
              <a:t>надання</a:t>
            </a:r>
            <a:r>
              <a:rPr lang="ru-RU" dirty="0" smtClean="0"/>
              <a:t> великим </a:t>
            </a:r>
            <a:r>
              <a:rPr lang="ru-RU" dirty="0" err="1" smtClean="0"/>
              <a:t>землевласникам</a:t>
            </a:r>
            <a:endParaRPr lang="en-US" dirty="0" smtClean="0"/>
          </a:p>
          <a:p>
            <a:r>
              <a:rPr lang="ru-RU" dirty="0" smtClean="0"/>
              <a:t>                                                                      </a:t>
            </a:r>
            <a:r>
              <a:rPr lang="ru-RU" dirty="0" err="1" smtClean="0"/>
              <a:t>владних</a:t>
            </a:r>
            <a:r>
              <a:rPr lang="ru-RU" dirty="0" smtClean="0"/>
              <a:t> </a:t>
            </a:r>
            <a:r>
              <a:rPr lang="ru-RU" dirty="0" err="1" smtClean="0"/>
              <a:t>повноважень</a:t>
            </a:r>
            <a:r>
              <a:rPr lang="ru-RU" dirty="0" smtClean="0"/>
              <a:t> над </a:t>
            </a:r>
            <a:r>
              <a:rPr lang="ru-RU" dirty="0" err="1" smtClean="0"/>
              <a:t>певною</a:t>
            </a:r>
            <a:r>
              <a:rPr lang="ru-RU" dirty="0" smtClean="0"/>
              <a:t>    </a:t>
            </a:r>
            <a:endParaRPr lang="en-US" dirty="0" smtClean="0"/>
          </a:p>
          <a:p>
            <a:r>
              <a:rPr lang="ru-RU" dirty="0" smtClean="0"/>
              <a:t>                                                                                                                  </a:t>
            </a:r>
            <a:r>
              <a:rPr lang="ru-RU" dirty="0" err="1" smtClean="0"/>
              <a:t>територією</a:t>
            </a:r>
            <a:endParaRPr lang="en-US" dirty="0" smtClean="0"/>
          </a:p>
          <a:p>
            <a:r>
              <a:rPr lang="ru-RU" dirty="0" smtClean="0"/>
              <a:t>3) </a:t>
            </a:r>
            <a:r>
              <a:rPr lang="ru-RU" dirty="0" err="1" smtClean="0"/>
              <a:t>імунітет</a:t>
            </a:r>
            <a:r>
              <a:rPr lang="ru-RU" dirty="0" smtClean="0"/>
              <a:t> </a:t>
            </a:r>
            <a:r>
              <a:rPr lang="uk-UA" dirty="0" smtClean="0"/>
              <a:t>                                             </a:t>
            </a:r>
            <a:r>
              <a:rPr lang="ru-RU" dirty="0" smtClean="0"/>
              <a:t>В) порядок, </a:t>
            </a:r>
            <a:r>
              <a:rPr lang="ru-RU" dirty="0" err="1" smtClean="0"/>
              <a:t>що</a:t>
            </a:r>
            <a:r>
              <a:rPr lang="ru-RU" dirty="0" smtClean="0"/>
              <a:t> </a:t>
            </a:r>
            <a:r>
              <a:rPr lang="ru-RU" dirty="0" err="1" smtClean="0"/>
              <a:t>склався</a:t>
            </a:r>
            <a:r>
              <a:rPr lang="ru-RU" dirty="0" smtClean="0"/>
              <a:t> в </a:t>
            </a:r>
            <a:r>
              <a:rPr lang="ru-RU" dirty="0" err="1" smtClean="0"/>
              <a:t>середні</a:t>
            </a:r>
            <a:r>
              <a:rPr lang="ru-RU" dirty="0" smtClean="0"/>
              <a:t> </a:t>
            </a:r>
            <a:r>
              <a:rPr lang="ru-RU" dirty="0" err="1" smtClean="0"/>
              <a:t>віки</a:t>
            </a:r>
            <a:r>
              <a:rPr lang="ru-RU" dirty="0" smtClean="0"/>
              <a:t>, за            </a:t>
            </a:r>
            <a:endParaRPr lang="en-US" dirty="0" smtClean="0"/>
          </a:p>
          <a:p>
            <a:r>
              <a:rPr lang="ru-RU" dirty="0" smtClean="0"/>
              <a:t>                                                                     </a:t>
            </a:r>
            <a:r>
              <a:rPr lang="ru-RU" dirty="0" err="1" smtClean="0"/>
              <a:t>яким</a:t>
            </a:r>
            <a:r>
              <a:rPr lang="ru-RU" dirty="0" smtClean="0"/>
              <a:t> король для </a:t>
            </a:r>
            <a:r>
              <a:rPr lang="ru-RU" dirty="0" err="1" smtClean="0"/>
              <a:t>вирішення</a:t>
            </a:r>
            <a:r>
              <a:rPr lang="ru-RU" dirty="0" smtClean="0"/>
              <a:t>     </a:t>
            </a:r>
            <a:endParaRPr lang="en-US" dirty="0" smtClean="0"/>
          </a:p>
          <a:p>
            <a:r>
              <a:rPr lang="ru-RU" dirty="0" smtClean="0"/>
              <a:t>                                                                     </a:t>
            </a:r>
            <a:r>
              <a:rPr lang="ru-RU" dirty="0" err="1" smtClean="0"/>
              <a:t>найважливіших</a:t>
            </a:r>
            <a:r>
              <a:rPr lang="ru-RU" dirty="0" smtClean="0"/>
              <a:t> </a:t>
            </a:r>
            <a:r>
              <a:rPr lang="ru-RU" dirty="0" err="1" smtClean="0"/>
              <a:t>питань</a:t>
            </a:r>
            <a:endParaRPr lang="en-US" dirty="0" smtClean="0"/>
          </a:p>
          <a:p>
            <a:r>
              <a:rPr lang="uk-UA" dirty="0" smtClean="0"/>
              <a:t>                                                                     </a:t>
            </a:r>
            <a:r>
              <a:rPr lang="ru-RU" dirty="0" smtClean="0"/>
              <a:t>скликав </a:t>
            </a:r>
            <a:r>
              <a:rPr lang="ru-RU" dirty="0" err="1" smtClean="0"/>
              <a:t>представників</a:t>
            </a:r>
            <a:r>
              <a:rPr lang="ru-RU" dirty="0" smtClean="0"/>
              <a:t> </a:t>
            </a:r>
            <a:r>
              <a:rPr lang="ru-RU" dirty="0" err="1" smtClean="0"/>
              <a:t>станів</a:t>
            </a:r>
            <a:endParaRPr lang="en-US" dirty="0" smtClean="0"/>
          </a:p>
          <a:p>
            <a:r>
              <a:rPr lang="ru-RU" dirty="0" smtClean="0"/>
              <a:t>4) </a:t>
            </a:r>
            <a:r>
              <a:rPr lang="ru-RU" dirty="0" err="1" smtClean="0"/>
              <a:t>феодальна</a:t>
            </a:r>
            <a:r>
              <a:rPr lang="ru-RU" dirty="0" smtClean="0"/>
              <a:t> </a:t>
            </a:r>
            <a:r>
              <a:rPr lang="ru-RU" dirty="0" err="1" smtClean="0"/>
              <a:t>роздробленість</a:t>
            </a:r>
            <a:r>
              <a:rPr lang="uk-UA" dirty="0" smtClean="0"/>
              <a:t>          </a:t>
            </a:r>
            <a:r>
              <a:rPr lang="ru-RU" dirty="0" smtClean="0"/>
              <a:t>Г) </a:t>
            </a:r>
            <a:r>
              <a:rPr lang="ru-RU" dirty="0" err="1" smtClean="0"/>
              <a:t>особлива</a:t>
            </a:r>
            <a:r>
              <a:rPr lang="ru-RU" dirty="0" smtClean="0"/>
              <a:t> форма </a:t>
            </a:r>
            <a:r>
              <a:rPr lang="ru-RU" dirty="0" err="1" smtClean="0"/>
              <a:t>політичної</a:t>
            </a:r>
            <a:r>
              <a:rPr lang="ru-RU" dirty="0" smtClean="0"/>
              <a:t> </a:t>
            </a:r>
            <a:r>
              <a:rPr lang="ru-RU" dirty="0" err="1" smtClean="0"/>
              <a:t>влади</a:t>
            </a:r>
            <a:r>
              <a:rPr lang="ru-RU" dirty="0" smtClean="0"/>
              <a:t>, </a:t>
            </a:r>
            <a:r>
              <a:rPr lang="ru-RU" dirty="0" err="1" smtClean="0"/>
              <a:t>що</a:t>
            </a:r>
            <a:endParaRPr lang="en-US" dirty="0" smtClean="0"/>
          </a:p>
          <a:p>
            <a:r>
              <a:rPr lang="ru-RU" dirty="0" smtClean="0"/>
              <a:t>                                                                       </a:t>
            </a:r>
            <a:r>
              <a:rPr lang="ru-RU" dirty="0" err="1" smtClean="0"/>
              <a:t>існувала</a:t>
            </a:r>
            <a:r>
              <a:rPr lang="ru-RU" dirty="0" smtClean="0"/>
              <a:t> в </a:t>
            </a:r>
            <a:r>
              <a:rPr lang="ru-RU" dirty="0" err="1" smtClean="0"/>
              <a:t>соціально</a:t>
            </a:r>
            <a:r>
              <a:rPr lang="ru-RU" dirty="0" smtClean="0"/>
              <a:t> </a:t>
            </a:r>
            <a:r>
              <a:rPr lang="ru-RU" dirty="0" err="1" smtClean="0"/>
              <a:t>неоднорідному</a:t>
            </a:r>
            <a:r>
              <a:rPr lang="ru-RU" dirty="0" smtClean="0"/>
              <a:t> </a:t>
            </a:r>
            <a:endParaRPr lang="en-US" dirty="0" smtClean="0"/>
          </a:p>
          <a:p>
            <a:r>
              <a:rPr lang="ru-RU" dirty="0" smtClean="0"/>
              <a:t>                                                                                                                         </a:t>
            </a:r>
            <a:r>
              <a:rPr lang="ru-RU" dirty="0" err="1" smtClean="0"/>
              <a:t>суспільстві</a:t>
            </a:r>
            <a:endParaRPr lang="en-US" dirty="0" smtClean="0"/>
          </a:p>
          <a:p>
            <a:r>
              <a:rPr lang="ru-RU" dirty="0" smtClean="0"/>
              <a:t>5) </a:t>
            </a:r>
            <a:r>
              <a:rPr lang="ru-RU" dirty="0" err="1" smtClean="0"/>
              <a:t>станово-представницька</a:t>
            </a:r>
            <a:r>
              <a:rPr lang="ru-RU" dirty="0" smtClean="0"/>
              <a:t> </a:t>
            </a:r>
            <a:r>
              <a:rPr lang="uk-UA" dirty="0" smtClean="0"/>
              <a:t>             </a:t>
            </a:r>
            <a:r>
              <a:rPr lang="ru-RU" dirty="0" smtClean="0"/>
              <a:t>Д) </a:t>
            </a:r>
            <a:r>
              <a:rPr lang="ru-RU" dirty="0" err="1" smtClean="0"/>
              <a:t>період</a:t>
            </a:r>
            <a:r>
              <a:rPr lang="ru-RU" dirty="0" smtClean="0"/>
              <a:t> в </a:t>
            </a:r>
            <a:r>
              <a:rPr lang="ru-RU" dirty="0" err="1" smtClean="0"/>
              <a:t>історії</a:t>
            </a:r>
            <a:r>
              <a:rPr lang="ru-RU" dirty="0" smtClean="0"/>
              <a:t> </a:t>
            </a:r>
            <a:r>
              <a:rPr lang="ru-RU" dirty="0" err="1" smtClean="0"/>
              <a:t>середньовічної</a:t>
            </a:r>
            <a:r>
              <a:rPr lang="ru-RU" dirty="0" smtClean="0"/>
              <a:t> </a:t>
            </a:r>
            <a:r>
              <a:rPr lang="ru-RU" dirty="0" err="1" smtClean="0"/>
              <a:t>Європи</a:t>
            </a:r>
            <a:r>
              <a:rPr lang="ru-RU" dirty="0" smtClean="0"/>
              <a:t>,     </a:t>
            </a:r>
            <a:endParaRPr lang="en-US" dirty="0" smtClean="0"/>
          </a:p>
          <a:p>
            <a:r>
              <a:rPr lang="ru-RU" dirty="0" smtClean="0"/>
              <a:t>                                                                       </a:t>
            </a:r>
            <a:r>
              <a:rPr lang="ru-RU" dirty="0" err="1" smtClean="0"/>
              <a:t>якому</a:t>
            </a:r>
            <a:r>
              <a:rPr lang="ru-RU" dirty="0" smtClean="0"/>
              <a:t> </a:t>
            </a:r>
            <a:r>
              <a:rPr lang="ru-RU" dirty="0" err="1" smtClean="0"/>
              <a:t>монархія</a:t>
            </a:r>
            <a:r>
              <a:rPr lang="ru-RU" dirty="0" smtClean="0"/>
              <a:t> </a:t>
            </a:r>
            <a:r>
              <a:rPr lang="ru-RU" dirty="0" err="1" smtClean="0"/>
              <a:t>був</a:t>
            </a:r>
            <a:r>
              <a:rPr lang="ru-RU" dirty="0" smtClean="0"/>
              <a:t> </a:t>
            </a:r>
            <a:r>
              <a:rPr lang="ru-RU" dirty="0" err="1" smtClean="0"/>
              <a:t>притаманний</a:t>
            </a:r>
            <a:r>
              <a:rPr lang="ru-RU" dirty="0" smtClean="0"/>
              <a:t> </a:t>
            </a:r>
            <a:r>
              <a:rPr lang="ru-RU" dirty="0" err="1" smtClean="0"/>
              <a:t>поділ</a:t>
            </a:r>
            <a:r>
              <a:rPr lang="ru-RU" dirty="0" smtClean="0"/>
              <a:t>          </a:t>
            </a:r>
            <a:endParaRPr lang="en-US" dirty="0" smtClean="0"/>
          </a:p>
          <a:p>
            <a:r>
              <a:rPr lang="ru-RU" dirty="0" smtClean="0"/>
              <a:t>                                                                       </a:t>
            </a:r>
            <a:r>
              <a:rPr lang="ru-RU" dirty="0" err="1" smtClean="0"/>
              <a:t>держави</a:t>
            </a:r>
            <a:r>
              <a:rPr lang="ru-RU" dirty="0" smtClean="0"/>
              <a:t> на </a:t>
            </a:r>
            <a:r>
              <a:rPr lang="ru-RU" dirty="0" err="1" smtClean="0"/>
              <a:t>великі</a:t>
            </a:r>
            <a:r>
              <a:rPr lang="ru-RU" dirty="0" smtClean="0"/>
              <a:t> та </a:t>
            </a:r>
            <a:r>
              <a:rPr lang="uk-UA" dirty="0" smtClean="0"/>
              <a:t>дрібні феодальні   </a:t>
            </a:r>
            <a:endParaRPr lang="en-US" dirty="0" smtClean="0"/>
          </a:p>
          <a:p>
            <a:r>
              <a:rPr lang="uk-UA" dirty="0" smtClean="0"/>
              <a:t>                                                                                                                             володіння.</a:t>
            </a:r>
            <a:endParaRPr lang="en-US" dirty="0" smtClean="0"/>
          </a:p>
          <a:p>
            <a:r>
              <a:rPr lang="uk-UA" i="1" dirty="0" smtClean="0"/>
              <a:t>Відповідь: </a:t>
            </a:r>
            <a:r>
              <a:rPr lang="uk-UA" dirty="0" smtClean="0"/>
              <a:t>1 Г ; 2 А; 3 Б; 4 Д; 5 В.</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8" end="18"/>
                                            </p:txEl>
                                          </p:spTgt>
                                        </p:tgtEl>
                                        <p:attrNameLst>
                                          <p:attrName>style.visibility</p:attrName>
                                        </p:attrNameLst>
                                      </p:cBhvr>
                                      <p:to>
                                        <p:strVal val="visible"/>
                                      </p:to>
                                    </p:set>
                                    <p:animEffect transition="in" filter="blinds(horizontal)">
                                      <p:cBhvr>
                                        <p:cTn id="7" dur="500"/>
                                        <p:tgtEl>
                                          <p:spTgt spid="2">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728" y="428604"/>
            <a:ext cx="5929354" cy="5909310"/>
          </a:xfrm>
          <a:prstGeom prst="rect">
            <a:avLst/>
          </a:prstGeom>
          <a:noFill/>
        </p:spPr>
        <p:txBody>
          <a:bodyPr wrap="square" rtlCol="0">
            <a:spAutoFit/>
          </a:bodyPr>
          <a:lstStyle/>
          <a:p>
            <a:r>
              <a:rPr lang="ru-RU" b="1" dirty="0" err="1" smtClean="0"/>
              <a:t>Завдання</a:t>
            </a:r>
            <a:r>
              <a:rPr lang="ru-RU" b="1" dirty="0" smtClean="0"/>
              <a:t> 3</a:t>
            </a:r>
            <a:endParaRPr lang="en-US" dirty="0" smtClean="0"/>
          </a:p>
          <a:p>
            <a:endParaRPr lang="uk-UA" dirty="0" smtClean="0"/>
          </a:p>
          <a:p>
            <a:r>
              <a:rPr lang="uk-UA" dirty="0" smtClean="0"/>
              <a:t>Установіть </a:t>
            </a:r>
            <a:r>
              <a:rPr lang="uk-UA" dirty="0" smtClean="0"/>
              <a:t>відповідність між поняттями та їхніми ознаками</a:t>
            </a:r>
            <a:endParaRPr lang="en-US" dirty="0" smtClean="0"/>
          </a:p>
          <a:p>
            <a:endParaRPr lang="ru-RU" dirty="0" smtClean="0"/>
          </a:p>
          <a:p>
            <a:r>
              <a:rPr lang="ru-RU" dirty="0" smtClean="0"/>
              <a:t>А </a:t>
            </a:r>
            <a:r>
              <a:rPr lang="ru-RU" dirty="0" err="1" smtClean="0"/>
              <a:t>Феодалізм</a:t>
            </a:r>
            <a:r>
              <a:rPr lang="uk-UA" dirty="0" smtClean="0"/>
              <a:t>                                                 Б</a:t>
            </a:r>
            <a:r>
              <a:rPr lang="ru-RU" dirty="0" smtClean="0"/>
              <a:t> </a:t>
            </a:r>
            <a:r>
              <a:rPr lang="ru-RU" dirty="0" err="1" smtClean="0"/>
              <a:t>феодальна</a:t>
            </a:r>
            <a:r>
              <a:rPr lang="ru-RU" dirty="0" smtClean="0"/>
              <a:t> </a:t>
            </a:r>
            <a:r>
              <a:rPr lang="ru-RU" dirty="0" err="1" smtClean="0"/>
              <a:t>роздробленість</a:t>
            </a:r>
            <a:endParaRPr lang="en-US" dirty="0" smtClean="0"/>
          </a:p>
          <a:p>
            <a:endParaRPr lang="ru-RU" dirty="0" smtClean="0"/>
          </a:p>
          <a:p>
            <a:r>
              <a:rPr lang="ru-RU" dirty="0" smtClean="0"/>
              <a:t>1 </a:t>
            </a:r>
            <a:r>
              <a:rPr lang="ru-RU" dirty="0" smtClean="0"/>
              <a:t>Земля — </a:t>
            </a:r>
            <a:r>
              <a:rPr lang="ru-RU" dirty="0" err="1" smtClean="0"/>
              <a:t>основне</a:t>
            </a:r>
            <a:r>
              <a:rPr lang="ru-RU" dirty="0" smtClean="0"/>
              <a:t> </a:t>
            </a:r>
            <a:r>
              <a:rPr lang="ru-RU" dirty="0" err="1" smtClean="0"/>
              <a:t>багатство</a:t>
            </a:r>
            <a:r>
              <a:rPr lang="ru-RU" dirty="0" smtClean="0"/>
              <a:t>;</a:t>
            </a:r>
            <a:endParaRPr lang="en-US" dirty="0" smtClean="0"/>
          </a:p>
          <a:p>
            <a:r>
              <a:rPr lang="ru-RU" dirty="0" smtClean="0"/>
              <a:t>2 </a:t>
            </a:r>
            <a:r>
              <a:rPr lang="ru-RU" dirty="0" err="1" smtClean="0"/>
              <a:t>феодальна</a:t>
            </a:r>
            <a:r>
              <a:rPr lang="ru-RU" dirty="0" smtClean="0"/>
              <a:t> </a:t>
            </a:r>
            <a:r>
              <a:rPr lang="ru-RU" dirty="0" err="1" smtClean="0"/>
              <a:t>залежність</a:t>
            </a:r>
            <a:r>
              <a:rPr lang="ru-RU" dirty="0" smtClean="0"/>
              <a:t> селян;</a:t>
            </a:r>
            <a:endParaRPr lang="en-US" dirty="0" smtClean="0"/>
          </a:p>
          <a:p>
            <a:r>
              <a:rPr lang="ru-RU" dirty="0" smtClean="0"/>
              <a:t>3 </a:t>
            </a:r>
            <a:r>
              <a:rPr lang="ru-RU" dirty="0" err="1" smtClean="0"/>
              <a:t>основні</a:t>
            </a:r>
            <a:r>
              <a:rPr lang="ru-RU" dirty="0" smtClean="0"/>
              <a:t> </a:t>
            </a:r>
            <a:r>
              <a:rPr lang="ru-RU" dirty="0" err="1" smtClean="0"/>
              <a:t>групи</a:t>
            </a:r>
            <a:r>
              <a:rPr lang="ru-RU" dirty="0" smtClean="0"/>
              <a:t> </a:t>
            </a:r>
            <a:r>
              <a:rPr lang="ru-RU" dirty="0" err="1" smtClean="0"/>
              <a:t>населення</a:t>
            </a:r>
            <a:r>
              <a:rPr lang="ru-RU" dirty="0" smtClean="0"/>
              <a:t> </a:t>
            </a:r>
            <a:r>
              <a:rPr lang="ru-RU" dirty="0" err="1" smtClean="0"/>
              <a:t>феодали</a:t>
            </a:r>
            <a:r>
              <a:rPr lang="ru-RU" dirty="0" smtClean="0"/>
              <a:t> та </a:t>
            </a:r>
            <a:r>
              <a:rPr lang="ru-RU" dirty="0" err="1" smtClean="0"/>
              <a:t>залежні</a:t>
            </a:r>
            <a:endParaRPr lang="en-US" dirty="0" smtClean="0"/>
          </a:p>
          <a:p>
            <a:r>
              <a:rPr lang="ru-RU" dirty="0" err="1" smtClean="0"/>
              <a:t>селяни</a:t>
            </a:r>
            <a:r>
              <a:rPr lang="ru-RU" dirty="0" smtClean="0"/>
              <a:t>;</a:t>
            </a:r>
            <a:endParaRPr lang="en-US" dirty="0" smtClean="0"/>
          </a:p>
          <a:p>
            <a:r>
              <a:rPr lang="ru-RU" dirty="0" smtClean="0"/>
              <a:t>4 </a:t>
            </a:r>
            <a:r>
              <a:rPr lang="ru-RU" dirty="0" err="1" smtClean="0"/>
              <a:t>слабкість</a:t>
            </a:r>
            <a:r>
              <a:rPr lang="ru-RU" dirty="0" smtClean="0"/>
              <a:t> </a:t>
            </a:r>
            <a:r>
              <a:rPr lang="ru-RU" dirty="0" err="1" smtClean="0"/>
              <a:t>королівської</a:t>
            </a:r>
            <a:r>
              <a:rPr lang="ru-RU" dirty="0" smtClean="0"/>
              <a:t> </a:t>
            </a:r>
            <a:r>
              <a:rPr lang="ru-RU" dirty="0" err="1" smtClean="0"/>
              <a:t>влади</a:t>
            </a:r>
            <a:r>
              <a:rPr lang="ru-RU" dirty="0" smtClean="0"/>
              <a:t>;</a:t>
            </a:r>
            <a:endParaRPr lang="en-US" dirty="0" smtClean="0"/>
          </a:p>
          <a:p>
            <a:r>
              <a:rPr lang="ru-RU" dirty="0" smtClean="0"/>
              <a:t>5 </a:t>
            </a:r>
            <a:r>
              <a:rPr lang="ru-RU" dirty="0" err="1" smtClean="0"/>
              <a:t>феодальні</a:t>
            </a:r>
            <a:r>
              <a:rPr lang="ru-RU" dirty="0" smtClean="0"/>
              <a:t> </a:t>
            </a:r>
            <a:r>
              <a:rPr lang="ru-RU" dirty="0" err="1" smtClean="0"/>
              <a:t>з’їзди</a:t>
            </a:r>
            <a:r>
              <a:rPr lang="ru-RU" dirty="0" smtClean="0"/>
              <a:t>;</a:t>
            </a:r>
            <a:endParaRPr lang="en-US" dirty="0" smtClean="0"/>
          </a:p>
          <a:p>
            <a:r>
              <a:rPr lang="ru-RU" dirty="0" smtClean="0"/>
              <a:t>6 </a:t>
            </a:r>
            <a:r>
              <a:rPr lang="ru-RU" dirty="0" err="1" smtClean="0"/>
              <a:t>панування</a:t>
            </a:r>
            <a:r>
              <a:rPr lang="ru-RU" dirty="0" smtClean="0"/>
              <a:t> натурального </a:t>
            </a:r>
            <a:r>
              <a:rPr lang="ru-RU" dirty="0" err="1" smtClean="0"/>
              <a:t>господарства</a:t>
            </a:r>
            <a:r>
              <a:rPr lang="ru-RU" dirty="0" smtClean="0"/>
              <a:t>;</a:t>
            </a:r>
            <a:endParaRPr lang="en-US" dirty="0" smtClean="0"/>
          </a:p>
          <a:p>
            <a:r>
              <a:rPr lang="ru-RU" dirty="0" smtClean="0"/>
              <a:t>7 король — перший </a:t>
            </a:r>
            <a:r>
              <a:rPr lang="ru-RU" dirty="0" err="1" smtClean="0"/>
              <a:t>серед</a:t>
            </a:r>
            <a:r>
              <a:rPr lang="ru-RU" dirty="0" smtClean="0"/>
              <a:t> </a:t>
            </a:r>
            <a:r>
              <a:rPr lang="ru-RU" dirty="0" err="1" smtClean="0"/>
              <a:t>рівних</a:t>
            </a:r>
            <a:r>
              <a:rPr lang="ru-RU" dirty="0" smtClean="0"/>
              <a:t>;</a:t>
            </a:r>
            <a:endParaRPr lang="en-US" dirty="0" smtClean="0"/>
          </a:p>
          <a:p>
            <a:r>
              <a:rPr lang="ru-RU" dirty="0" smtClean="0"/>
              <a:t>8 </a:t>
            </a:r>
            <a:r>
              <a:rPr lang="ru-RU" dirty="0" err="1" smtClean="0"/>
              <a:t>розпад</a:t>
            </a:r>
            <a:r>
              <a:rPr lang="ru-RU" dirty="0" smtClean="0"/>
              <a:t> </a:t>
            </a:r>
            <a:r>
              <a:rPr lang="ru-RU" dirty="0" err="1" smtClean="0"/>
              <a:t>великої</a:t>
            </a:r>
            <a:r>
              <a:rPr lang="ru-RU" dirty="0" smtClean="0"/>
              <a:t> </a:t>
            </a:r>
            <a:r>
              <a:rPr lang="ru-RU" dirty="0" err="1" smtClean="0"/>
              <a:t>держави</a:t>
            </a:r>
            <a:r>
              <a:rPr lang="ru-RU" dirty="0" smtClean="0"/>
              <a:t> на ряд </a:t>
            </a:r>
            <a:r>
              <a:rPr lang="ru-RU" dirty="0" err="1" smtClean="0"/>
              <a:t>самостійних</a:t>
            </a:r>
            <a:endParaRPr lang="en-US" dirty="0" smtClean="0"/>
          </a:p>
          <a:p>
            <a:r>
              <a:rPr lang="ru-RU" dirty="0" err="1" smtClean="0"/>
              <a:t>володінь</a:t>
            </a:r>
            <a:endParaRPr lang="en-US" dirty="0" smtClean="0"/>
          </a:p>
          <a:p>
            <a:endParaRPr lang="ru-RU" i="1" dirty="0" smtClean="0"/>
          </a:p>
          <a:p>
            <a:r>
              <a:rPr lang="ru-RU" i="1" dirty="0" err="1" smtClean="0"/>
              <a:t>Відповідь</a:t>
            </a:r>
            <a:r>
              <a:rPr lang="ru-RU" i="1" dirty="0" smtClean="0"/>
              <a:t>: </a:t>
            </a:r>
            <a:r>
              <a:rPr lang="ru-RU" dirty="0" smtClean="0"/>
              <a:t>А 1, 2, 3, 6; Б 4, 5, 7, 8.</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7" end="17"/>
                                            </p:txEl>
                                          </p:spTgt>
                                        </p:tgtEl>
                                        <p:attrNameLst>
                                          <p:attrName>style.visibility</p:attrName>
                                        </p:attrNameLst>
                                      </p:cBhvr>
                                      <p:to>
                                        <p:strVal val="visible"/>
                                      </p:to>
                                    </p:set>
                                    <p:animEffect transition="in" filter="blinds(horizontal)">
                                      <p:cBhvr>
                                        <p:cTn id="7" dur="500"/>
                                        <p:tgtEl>
                                          <p:spTgt spid="2">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85852" y="357166"/>
            <a:ext cx="7429552" cy="6186309"/>
          </a:xfrm>
          <a:prstGeom prst="rect">
            <a:avLst/>
          </a:prstGeom>
          <a:noFill/>
        </p:spPr>
        <p:txBody>
          <a:bodyPr wrap="square" rtlCol="0">
            <a:spAutoFit/>
          </a:bodyPr>
          <a:lstStyle/>
          <a:p>
            <a:r>
              <a:rPr lang="ru-RU" b="1" dirty="0" err="1" smtClean="0"/>
              <a:t>Завдання</a:t>
            </a:r>
            <a:r>
              <a:rPr lang="ru-RU" dirty="0" smtClean="0"/>
              <a:t> </a:t>
            </a:r>
            <a:r>
              <a:rPr lang="ru-RU" b="1" dirty="0" smtClean="0"/>
              <a:t>4</a:t>
            </a:r>
            <a:endParaRPr lang="en-US" dirty="0" smtClean="0"/>
          </a:p>
          <a:p>
            <a:endParaRPr lang="ru-RU" dirty="0" smtClean="0"/>
          </a:p>
          <a:p>
            <a:r>
              <a:rPr lang="ru-RU" dirty="0" err="1" smtClean="0"/>
              <a:t>Установіть</a:t>
            </a:r>
            <a:r>
              <a:rPr lang="ru-RU" dirty="0" smtClean="0"/>
              <a:t> </a:t>
            </a:r>
            <a:r>
              <a:rPr lang="ru-RU" dirty="0" err="1" smtClean="0"/>
              <a:t>відповідність</a:t>
            </a:r>
            <a:r>
              <a:rPr lang="ru-RU" dirty="0" smtClean="0"/>
              <a:t> </a:t>
            </a:r>
            <a:r>
              <a:rPr lang="ru-RU" dirty="0" err="1" smtClean="0"/>
              <a:t>між</a:t>
            </a:r>
            <a:r>
              <a:rPr lang="ru-RU" dirty="0" smtClean="0"/>
              <a:t> датами </a:t>
            </a:r>
            <a:r>
              <a:rPr lang="ru-RU" dirty="0" err="1" smtClean="0"/>
              <a:t>і</a:t>
            </a:r>
            <a:r>
              <a:rPr lang="ru-RU" dirty="0" smtClean="0"/>
              <a:t> </a:t>
            </a:r>
            <a:r>
              <a:rPr lang="ru-RU" dirty="0" err="1" smtClean="0"/>
              <a:t>подіями</a:t>
            </a:r>
            <a:r>
              <a:rPr lang="ru-RU" dirty="0" smtClean="0"/>
              <a:t>:</a:t>
            </a:r>
            <a:endParaRPr lang="en-US" dirty="0" smtClean="0"/>
          </a:p>
          <a:p>
            <a:endParaRPr lang="ru-RU" dirty="0" smtClean="0"/>
          </a:p>
          <a:p>
            <a:r>
              <a:rPr lang="ru-RU" dirty="0" smtClean="0"/>
              <a:t>А </a:t>
            </a:r>
            <a:r>
              <a:rPr lang="ru-RU" dirty="0" smtClean="0"/>
              <a:t>498 р. </a:t>
            </a:r>
            <a:r>
              <a:rPr lang="uk-UA" dirty="0" smtClean="0"/>
              <a:t>                                  </a:t>
            </a:r>
            <a:r>
              <a:rPr lang="ru-RU" dirty="0" smtClean="0"/>
              <a:t>1 Битва при </a:t>
            </a:r>
            <a:r>
              <a:rPr lang="ru-RU" dirty="0" err="1" smtClean="0"/>
              <a:t>Пуатьє</a:t>
            </a:r>
            <a:endParaRPr lang="en-US" dirty="0" smtClean="0"/>
          </a:p>
          <a:p>
            <a:r>
              <a:rPr lang="ru-RU" dirty="0" smtClean="0"/>
              <a:t>Б 800 р. </a:t>
            </a:r>
            <a:r>
              <a:rPr lang="uk-UA" dirty="0" smtClean="0"/>
              <a:t>                                  </a:t>
            </a:r>
            <a:r>
              <a:rPr lang="ru-RU" dirty="0" smtClean="0"/>
              <a:t>2 </a:t>
            </a:r>
            <a:r>
              <a:rPr lang="ru-RU" dirty="0" err="1" smtClean="0"/>
              <a:t>Утворення</a:t>
            </a:r>
            <a:r>
              <a:rPr lang="ru-RU" dirty="0" smtClean="0"/>
              <a:t> </a:t>
            </a:r>
            <a:r>
              <a:rPr lang="ru-RU" dirty="0" err="1" smtClean="0"/>
              <a:t>Франкської</a:t>
            </a:r>
            <a:r>
              <a:rPr lang="ru-RU" dirty="0" smtClean="0"/>
              <a:t> </a:t>
            </a:r>
            <a:r>
              <a:rPr lang="ru-RU" dirty="0" err="1" smtClean="0"/>
              <a:t>держави</a:t>
            </a:r>
            <a:endParaRPr lang="en-US" dirty="0" smtClean="0"/>
          </a:p>
          <a:p>
            <a:r>
              <a:rPr lang="ru-RU" dirty="0" smtClean="0"/>
              <a:t>В 732 р. </a:t>
            </a:r>
            <a:r>
              <a:rPr lang="uk-UA" dirty="0" smtClean="0"/>
              <a:t>                                  </a:t>
            </a:r>
            <a:r>
              <a:rPr lang="ru-RU" dirty="0" smtClean="0"/>
              <a:t>3 </a:t>
            </a:r>
            <a:r>
              <a:rPr lang="ru-RU" dirty="0" err="1" smtClean="0"/>
              <a:t>Верденський</a:t>
            </a:r>
            <a:r>
              <a:rPr lang="ru-RU" dirty="0" smtClean="0"/>
              <a:t> </a:t>
            </a:r>
            <a:r>
              <a:rPr lang="ru-RU" dirty="0" err="1" smtClean="0"/>
              <a:t>договір</a:t>
            </a:r>
            <a:endParaRPr lang="en-US" dirty="0" smtClean="0"/>
          </a:p>
          <a:p>
            <a:r>
              <a:rPr lang="ru-RU" dirty="0" smtClean="0"/>
              <a:t>Г_843 р. </a:t>
            </a:r>
            <a:r>
              <a:rPr lang="uk-UA" dirty="0" smtClean="0"/>
              <a:t>                                 </a:t>
            </a:r>
            <a:r>
              <a:rPr lang="ru-RU" dirty="0" smtClean="0"/>
              <a:t>4 Карл Великий </a:t>
            </a:r>
            <a:r>
              <a:rPr lang="ru-RU" dirty="0" err="1" smtClean="0"/>
              <a:t>отримав</a:t>
            </a:r>
            <a:r>
              <a:rPr lang="ru-RU" dirty="0" smtClean="0"/>
              <a:t> титул </a:t>
            </a:r>
            <a:r>
              <a:rPr lang="ru-RU" dirty="0" err="1" smtClean="0"/>
              <a:t>імператора</a:t>
            </a:r>
            <a:endParaRPr lang="en-US" dirty="0" smtClean="0"/>
          </a:p>
          <a:p>
            <a:endParaRPr lang="ru-RU" i="1" dirty="0" smtClean="0"/>
          </a:p>
          <a:p>
            <a:r>
              <a:rPr lang="ru-RU" i="1" dirty="0" err="1" smtClean="0"/>
              <a:t>Відповідь</a:t>
            </a:r>
            <a:r>
              <a:rPr lang="ru-RU" i="1" dirty="0" smtClean="0"/>
              <a:t>: </a:t>
            </a:r>
            <a:r>
              <a:rPr lang="ru-RU" dirty="0" smtClean="0"/>
              <a:t>А 2; Б 4, В 1; Г 3.</a:t>
            </a:r>
            <a:endParaRPr lang="en-US" dirty="0" smtClean="0"/>
          </a:p>
          <a:p>
            <a:endParaRPr lang="ru-RU" b="1" dirty="0" smtClean="0"/>
          </a:p>
          <a:p>
            <a:r>
              <a:rPr lang="ru-RU" b="1" dirty="0" err="1" smtClean="0"/>
              <a:t>Завдання</a:t>
            </a:r>
            <a:r>
              <a:rPr lang="ru-RU" b="1" dirty="0" smtClean="0"/>
              <a:t> </a:t>
            </a:r>
            <a:r>
              <a:rPr lang="ru-RU" b="1" dirty="0" smtClean="0"/>
              <a:t>5</a:t>
            </a:r>
            <a:endParaRPr lang="en-US" dirty="0" smtClean="0"/>
          </a:p>
          <a:p>
            <a:endParaRPr lang="ru-RU" dirty="0" smtClean="0"/>
          </a:p>
          <a:p>
            <a:r>
              <a:rPr lang="ru-RU" dirty="0" err="1" smtClean="0"/>
              <a:t>Установіть</a:t>
            </a:r>
            <a:r>
              <a:rPr lang="ru-RU" dirty="0" smtClean="0"/>
              <a:t> </a:t>
            </a:r>
            <a:r>
              <a:rPr lang="ru-RU" dirty="0" err="1" smtClean="0"/>
              <a:t>хронологічну</a:t>
            </a:r>
            <a:r>
              <a:rPr lang="ru-RU" dirty="0" smtClean="0"/>
              <a:t> </a:t>
            </a:r>
            <a:r>
              <a:rPr lang="ru-RU" dirty="0" err="1" smtClean="0"/>
              <a:t>послідовність</a:t>
            </a:r>
            <a:r>
              <a:rPr lang="ru-RU" dirty="0" smtClean="0"/>
              <a:t> </a:t>
            </a:r>
            <a:r>
              <a:rPr lang="ru-RU" dirty="0" err="1" smtClean="0"/>
              <a:t>подій</a:t>
            </a:r>
            <a:r>
              <a:rPr lang="ru-RU" dirty="0" smtClean="0"/>
              <a:t>.</a:t>
            </a:r>
            <a:endParaRPr lang="en-US" dirty="0" smtClean="0"/>
          </a:p>
          <a:p>
            <a:endParaRPr lang="ru-RU" dirty="0" smtClean="0"/>
          </a:p>
          <a:p>
            <a:r>
              <a:rPr lang="ru-RU" dirty="0" smtClean="0"/>
              <a:t>А</a:t>
            </a:r>
            <a:r>
              <a:rPr lang="ru-RU" dirty="0" smtClean="0"/>
              <a:t>) </a:t>
            </a:r>
            <a:r>
              <a:rPr lang="ru-RU" dirty="0" err="1" smtClean="0"/>
              <a:t>Виникнення</a:t>
            </a:r>
            <a:r>
              <a:rPr lang="ru-RU" dirty="0" smtClean="0"/>
              <a:t> </a:t>
            </a:r>
            <a:r>
              <a:rPr lang="ru-RU" dirty="0" err="1" smtClean="0"/>
              <a:t>Магдебурзького</a:t>
            </a:r>
            <a:r>
              <a:rPr lang="ru-RU" dirty="0" smtClean="0"/>
              <a:t> права;</a:t>
            </a:r>
            <a:endParaRPr lang="en-US" dirty="0" smtClean="0"/>
          </a:p>
          <a:p>
            <a:r>
              <a:rPr lang="ru-RU" dirty="0" smtClean="0"/>
              <a:t>Б) </a:t>
            </a:r>
            <a:r>
              <a:rPr lang="ru-RU" dirty="0" err="1" smtClean="0"/>
              <a:t>створення</a:t>
            </a:r>
            <a:r>
              <a:rPr lang="ru-RU" dirty="0" smtClean="0"/>
              <a:t> «</a:t>
            </a:r>
            <a:r>
              <a:rPr lang="ru-RU" dirty="0" err="1" smtClean="0"/>
              <a:t>Салічної</a:t>
            </a:r>
            <a:r>
              <a:rPr lang="ru-RU" dirty="0" smtClean="0"/>
              <a:t> </a:t>
            </a:r>
            <a:r>
              <a:rPr lang="ru-RU" dirty="0" err="1" smtClean="0"/>
              <a:t>правди</a:t>
            </a:r>
            <a:r>
              <a:rPr lang="ru-RU" dirty="0" smtClean="0"/>
              <a:t>»;</a:t>
            </a:r>
            <a:endParaRPr lang="en-US" dirty="0" smtClean="0"/>
          </a:p>
          <a:p>
            <a:r>
              <a:rPr lang="ru-RU" dirty="0" smtClean="0"/>
              <a:t>В) Карл Великий </a:t>
            </a:r>
            <a:r>
              <a:rPr lang="ru-RU" dirty="0" err="1" smtClean="0"/>
              <a:t>отримав</a:t>
            </a:r>
            <a:r>
              <a:rPr lang="ru-RU" dirty="0" smtClean="0"/>
              <a:t> титул </a:t>
            </a:r>
            <a:r>
              <a:rPr lang="ru-RU" dirty="0" err="1" smtClean="0"/>
              <a:t>імператора</a:t>
            </a:r>
            <a:r>
              <a:rPr lang="ru-RU" dirty="0" smtClean="0"/>
              <a:t>;</a:t>
            </a:r>
            <a:endParaRPr lang="en-US" dirty="0" smtClean="0"/>
          </a:p>
          <a:p>
            <a:r>
              <a:rPr lang="ru-RU" dirty="0" smtClean="0"/>
              <a:t>Г) </a:t>
            </a:r>
            <a:r>
              <a:rPr lang="ru-RU" dirty="0" err="1" smtClean="0"/>
              <a:t>поява</a:t>
            </a:r>
            <a:r>
              <a:rPr lang="ru-RU" dirty="0" smtClean="0"/>
              <a:t> </a:t>
            </a:r>
            <a:r>
              <a:rPr lang="ru-RU" dirty="0" err="1" smtClean="0"/>
              <a:t>середньовічних</a:t>
            </a:r>
            <a:r>
              <a:rPr lang="ru-RU" dirty="0" smtClean="0"/>
              <a:t> </a:t>
            </a:r>
            <a:r>
              <a:rPr lang="ru-RU" dirty="0" err="1" smtClean="0"/>
              <a:t>міст</a:t>
            </a:r>
            <a:r>
              <a:rPr lang="ru-RU" dirty="0" smtClean="0"/>
              <a:t>.</a:t>
            </a:r>
            <a:endParaRPr lang="en-US" dirty="0" smtClean="0"/>
          </a:p>
          <a:p>
            <a:endParaRPr lang="ru-RU" i="1" dirty="0" smtClean="0"/>
          </a:p>
          <a:p>
            <a:r>
              <a:rPr lang="ru-RU" i="1" dirty="0" err="1" smtClean="0"/>
              <a:t>Відповідь</a:t>
            </a:r>
            <a:r>
              <a:rPr lang="ru-RU" i="1" dirty="0" smtClean="0"/>
              <a:t>:  </a:t>
            </a:r>
            <a:r>
              <a:rPr lang="ru-RU" dirty="0" smtClean="0"/>
              <a:t> В, А, Г, Б.</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animEffect transition="in" filter="blinds(horizontal)">
                                      <p:cBhvr>
                                        <p:cTn id="7" dur="500"/>
                                        <p:tgtEl>
                                          <p:spTgt spid="2">
                                            <p:txEl>
                                              <p:pRg st="9"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0" end="20"/>
                                            </p:txEl>
                                          </p:spTgt>
                                        </p:tgtEl>
                                        <p:attrNameLst>
                                          <p:attrName>style.visibility</p:attrName>
                                        </p:attrNameLst>
                                      </p:cBhvr>
                                      <p:to>
                                        <p:strVal val="visible"/>
                                      </p:to>
                                    </p:set>
                                    <p:animEffect transition="in" filter="blinds(horizontal)">
                                      <p:cBhvr>
                                        <p:cTn id="12" dur="500"/>
                                        <p:tgtEl>
                                          <p:spTgt spid="2">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4414" y="1214422"/>
            <a:ext cx="7000924" cy="3693319"/>
          </a:xfrm>
          <a:prstGeom prst="rect">
            <a:avLst/>
          </a:prstGeom>
          <a:noFill/>
        </p:spPr>
        <p:txBody>
          <a:bodyPr wrap="square" rtlCol="0">
            <a:spAutoFit/>
          </a:bodyPr>
          <a:lstStyle/>
          <a:p>
            <a:r>
              <a:rPr lang="ru-RU" b="1" dirty="0" err="1" smtClean="0"/>
              <a:t>Завдання</a:t>
            </a:r>
            <a:r>
              <a:rPr lang="ru-RU" dirty="0" smtClean="0"/>
              <a:t> </a:t>
            </a:r>
            <a:r>
              <a:rPr lang="ru-RU" b="1" dirty="0" smtClean="0"/>
              <a:t>6</a:t>
            </a:r>
            <a:endParaRPr lang="en-US" dirty="0" smtClean="0"/>
          </a:p>
          <a:p>
            <a:endParaRPr lang="ru-RU" dirty="0" smtClean="0"/>
          </a:p>
          <a:p>
            <a:r>
              <a:rPr lang="ru-RU" dirty="0" err="1" smtClean="0"/>
              <a:t>Установити</a:t>
            </a:r>
            <a:r>
              <a:rPr lang="ru-RU" dirty="0" smtClean="0"/>
              <a:t> </a:t>
            </a:r>
            <a:r>
              <a:rPr lang="ru-RU" dirty="0" err="1" smtClean="0"/>
              <a:t>хронологічну</a:t>
            </a:r>
            <a:r>
              <a:rPr lang="ru-RU" dirty="0" smtClean="0"/>
              <a:t> </a:t>
            </a:r>
            <a:r>
              <a:rPr lang="ru-RU" dirty="0" err="1" smtClean="0"/>
              <a:t>послідовність</a:t>
            </a:r>
            <a:r>
              <a:rPr lang="ru-RU" dirty="0" smtClean="0"/>
              <a:t> </a:t>
            </a:r>
            <a:r>
              <a:rPr lang="ru-RU" dirty="0" err="1" smtClean="0"/>
              <a:t>правління</a:t>
            </a:r>
            <a:r>
              <a:rPr lang="ru-RU" dirty="0" smtClean="0"/>
              <a:t> </a:t>
            </a:r>
            <a:r>
              <a:rPr lang="ru-RU" dirty="0" err="1" smtClean="0"/>
              <a:t>правителів</a:t>
            </a:r>
            <a:r>
              <a:rPr lang="ru-RU" dirty="0" smtClean="0"/>
              <a:t> у </a:t>
            </a:r>
            <a:r>
              <a:rPr lang="ru-RU" dirty="0" err="1" smtClean="0"/>
              <a:t>франків</a:t>
            </a:r>
            <a:r>
              <a:rPr lang="ru-RU" dirty="0" smtClean="0"/>
              <a:t>.</a:t>
            </a:r>
            <a:endParaRPr lang="en-US" dirty="0" smtClean="0"/>
          </a:p>
          <a:p>
            <a:endParaRPr lang="ru-RU" dirty="0" smtClean="0"/>
          </a:p>
          <a:p>
            <a:r>
              <a:rPr lang="ru-RU" dirty="0" smtClean="0"/>
              <a:t>А</a:t>
            </a:r>
            <a:r>
              <a:rPr lang="ru-RU" dirty="0" smtClean="0"/>
              <a:t>) Карл </a:t>
            </a:r>
            <a:r>
              <a:rPr lang="ru-RU" dirty="0" err="1" smtClean="0"/>
              <a:t>Мартелл</a:t>
            </a:r>
            <a:r>
              <a:rPr lang="ru-RU" dirty="0" smtClean="0"/>
              <a:t>;</a:t>
            </a:r>
            <a:endParaRPr lang="en-US" dirty="0" smtClean="0"/>
          </a:p>
          <a:p>
            <a:r>
              <a:rPr lang="ru-RU" dirty="0" smtClean="0"/>
              <a:t>Б) </a:t>
            </a:r>
            <a:r>
              <a:rPr lang="ru-RU" dirty="0" err="1" smtClean="0"/>
              <a:t>Хлодвіг</a:t>
            </a:r>
            <a:r>
              <a:rPr lang="ru-RU" dirty="0" smtClean="0"/>
              <a:t>;</a:t>
            </a:r>
            <a:endParaRPr lang="en-US" dirty="0" smtClean="0"/>
          </a:p>
          <a:p>
            <a:r>
              <a:rPr lang="ru-RU" dirty="0" smtClean="0"/>
              <a:t>В) Карл Великий;</a:t>
            </a:r>
            <a:endParaRPr lang="en-US" dirty="0" smtClean="0"/>
          </a:p>
          <a:p>
            <a:r>
              <a:rPr lang="ru-RU" dirty="0" smtClean="0"/>
              <a:t>Г) </a:t>
            </a:r>
            <a:r>
              <a:rPr lang="ru-RU" dirty="0" err="1" smtClean="0"/>
              <a:t>Піпін</a:t>
            </a:r>
            <a:r>
              <a:rPr lang="ru-RU" dirty="0" smtClean="0"/>
              <a:t> Короткий.</a:t>
            </a:r>
            <a:endParaRPr lang="en-US" dirty="0" smtClean="0"/>
          </a:p>
          <a:p>
            <a:endParaRPr lang="ru-RU" i="1" dirty="0" smtClean="0"/>
          </a:p>
          <a:p>
            <a:r>
              <a:rPr lang="ru-RU" i="1" dirty="0" err="1" smtClean="0"/>
              <a:t>Відповідь</a:t>
            </a:r>
            <a:r>
              <a:rPr lang="ru-RU" i="1" dirty="0" smtClean="0"/>
              <a:t>:  </a:t>
            </a:r>
            <a:r>
              <a:rPr lang="ru-RU" dirty="0" smtClean="0"/>
              <a:t> Б, А, В, Г.</a:t>
            </a:r>
            <a:endParaRPr lang="en-US" dirty="0" smtClean="0"/>
          </a:p>
          <a:p>
            <a:r>
              <a:rPr lang="ru-RU" dirty="0" smtClean="0"/>
              <a:t> </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animEffect transition="in" filter="blinds(horizontal)">
                                      <p:cBhvr>
                                        <p:cTn id="7"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43438" y="1428736"/>
            <a:ext cx="3929090" cy="1969770"/>
          </a:xfrm>
          <a:prstGeom prst="rect">
            <a:avLst/>
          </a:prstGeom>
          <a:noFill/>
        </p:spPr>
        <p:txBody>
          <a:bodyPr wrap="square" rtlCol="0">
            <a:spAutoFit/>
          </a:bodyPr>
          <a:lstStyle/>
          <a:p>
            <a:pPr algn="r"/>
            <a:r>
              <a:rPr lang="uk-UA" sz="3200" dirty="0" smtClean="0">
                <a:solidFill>
                  <a:schemeClr val="accent5">
                    <a:lumMod val="75000"/>
                  </a:schemeClr>
                </a:solidFill>
              </a:rPr>
              <a:t>Дякую за увагу!</a:t>
            </a:r>
          </a:p>
          <a:p>
            <a:pPr algn="r"/>
            <a:endParaRPr lang="uk-UA" dirty="0" smtClean="0">
              <a:solidFill>
                <a:schemeClr val="accent5">
                  <a:lumMod val="75000"/>
                </a:schemeClr>
              </a:solidFill>
            </a:endParaRPr>
          </a:p>
          <a:p>
            <a:pPr algn="r"/>
            <a:r>
              <a:rPr lang="uk-UA" sz="2400" dirty="0" smtClean="0">
                <a:solidFill>
                  <a:schemeClr val="accent5">
                    <a:lumMod val="75000"/>
                  </a:schemeClr>
                </a:solidFill>
              </a:rPr>
              <a:t>Презентацію підготувала</a:t>
            </a:r>
          </a:p>
          <a:p>
            <a:pPr algn="r"/>
            <a:r>
              <a:rPr lang="uk-UA" sz="2400" dirty="0" smtClean="0">
                <a:solidFill>
                  <a:schemeClr val="accent5">
                    <a:lumMod val="75000"/>
                  </a:schemeClr>
                </a:solidFill>
              </a:rPr>
              <a:t>Учениця 7-Г класу</a:t>
            </a:r>
          </a:p>
          <a:p>
            <a:pPr algn="r"/>
            <a:r>
              <a:rPr lang="uk-UA" sz="2400" dirty="0" smtClean="0">
                <a:solidFill>
                  <a:schemeClr val="accent5">
                    <a:lumMod val="75000"/>
                  </a:schemeClr>
                </a:solidFill>
              </a:rPr>
              <a:t>Федорова Анастасія</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3042" y="500042"/>
            <a:ext cx="3071834" cy="5909310"/>
          </a:xfrm>
          <a:prstGeom prst="rect">
            <a:avLst/>
          </a:prstGeom>
          <a:noFill/>
        </p:spPr>
        <p:txBody>
          <a:bodyPr wrap="square" rtlCol="0">
            <a:spAutoFit/>
          </a:bodyPr>
          <a:lstStyle/>
          <a:p>
            <a:r>
              <a:rPr lang="uk-UA" dirty="0"/>
              <a:t>Німецька держава утворилася у 919 р. Її король Оттон мріяв про відновлення імперії Карла Великого, про об’єднання всіх християнських народів Європи. Він завоював Рим. Папа проголосив його імператором. Нова імперія отримала назву Священної Римської імперії. Німецькі королі у Німеччині почувалися не дуже певно, тому вони не полишали сподівань зміцнити свій авторитет за рахунок Італії. У той час, коли імператори завойовували Італію, німецьке рицарство вирушило у хрестовий похід на Схід.</a:t>
            </a:r>
            <a:endParaRPr lang="en-US" dirty="0"/>
          </a:p>
        </p:txBody>
      </p:sp>
      <p:pic>
        <p:nvPicPr>
          <p:cNvPr id="1026" name="Picture 2" descr="Картинки по запросу Німецька держава утворилася у 919р."/>
          <p:cNvPicPr>
            <a:picLocks noChangeAspect="1" noChangeArrowheads="1"/>
          </p:cNvPicPr>
          <p:nvPr/>
        </p:nvPicPr>
        <p:blipFill>
          <a:blip r:embed="rId2"/>
          <a:srcRect/>
          <a:stretch>
            <a:fillRect/>
          </a:stretch>
        </p:blipFill>
        <p:spPr bwMode="auto">
          <a:xfrm>
            <a:off x="5214942" y="1000108"/>
            <a:ext cx="3282185" cy="400052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2852"/>
            <a:ext cx="2691986" cy="571504"/>
          </a:xfrm>
        </p:spPr>
        <p:txBody>
          <a:bodyPr>
            <a:normAutofit fontScale="90000"/>
          </a:bodyPr>
          <a:lstStyle/>
          <a:p>
            <a:r>
              <a:rPr lang="uk-UA" sz="2200" dirty="0" smtClean="0">
                <a:solidFill>
                  <a:srgbClr val="000000"/>
                </a:solidFill>
                <a:latin typeface="Calibri"/>
                <a:ea typeface="Calibri"/>
                <a:cs typeface="Times New Roman"/>
              </a:rPr>
              <a:t>Основні дати та події:</a:t>
            </a:r>
            <a:r>
              <a:rPr lang="en-US" dirty="0" smtClean="0">
                <a:latin typeface="Calibri"/>
                <a:ea typeface="Calibri"/>
                <a:cs typeface="Times New Roman"/>
              </a:rPr>
              <a:t/>
            </a:r>
            <a:br>
              <a:rPr lang="en-US" dirty="0" smtClean="0">
                <a:latin typeface="Calibri"/>
                <a:ea typeface="Calibri"/>
                <a:cs typeface="Times New Roman"/>
              </a:rPr>
            </a:br>
            <a:endParaRPr lang="en-US" dirty="0"/>
          </a:p>
        </p:txBody>
      </p:sp>
      <p:sp>
        <p:nvSpPr>
          <p:cNvPr id="3" name="Текст 2"/>
          <p:cNvSpPr>
            <a:spLocks noGrp="1"/>
          </p:cNvSpPr>
          <p:nvPr>
            <p:ph type="body" idx="1"/>
          </p:nvPr>
        </p:nvSpPr>
        <p:spPr>
          <a:xfrm>
            <a:off x="2571736" y="142852"/>
            <a:ext cx="6572264" cy="6572296"/>
          </a:xfrm>
        </p:spPr>
        <p:txBody>
          <a:bodyPr numCol="1">
            <a:noAutofit/>
          </a:bodyPr>
          <a:lstStyle/>
          <a:p>
            <a:pPr marL="0">
              <a:spcAft>
                <a:spcPts val="1000"/>
              </a:spcAft>
            </a:pPr>
            <a:r>
              <a:rPr lang="uk-UA" sz="1600" dirty="0" smtClean="0">
                <a:solidFill>
                  <a:srgbClr val="000000"/>
                </a:solidFill>
                <a:latin typeface="Calibri" pitchFamily="34" charset="0"/>
                <a:ea typeface="Calibri"/>
                <a:cs typeface="Times New Roman"/>
              </a:rPr>
              <a:t>919 р. - утворення Німецького королівства;</a:t>
            </a:r>
            <a:endParaRPr lang="en-US" sz="1600" dirty="0" smtClean="0">
              <a:latin typeface="Calibri" pitchFamily="34" charset="0"/>
              <a:ea typeface="Calibri"/>
              <a:cs typeface="Times New Roman"/>
            </a:endParaRPr>
          </a:p>
          <a:p>
            <a:pPr marL="0">
              <a:spcAft>
                <a:spcPts val="1000"/>
              </a:spcAft>
            </a:pPr>
            <a:r>
              <a:rPr lang="uk-UA" sz="1600" dirty="0" smtClean="0">
                <a:solidFill>
                  <a:srgbClr val="000000"/>
                </a:solidFill>
                <a:latin typeface="Calibri" pitchFamily="34" charset="0"/>
                <a:ea typeface="Calibri"/>
                <a:cs typeface="Times New Roman"/>
              </a:rPr>
              <a:t>936-973 рр. - Оттон I;</a:t>
            </a:r>
            <a:endParaRPr lang="en-US" sz="1600" dirty="0" smtClean="0">
              <a:latin typeface="Calibri" pitchFamily="34" charset="0"/>
              <a:ea typeface="Calibri"/>
              <a:cs typeface="Times New Roman"/>
            </a:endParaRPr>
          </a:p>
          <a:p>
            <a:pPr marL="0">
              <a:spcAft>
                <a:spcPts val="1000"/>
              </a:spcAft>
            </a:pPr>
            <a:r>
              <a:rPr lang="uk-UA" sz="1600" dirty="0" smtClean="0">
                <a:solidFill>
                  <a:srgbClr val="000000"/>
                </a:solidFill>
                <a:latin typeface="Calibri" pitchFamily="34" charset="0"/>
                <a:ea typeface="Calibri"/>
                <a:cs typeface="Times New Roman"/>
              </a:rPr>
              <a:t>962 р. - утворення Священної Римської імперії, коронація Оттона I;</a:t>
            </a:r>
            <a:endParaRPr lang="en-US" sz="1600" dirty="0" smtClean="0">
              <a:latin typeface="Calibri" pitchFamily="34" charset="0"/>
              <a:ea typeface="Calibri"/>
              <a:cs typeface="Times New Roman"/>
            </a:endParaRPr>
          </a:p>
          <a:p>
            <a:pPr marL="0">
              <a:spcAft>
                <a:spcPts val="1000"/>
              </a:spcAft>
            </a:pPr>
            <a:r>
              <a:rPr lang="uk-UA" sz="1600" dirty="0" smtClean="0">
                <a:solidFill>
                  <a:srgbClr val="000000"/>
                </a:solidFill>
                <a:latin typeface="Calibri" pitchFamily="34" charset="0"/>
                <a:ea typeface="Calibri"/>
                <a:cs typeface="Times New Roman"/>
              </a:rPr>
              <a:t>1077 р. - похід до Каносси;</a:t>
            </a:r>
            <a:endParaRPr lang="en-US" sz="1600" dirty="0" smtClean="0">
              <a:latin typeface="Calibri" pitchFamily="34" charset="0"/>
              <a:ea typeface="Calibri"/>
              <a:cs typeface="Times New Roman"/>
            </a:endParaRPr>
          </a:p>
          <a:p>
            <a:pPr marL="0">
              <a:spcAft>
                <a:spcPts val="1000"/>
              </a:spcAft>
            </a:pPr>
            <a:r>
              <a:rPr lang="en-US" sz="1600" dirty="0" smtClean="0">
                <a:solidFill>
                  <a:srgbClr val="000000"/>
                </a:solidFill>
                <a:latin typeface="Calibri" pitchFamily="34" charset="0"/>
                <a:ea typeface="Calibri"/>
                <a:cs typeface="Times New Roman"/>
              </a:rPr>
              <a:t>1152-1190 р</a:t>
            </a:r>
            <a:r>
              <a:rPr lang="uk-UA" sz="1600" dirty="0" smtClean="0">
                <a:solidFill>
                  <a:srgbClr val="000000"/>
                </a:solidFill>
                <a:latin typeface="Calibri" pitchFamily="34" charset="0"/>
                <a:ea typeface="Calibri"/>
                <a:cs typeface="Times New Roman"/>
              </a:rPr>
              <a:t>р</a:t>
            </a:r>
            <a:r>
              <a:rPr lang="en-US" sz="1600" dirty="0" smtClean="0">
                <a:solidFill>
                  <a:srgbClr val="000000"/>
                </a:solidFill>
                <a:latin typeface="Calibri" pitchFamily="34" charset="0"/>
                <a:ea typeface="Calibri"/>
                <a:cs typeface="Times New Roman"/>
              </a:rPr>
              <a:t>. - С</a:t>
            </a:r>
            <a:r>
              <a:rPr lang="uk-UA" sz="1600" dirty="0" smtClean="0">
                <a:solidFill>
                  <a:srgbClr val="000000"/>
                </a:solidFill>
                <a:latin typeface="Calibri" pitchFamily="34" charset="0"/>
                <a:ea typeface="Calibri"/>
                <a:cs typeface="Times New Roman"/>
              </a:rPr>
              <a:t>в</a:t>
            </a:r>
            <a:r>
              <a:rPr lang="en-US" sz="1600" dirty="0" smtClean="0">
                <a:solidFill>
                  <a:srgbClr val="000000"/>
                </a:solidFill>
                <a:latin typeface="Calibri" pitchFamily="34" charset="0"/>
                <a:ea typeface="Calibri"/>
                <a:cs typeface="Times New Roman"/>
              </a:rPr>
              <a:t>я</a:t>
            </a:r>
            <a:r>
              <a:rPr lang="uk-UA" sz="1600" dirty="0" smtClean="0">
                <a:solidFill>
                  <a:srgbClr val="000000"/>
                </a:solidFill>
                <a:latin typeface="Calibri" pitchFamily="34" charset="0"/>
                <a:ea typeface="Calibri"/>
                <a:cs typeface="Times New Roman"/>
              </a:rPr>
              <a:t>щ</a:t>
            </a:r>
            <a:r>
              <a:rPr lang="en-US" sz="1600" dirty="0" smtClean="0">
                <a:solidFill>
                  <a:srgbClr val="000000"/>
                </a:solidFill>
                <a:latin typeface="Calibri" pitchFamily="34" charset="0"/>
                <a:ea typeface="Calibri"/>
                <a:cs typeface="Times New Roman"/>
              </a:rPr>
              <a:t>е</a:t>
            </a:r>
            <a:r>
              <a:rPr lang="uk-UA" sz="1600" dirty="0" err="1" smtClean="0">
                <a:solidFill>
                  <a:srgbClr val="000000"/>
                </a:solidFill>
                <a:latin typeface="Calibri" pitchFamily="34" charset="0"/>
                <a:ea typeface="Calibri"/>
                <a:cs typeface="Times New Roman"/>
              </a:rPr>
              <a:t>нн</a:t>
            </a:r>
            <a:r>
              <a:rPr lang="en-US" sz="1600" dirty="0" smtClean="0">
                <a:solidFill>
                  <a:srgbClr val="000000"/>
                </a:solidFill>
                <a:latin typeface="Calibri" pitchFamily="34" charset="0"/>
                <a:ea typeface="Calibri"/>
                <a:cs typeface="Times New Roman"/>
              </a:rPr>
              <a:t>а Р</a:t>
            </a:r>
            <a:r>
              <a:rPr lang="uk-UA" sz="1600" dirty="0" err="1" smtClean="0">
                <a:solidFill>
                  <a:srgbClr val="000000"/>
                </a:solidFill>
                <a:latin typeface="Calibri" pitchFamily="34" charset="0"/>
                <a:ea typeface="Calibri"/>
                <a:cs typeface="Times New Roman"/>
              </a:rPr>
              <a:t>имсь</a:t>
            </a:r>
            <a:r>
              <a:rPr lang="en-US" sz="1600" dirty="0" err="1" smtClean="0">
                <a:solidFill>
                  <a:srgbClr val="000000"/>
                </a:solidFill>
                <a:latin typeface="Calibri" pitchFamily="34" charset="0"/>
                <a:ea typeface="Calibri"/>
                <a:cs typeface="Times New Roman"/>
              </a:rPr>
              <a:t>ка</a:t>
            </a:r>
            <a:r>
              <a:rPr lang="en-US" sz="1600" dirty="0" smtClean="0">
                <a:solidFill>
                  <a:srgbClr val="000000"/>
                </a:solidFill>
                <a:latin typeface="Calibri" pitchFamily="34" charset="0"/>
                <a:ea typeface="Calibri"/>
                <a:cs typeface="Times New Roman"/>
              </a:rPr>
              <a:t> </a:t>
            </a:r>
            <a:r>
              <a:rPr lang="uk-UA" sz="1600" dirty="0" smtClean="0">
                <a:solidFill>
                  <a:srgbClr val="000000"/>
                </a:solidFill>
                <a:latin typeface="Calibri" pitchFamily="34" charset="0"/>
                <a:ea typeface="Calibri"/>
                <a:cs typeface="Times New Roman"/>
              </a:rPr>
              <a:t>і</a:t>
            </a:r>
            <a:r>
              <a:rPr lang="en-US" sz="1600" dirty="0" err="1" smtClean="0">
                <a:solidFill>
                  <a:srgbClr val="000000"/>
                </a:solidFill>
                <a:latin typeface="Calibri" pitchFamily="34" charset="0"/>
                <a:ea typeface="Calibri"/>
                <a:cs typeface="Times New Roman"/>
              </a:rPr>
              <a:t>мп</a:t>
            </a:r>
            <a:r>
              <a:rPr lang="uk-UA" sz="1600" dirty="0" smtClean="0">
                <a:solidFill>
                  <a:srgbClr val="000000"/>
                </a:solidFill>
                <a:latin typeface="Calibri" pitchFamily="34" charset="0"/>
                <a:ea typeface="Calibri"/>
                <a:cs typeface="Times New Roman"/>
              </a:rPr>
              <a:t>е</a:t>
            </a:r>
            <a:r>
              <a:rPr lang="en-US" sz="1600" dirty="0" smtClean="0">
                <a:solidFill>
                  <a:srgbClr val="000000"/>
                </a:solidFill>
                <a:latin typeface="Calibri" pitchFamily="34" charset="0"/>
                <a:ea typeface="Calibri"/>
                <a:cs typeface="Times New Roman"/>
              </a:rPr>
              <a:t>р</a:t>
            </a:r>
            <a:r>
              <a:rPr lang="uk-UA" sz="1600" dirty="0" smtClean="0">
                <a:solidFill>
                  <a:srgbClr val="000000"/>
                </a:solidFill>
                <a:latin typeface="Calibri" pitchFamily="34" charset="0"/>
                <a:ea typeface="Calibri"/>
                <a:cs typeface="Times New Roman"/>
              </a:rPr>
              <a:t>і</a:t>
            </a:r>
            <a:r>
              <a:rPr lang="en-US" sz="1600" dirty="0" smtClean="0">
                <a:solidFill>
                  <a:srgbClr val="000000"/>
                </a:solidFill>
                <a:latin typeface="Calibri" pitchFamily="34" charset="0"/>
                <a:ea typeface="Calibri"/>
                <a:cs typeface="Times New Roman"/>
              </a:rPr>
              <a:t>я, </a:t>
            </a:r>
            <a:r>
              <a:rPr lang="uk-UA" sz="1600" dirty="0" smtClean="0">
                <a:solidFill>
                  <a:srgbClr val="000000"/>
                </a:solidFill>
                <a:latin typeface="Calibri" pitchFamily="34" charset="0"/>
                <a:ea typeface="Calibri"/>
                <a:cs typeface="Times New Roman"/>
              </a:rPr>
              <a:t>Фрідріх I </a:t>
            </a:r>
            <a:r>
              <a:rPr lang="uk-UA" sz="1600" dirty="0" err="1" smtClean="0">
                <a:solidFill>
                  <a:srgbClr val="000000"/>
                </a:solidFill>
                <a:latin typeface="Calibri" pitchFamily="34" charset="0"/>
                <a:ea typeface="Calibri"/>
                <a:cs typeface="Times New Roman"/>
              </a:rPr>
              <a:t>Барбаросса</a:t>
            </a:r>
            <a:r>
              <a:rPr lang="uk-UA" sz="1600" dirty="0" smtClean="0">
                <a:solidFill>
                  <a:srgbClr val="000000"/>
                </a:solidFill>
                <a:latin typeface="Calibri" pitchFamily="34" charset="0"/>
                <a:ea typeface="Calibri"/>
                <a:cs typeface="Times New Roman"/>
              </a:rPr>
              <a:t>;</a:t>
            </a:r>
            <a:endParaRPr lang="en-US" sz="1600" dirty="0" smtClean="0">
              <a:latin typeface="Calibri" pitchFamily="34" charset="0"/>
              <a:ea typeface="Calibri"/>
              <a:cs typeface="Times New Roman"/>
            </a:endParaRPr>
          </a:p>
          <a:p>
            <a:pPr marL="0">
              <a:spcAft>
                <a:spcPts val="1000"/>
              </a:spcAft>
            </a:pPr>
            <a:r>
              <a:rPr lang="uk-UA" sz="1600" dirty="0" smtClean="0">
                <a:solidFill>
                  <a:srgbClr val="000000"/>
                </a:solidFill>
                <a:latin typeface="Calibri" pitchFamily="34" charset="0"/>
                <a:ea typeface="Calibri"/>
                <a:cs typeface="Times New Roman"/>
              </a:rPr>
              <a:t>1220-1268 рр. - панування династії Штауфенів;</a:t>
            </a:r>
            <a:endParaRPr lang="en-US" sz="1600" dirty="0" smtClean="0">
              <a:latin typeface="Calibri" pitchFamily="34" charset="0"/>
              <a:ea typeface="Calibri"/>
              <a:cs typeface="Times New Roman"/>
            </a:endParaRPr>
          </a:p>
          <a:p>
            <a:pPr marL="0">
              <a:spcAft>
                <a:spcPts val="1000"/>
              </a:spcAft>
            </a:pPr>
            <a:r>
              <a:rPr lang="uk-UA" sz="1600" dirty="0" smtClean="0">
                <a:solidFill>
                  <a:srgbClr val="000000"/>
                </a:solidFill>
                <a:latin typeface="Calibri" pitchFamily="34" charset="0"/>
                <a:ea typeface="Calibri"/>
                <a:cs typeface="Times New Roman"/>
              </a:rPr>
              <a:t>1242 р. - битва на Чудському озері;</a:t>
            </a:r>
            <a:endParaRPr lang="en-US" sz="1600" dirty="0" smtClean="0">
              <a:latin typeface="Calibri" pitchFamily="34" charset="0"/>
              <a:ea typeface="Calibri"/>
              <a:cs typeface="Times New Roman"/>
            </a:endParaRPr>
          </a:p>
          <a:p>
            <a:pPr marL="0" lvl="0">
              <a:spcAft>
                <a:spcPts val="1000"/>
              </a:spcAft>
            </a:pPr>
            <a:r>
              <a:rPr lang="uk-UA" sz="1600" dirty="0" smtClean="0">
                <a:solidFill>
                  <a:prstClr val="black"/>
                </a:solidFill>
                <a:latin typeface="Calibri" pitchFamily="34" charset="0"/>
              </a:rPr>
              <a:t>1340 р. - Битва при Слейсі;</a:t>
            </a:r>
            <a:endParaRPr lang="en-US" sz="1600" dirty="0" smtClean="0">
              <a:solidFill>
                <a:prstClr val="black"/>
              </a:solidFill>
              <a:latin typeface="Calibri" pitchFamily="34" charset="0"/>
            </a:endParaRPr>
          </a:p>
          <a:p>
            <a:pPr marL="0">
              <a:spcAft>
                <a:spcPts val="1000"/>
              </a:spcAft>
            </a:pPr>
            <a:r>
              <a:rPr lang="uk-UA" sz="1600" dirty="0" smtClean="0">
                <a:solidFill>
                  <a:srgbClr val="000000"/>
                </a:solidFill>
                <a:latin typeface="Calibri" pitchFamily="34" charset="0"/>
                <a:ea typeface="Calibri"/>
                <a:cs typeface="Times New Roman"/>
              </a:rPr>
              <a:t>1356 р - «Золота булла» Карла IV;</a:t>
            </a:r>
            <a:endParaRPr lang="en-US" sz="1600" dirty="0" smtClean="0">
              <a:latin typeface="Calibri" pitchFamily="34" charset="0"/>
              <a:ea typeface="Calibri"/>
              <a:cs typeface="Times New Roman"/>
            </a:endParaRPr>
          </a:p>
          <a:p>
            <a:pPr marL="0" lvl="0">
              <a:spcAft>
                <a:spcPts val="1000"/>
              </a:spcAft>
            </a:pPr>
            <a:r>
              <a:rPr lang="uk-UA" sz="1600" dirty="0" smtClean="0">
                <a:solidFill>
                  <a:prstClr val="black"/>
                </a:solidFill>
                <a:latin typeface="Calibri" pitchFamily="34" charset="0"/>
              </a:rPr>
              <a:t>1356 р. - Битва при Пуатьє.</a:t>
            </a:r>
            <a:endParaRPr lang="en-US" sz="1600" dirty="0" smtClean="0">
              <a:latin typeface="Calibri" pitchFamily="34" charset="0"/>
            </a:endParaRPr>
          </a:p>
          <a:p>
            <a:pPr marL="0">
              <a:spcAft>
                <a:spcPts val="1000"/>
              </a:spcAft>
            </a:pPr>
            <a:r>
              <a:rPr lang="uk-UA" sz="1600" dirty="0" smtClean="0">
                <a:solidFill>
                  <a:prstClr val="black"/>
                </a:solidFill>
                <a:latin typeface="Calibri" pitchFamily="34" charset="0"/>
              </a:rPr>
              <a:t>1358 р. - Жакерія;</a:t>
            </a:r>
          </a:p>
          <a:p>
            <a:pPr marL="0">
              <a:spcAft>
                <a:spcPts val="1000"/>
              </a:spcAft>
            </a:pPr>
            <a:r>
              <a:rPr lang="uk-UA" sz="1600" dirty="0" smtClean="0">
                <a:solidFill>
                  <a:prstClr val="black"/>
                </a:solidFill>
                <a:latin typeface="Calibri" pitchFamily="34" charset="0"/>
              </a:rPr>
              <a:t>1381 р. - Повстання Уота Тайлера;</a:t>
            </a:r>
          </a:p>
          <a:p>
            <a:pPr marL="0">
              <a:spcAft>
                <a:spcPts val="1000"/>
              </a:spcAft>
            </a:pPr>
            <a:r>
              <a:rPr lang="uk-UA" sz="1600" dirty="0" smtClean="0">
                <a:solidFill>
                  <a:srgbClr val="000000"/>
                </a:solidFill>
                <a:latin typeface="Calibri" pitchFamily="34" charset="0"/>
                <a:ea typeface="Calibri"/>
                <a:cs typeface="Times New Roman"/>
              </a:rPr>
              <a:t>1410 р. - Грюнвальдська битва;</a:t>
            </a:r>
            <a:r>
              <a:rPr lang="uk-UA" sz="1600" dirty="0" smtClean="0">
                <a:solidFill>
                  <a:prstClr val="black"/>
                </a:solidFill>
                <a:latin typeface="Calibri" pitchFamily="34" charset="0"/>
              </a:rPr>
              <a:t> </a:t>
            </a:r>
          </a:p>
          <a:p>
            <a:pPr marL="0">
              <a:spcAft>
                <a:spcPts val="1000"/>
              </a:spcAft>
            </a:pPr>
            <a:r>
              <a:rPr lang="uk-UA" sz="1600" dirty="0" smtClean="0">
                <a:solidFill>
                  <a:prstClr val="black"/>
                </a:solidFill>
                <a:latin typeface="Calibri" pitchFamily="34" charset="0"/>
              </a:rPr>
              <a:t>1429 р. -</a:t>
            </a:r>
            <a:r>
              <a:rPr lang="en-US" sz="1600" dirty="0" smtClean="0">
                <a:solidFill>
                  <a:prstClr val="black"/>
                </a:solidFill>
                <a:latin typeface="Calibri" pitchFamily="34" charset="0"/>
              </a:rPr>
              <a:t> </a:t>
            </a:r>
            <a:r>
              <a:rPr lang="uk-UA" sz="1600" dirty="0" smtClean="0">
                <a:solidFill>
                  <a:prstClr val="black"/>
                </a:solidFill>
                <a:latin typeface="Calibri" pitchFamily="34" charset="0"/>
              </a:rPr>
              <a:t>Звільнення Орлеана;</a:t>
            </a:r>
          </a:p>
          <a:p>
            <a:pPr marL="0">
              <a:spcAft>
                <a:spcPts val="1000"/>
              </a:spcAft>
            </a:pPr>
            <a:r>
              <a:rPr lang="uk-UA" sz="1600" dirty="0" smtClean="0">
                <a:solidFill>
                  <a:prstClr val="black"/>
                </a:solidFill>
                <a:latin typeface="Calibri" pitchFamily="34" charset="0"/>
              </a:rPr>
              <a:t>1431 р. - Спалення Жанни д’Арк;</a:t>
            </a:r>
          </a:p>
          <a:p>
            <a:pPr marL="0">
              <a:spcAft>
                <a:spcPts val="1000"/>
              </a:spcAft>
            </a:pPr>
            <a:r>
              <a:rPr lang="uk-UA" sz="1600" dirty="0" smtClean="0">
                <a:solidFill>
                  <a:srgbClr val="000000"/>
                </a:solidFill>
                <a:latin typeface="Calibri" pitchFamily="34" charset="0"/>
                <a:ea typeface="Calibri"/>
                <a:cs typeface="Times New Roman"/>
              </a:rPr>
              <a:t>1445 р. - винахід друкарства</a:t>
            </a:r>
            <a:r>
              <a:rPr lang="en-US" sz="1600" dirty="0" smtClean="0">
                <a:solidFill>
                  <a:srgbClr val="000000"/>
                </a:solidFill>
                <a:latin typeface="Calibri" pitchFamily="34" charset="0"/>
                <a:ea typeface="Calibri"/>
                <a:cs typeface="Times New Roman"/>
              </a:rPr>
              <a:t>;</a:t>
            </a:r>
            <a:endParaRPr lang="uk-UA" sz="1600" dirty="0" smtClean="0">
              <a:solidFill>
                <a:prstClr val="black"/>
              </a:solidFill>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57290" y="142852"/>
            <a:ext cx="7643866" cy="6586418"/>
          </a:xfrm>
          <a:prstGeom prst="rect">
            <a:avLst/>
          </a:prstGeom>
          <a:noFill/>
        </p:spPr>
        <p:txBody>
          <a:bodyPr wrap="square" rtlCol="0">
            <a:spAutoFit/>
          </a:bodyPr>
          <a:lstStyle/>
          <a:p>
            <a:r>
              <a:rPr lang="uk-UA" sz="2000" b="1" dirty="0"/>
              <a:t>Т</a:t>
            </a:r>
            <a:r>
              <a:rPr lang="uk-UA" sz="2000" b="1" dirty="0" smtClean="0"/>
              <a:t>ерміни </a:t>
            </a:r>
            <a:r>
              <a:rPr lang="uk-UA" sz="2000" b="1" dirty="0"/>
              <a:t>та </a:t>
            </a:r>
            <a:r>
              <a:rPr lang="uk-UA" sz="2000" b="1" dirty="0" smtClean="0"/>
              <a:t>їх визначення.</a:t>
            </a:r>
            <a:r>
              <a:rPr lang="uk-UA" b="1" dirty="0"/>
              <a:t/>
            </a:r>
            <a:br>
              <a:rPr lang="uk-UA" b="1" dirty="0"/>
            </a:br>
            <a:r>
              <a:rPr lang="uk-UA" dirty="0"/>
              <a:t/>
            </a:r>
            <a:br>
              <a:rPr lang="uk-UA" dirty="0"/>
            </a:br>
            <a:r>
              <a:rPr lang="uk-UA" sz="1600" dirty="0"/>
              <a:t>1) Дофін - нащадок французького престолу;</a:t>
            </a:r>
            <a:br>
              <a:rPr lang="uk-UA" sz="1600" dirty="0"/>
            </a:br>
            <a:r>
              <a:rPr lang="uk-UA" sz="1600" dirty="0"/>
              <a:t/>
            </a:r>
            <a:br>
              <a:rPr lang="uk-UA" sz="1600" dirty="0"/>
            </a:br>
            <a:r>
              <a:rPr lang="uk-UA" sz="1600" dirty="0"/>
              <a:t>2) Станова монархи - монархія, за якої король скликав для вирішення найважливіших питань представників різних станів;</a:t>
            </a:r>
            <a:endParaRPr lang="en-US" sz="1600" dirty="0"/>
          </a:p>
          <a:p>
            <a:endParaRPr lang="uk-UA" sz="1600" dirty="0" smtClean="0"/>
          </a:p>
          <a:p>
            <a:r>
              <a:rPr lang="uk-UA" sz="1600" dirty="0" smtClean="0"/>
              <a:t>3</a:t>
            </a:r>
            <a:r>
              <a:rPr lang="uk-UA" sz="1600" dirty="0"/>
              <a:t>) Жакерія - селянське повстання у Франції</a:t>
            </a:r>
            <a:r>
              <a:rPr lang="uk-UA" sz="1600" dirty="0" smtClean="0"/>
              <a:t>;</a:t>
            </a:r>
          </a:p>
          <a:p>
            <a:endParaRPr lang="uk-UA" sz="1600" dirty="0" smtClean="0"/>
          </a:p>
          <a:p>
            <a:r>
              <a:rPr lang="uk-UA" sz="1600" dirty="0" smtClean="0"/>
              <a:t>4) </a:t>
            </a:r>
            <a:r>
              <a:rPr lang="uk-UA" sz="1600" dirty="0"/>
              <a:t>Централізована держава - держава, в якій затверджується єдина влада короля, встановлюються єдині закони, єдині органи управління, вводяться єдині податки й постійна </a:t>
            </a:r>
            <a:r>
              <a:rPr lang="uk-UA" sz="1600" dirty="0" smtClean="0"/>
              <a:t>армія.</a:t>
            </a:r>
          </a:p>
          <a:p>
            <a:endParaRPr lang="uk-UA" sz="1600" dirty="0"/>
          </a:p>
          <a:p>
            <a:r>
              <a:rPr lang="uk-UA" sz="1600" dirty="0" smtClean="0"/>
              <a:t>5) </a:t>
            </a:r>
            <a:r>
              <a:rPr lang="uk-UA" sz="1600" dirty="0"/>
              <a:t>Династія - ряд послідовно правлячих монархів з одного роду, що змінювали один одного за правом спорідненості і законами престолонаслідування.</a:t>
            </a:r>
            <a:br>
              <a:rPr lang="uk-UA" sz="1600" dirty="0"/>
            </a:br>
            <a:endParaRPr lang="uk-UA" sz="1600" dirty="0" smtClean="0"/>
          </a:p>
          <a:p>
            <a:r>
              <a:rPr lang="uk-UA" sz="1600" dirty="0" smtClean="0"/>
              <a:t>6) </a:t>
            </a:r>
            <a:r>
              <a:rPr lang="uk-UA" sz="1600" dirty="0"/>
              <a:t>Автодафе - спалення на багатті.</a:t>
            </a:r>
            <a:endParaRPr lang="en-US" sz="1600" dirty="0"/>
          </a:p>
          <a:p>
            <a:endParaRPr lang="ru-RU" sz="1600" dirty="0" smtClean="0"/>
          </a:p>
          <a:p>
            <a:r>
              <a:rPr lang="ru-RU" sz="1600" dirty="0" smtClean="0"/>
              <a:t>7) </a:t>
            </a:r>
            <a:r>
              <a:rPr lang="ru-RU" sz="1600" dirty="0"/>
              <a:t>Майордом — головний міністр у державі;</a:t>
            </a:r>
            <a:endParaRPr lang="en-US" sz="1600" dirty="0"/>
          </a:p>
          <a:p>
            <a:endParaRPr lang="ru-RU" sz="1600" dirty="0" smtClean="0"/>
          </a:p>
          <a:p>
            <a:r>
              <a:rPr lang="ru-RU" sz="1600" dirty="0" smtClean="0"/>
              <a:t>8) </a:t>
            </a:r>
            <a:r>
              <a:rPr lang="ru-RU" sz="1600" dirty="0"/>
              <a:t>Герцог — глава великих племен (спадкова посада);</a:t>
            </a:r>
            <a:endParaRPr lang="en-US" sz="1600" dirty="0"/>
          </a:p>
          <a:p>
            <a:endParaRPr lang="ru-RU" sz="1600" dirty="0" smtClean="0"/>
          </a:p>
          <a:p>
            <a:r>
              <a:rPr lang="ru-RU" sz="1600" dirty="0" smtClean="0"/>
              <a:t>9) </a:t>
            </a:r>
            <a:r>
              <a:rPr lang="ru-RU" sz="1600" dirty="0"/>
              <a:t>Граф — управляв невеликим округом (призначався королем);</a:t>
            </a:r>
            <a:endParaRPr lang="en-US" sz="1600" dirty="0"/>
          </a:p>
          <a:p>
            <a:endParaRPr lang="ru-RU" sz="1600" dirty="0" smtClean="0"/>
          </a:p>
          <a:p>
            <a:r>
              <a:rPr lang="ru-RU" sz="1600" dirty="0" smtClean="0"/>
              <a:t>10) </a:t>
            </a:r>
            <a:r>
              <a:rPr lang="ru-RU" sz="1600" dirty="0"/>
              <a:t>Маркграф — управляв прикордонним округом</a:t>
            </a:r>
            <a:r>
              <a:rPr lang="ru-RU" dirty="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2976" y="500042"/>
            <a:ext cx="5786478" cy="677108"/>
          </a:xfrm>
          <a:prstGeom prst="rect">
            <a:avLst/>
          </a:prstGeom>
          <a:noFill/>
        </p:spPr>
        <p:txBody>
          <a:bodyPr wrap="square" rtlCol="0">
            <a:spAutoFit/>
          </a:bodyPr>
          <a:lstStyle/>
          <a:p>
            <a:r>
              <a:rPr lang="ru-RU" sz="2000" b="1" dirty="0" err="1">
                <a:solidFill>
                  <a:srgbClr val="6F5001"/>
                </a:solidFill>
              </a:rPr>
              <a:t>Чисельність</a:t>
            </a:r>
            <a:r>
              <a:rPr lang="ru-RU" sz="2000" b="1" dirty="0">
                <a:solidFill>
                  <a:srgbClr val="6F5001"/>
                </a:solidFill>
              </a:rPr>
              <a:t> </a:t>
            </a:r>
            <a:r>
              <a:rPr lang="ru-RU" sz="2000" b="1" dirty="0" err="1">
                <a:solidFill>
                  <a:srgbClr val="6F5001"/>
                </a:solidFill>
              </a:rPr>
              <a:t>населення</a:t>
            </a:r>
            <a:r>
              <a:rPr lang="ru-RU" sz="2000" b="1" dirty="0">
                <a:solidFill>
                  <a:srgbClr val="6F5001"/>
                </a:solidFill>
              </a:rPr>
              <a:t> в </a:t>
            </a:r>
            <a:r>
              <a:rPr lang="ru-RU" sz="2000" b="1" dirty="0" err="1">
                <a:solidFill>
                  <a:srgbClr val="6F5001"/>
                </a:solidFill>
              </a:rPr>
              <a:t>млн</a:t>
            </a:r>
            <a:r>
              <a:rPr lang="ru-RU" sz="2000" b="1" dirty="0">
                <a:solidFill>
                  <a:srgbClr val="6F5001"/>
                </a:solidFill>
              </a:rPr>
              <a:t> </a:t>
            </a:r>
            <a:r>
              <a:rPr lang="ru-RU" sz="2000" b="1" dirty="0" err="1">
                <a:solidFill>
                  <a:srgbClr val="6F5001"/>
                </a:solidFill>
              </a:rPr>
              <a:t>чол</a:t>
            </a:r>
            <a:r>
              <a:rPr lang="ru-RU" sz="2000" b="1" dirty="0">
                <a:solidFill>
                  <a:srgbClr val="6F5001"/>
                </a:solidFill>
              </a:rPr>
              <a:t>. у 1000–1500 </a:t>
            </a:r>
            <a:r>
              <a:rPr lang="ru-RU" sz="2000" b="1" dirty="0" err="1">
                <a:solidFill>
                  <a:srgbClr val="6F5001"/>
                </a:solidFill>
              </a:rPr>
              <a:t>рр</a:t>
            </a:r>
            <a:r>
              <a:rPr lang="ru-RU" sz="2000" b="1" dirty="0">
                <a:solidFill>
                  <a:srgbClr val="6F5001"/>
                </a:solidFill>
              </a:rPr>
              <a:t>.</a:t>
            </a:r>
            <a:endParaRPr lang="en-US" sz="2000" dirty="0">
              <a:solidFill>
                <a:srgbClr val="6F5001"/>
              </a:solidFill>
            </a:endParaRPr>
          </a:p>
          <a:p>
            <a:endParaRPr lang="en-US" dirty="0"/>
          </a:p>
        </p:txBody>
      </p:sp>
      <p:graphicFrame>
        <p:nvGraphicFramePr>
          <p:cNvPr id="4" name="Таблица 3"/>
          <p:cNvGraphicFramePr>
            <a:graphicFrameLocks noGrp="1"/>
          </p:cNvGraphicFramePr>
          <p:nvPr/>
        </p:nvGraphicFramePr>
        <p:xfrm>
          <a:off x="1142976" y="1500174"/>
          <a:ext cx="7858180" cy="4114800"/>
        </p:xfrm>
        <a:graphic>
          <a:graphicData uri="http://schemas.openxmlformats.org/drawingml/2006/table">
            <a:tbl>
              <a:tblPr firstRow="1" bandRow="1">
                <a:tableStyleId>{5C22544A-7EE6-4342-B048-85BDC9FD1C3A}</a:tableStyleId>
              </a:tblPr>
              <a:tblGrid>
                <a:gridCol w="1285884"/>
                <a:gridCol w="928694"/>
                <a:gridCol w="928694"/>
                <a:gridCol w="928694"/>
                <a:gridCol w="928694"/>
                <a:gridCol w="928694"/>
                <a:gridCol w="928694"/>
                <a:gridCol w="1000132"/>
              </a:tblGrid>
              <a:tr h="4972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1" dirty="0" err="1" smtClean="0"/>
                        <a:t>Країни</a:t>
                      </a:r>
                      <a:endParaRPr lang="en-US" dirty="0" smtClean="0"/>
                    </a:p>
                    <a:p>
                      <a:endParaRPr lang="en-US" dirty="0"/>
                    </a:p>
                  </a:txBody>
                  <a:tcPr>
                    <a:solidFill>
                      <a:schemeClr val="accent2">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1" dirty="0" smtClean="0"/>
                        <a:t>1000</a:t>
                      </a:r>
                      <a:r>
                        <a:rPr lang="ru-RU" b="1" baseline="0" dirty="0" smtClean="0"/>
                        <a:t> </a:t>
                      </a:r>
                      <a:r>
                        <a:rPr lang="ru-RU" b="1" dirty="0" smtClean="0"/>
                        <a:t>р.</a:t>
                      </a:r>
                      <a:endParaRPr lang="en-US" dirty="0" smtClean="0"/>
                    </a:p>
                    <a:p>
                      <a:endParaRPr lang="en-US" dirty="0"/>
                    </a:p>
                  </a:txBody>
                  <a:tcPr>
                    <a:solidFill>
                      <a:schemeClr val="accent2">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1" dirty="0" smtClean="0"/>
                        <a:t>1100 р.</a:t>
                      </a:r>
                      <a:endParaRPr lang="en-US" dirty="0"/>
                    </a:p>
                  </a:txBody>
                  <a:tcPr>
                    <a:solidFill>
                      <a:schemeClr val="accent2">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1" dirty="0" smtClean="0"/>
                        <a:t>1200 р.</a:t>
                      </a:r>
                      <a:endParaRPr lang="en-US" dirty="0" smtClean="0"/>
                    </a:p>
                    <a:p>
                      <a:endParaRPr lang="en-US" dirty="0"/>
                    </a:p>
                  </a:txBody>
                  <a:tcPr>
                    <a:solidFill>
                      <a:schemeClr val="accent2">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1" dirty="0" smtClean="0"/>
                        <a:t>1300 р.</a:t>
                      </a:r>
                      <a:endParaRPr lang="en-US" dirty="0" smtClean="0"/>
                    </a:p>
                    <a:p>
                      <a:endParaRPr lang="en-US" dirty="0"/>
                    </a:p>
                  </a:txBody>
                  <a:tcPr>
                    <a:solidFill>
                      <a:schemeClr val="accent2">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1" dirty="0" smtClean="0"/>
                        <a:t>1350 р.</a:t>
                      </a:r>
                      <a:endParaRPr lang="en-US" dirty="0" smtClean="0"/>
                    </a:p>
                    <a:p>
                      <a:endParaRPr lang="en-US" dirty="0"/>
                    </a:p>
                  </a:txBody>
                  <a:tcPr>
                    <a:solidFill>
                      <a:schemeClr val="accent2">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1" dirty="0" smtClean="0"/>
                        <a:t>1450 р.</a:t>
                      </a:r>
                      <a:endParaRPr lang="en-US" dirty="0" smtClean="0"/>
                    </a:p>
                    <a:p>
                      <a:endParaRPr lang="en-US" dirty="0"/>
                    </a:p>
                  </a:txBody>
                  <a:tcPr>
                    <a:solidFill>
                      <a:schemeClr val="accent2">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1" dirty="0" smtClean="0"/>
                        <a:t>1500 р.</a:t>
                      </a:r>
                      <a:endParaRPr lang="en-US" dirty="0" smtClean="0"/>
                    </a:p>
                    <a:p>
                      <a:endParaRPr lang="en-US" dirty="0"/>
                    </a:p>
                  </a:txBody>
                  <a:tcPr>
                    <a:solidFill>
                      <a:schemeClr val="accent2">
                        <a:lumMod val="75000"/>
                      </a:schemeClr>
                    </a:solidFill>
                  </a:tcPr>
                </a:tc>
              </a:tr>
              <a:tr h="6223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err="1" smtClean="0"/>
                        <a:t>Франція</a:t>
                      </a:r>
                      <a:endParaRPr lang="en-US" dirty="0" smtClean="0"/>
                    </a:p>
                    <a:p>
                      <a:endParaRPr lang="en-US" dirty="0"/>
                    </a:p>
                  </a:txBody>
                  <a:tcPr>
                    <a:solidFill>
                      <a:schemeClr val="accent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9</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11</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13</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17</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15</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14</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15.5</a:t>
                      </a:r>
                      <a:endParaRPr lang="en-US" dirty="0" smtClean="0"/>
                    </a:p>
                    <a:p>
                      <a:endParaRPr lang="en-US" dirty="0"/>
                    </a:p>
                  </a:txBody>
                  <a:tcPr>
                    <a:solidFill>
                      <a:schemeClr val="accent2">
                        <a:lumMod val="40000"/>
                        <a:lumOff val="60000"/>
                      </a:schemeClr>
                    </a:solidFill>
                  </a:tcPr>
                </a:tc>
              </a:tr>
              <a:tr h="6223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err="1" smtClean="0"/>
                        <a:t>Англія</a:t>
                      </a:r>
                      <a:endParaRPr lang="en-US" dirty="0" smtClean="0"/>
                    </a:p>
                    <a:p>
                      <a:endParaRPr lang="en-US" dirty="0"/>
                    </a:p>
                  </a:txBody>
                  <a:tcPr>
                    <a:solidFill>
                      <a:schemeClr val="accent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1.6</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1.8</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2.3</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3</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2.4</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3</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3.6</a:t>
                      </a:r>
                      <a:endParaRPr lang="en-US" dirty="0" smtClean="0"/>
                    </a:p>
                    <a:p>
                      <a:endParaRPr lang="en-US" dirty="0"/>
                    </a:p>
                  </a:txBody>
                  <a:tcPr>
                    <a:solidFill>
                      <a:schemeClr val="accent2">
                        <a:lumMod val="40000"/>
                        <a:lumOff val="60000"/>
                      </a:schemeClr>
                    </a:solidFill>
                  </a:tcPr>
                </a:tc>
              </a:tr>
              <a:tr h="6223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err="1" smtClean="0"/>
                        <a:t>Німеччина</a:t>
                      </a:r>
                      <a:endParaRPr lang="en-US" dirty="0" smtClean="0"/>
                    </a:p>
                    <a:p>
                      <a:endParaRPr lang="en-US" dirty="0"/>
                    </a:p>
                  </a:txBody>
                  <a:tcPr>
                    <a:solidFill>
                      <a:schemeClr val="accent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5.4</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6.4</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7.3</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9.1</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8.5</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9.6</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10.8</a:t>
                      </a:r>
                      <a:endParaRPr lang="en-US" dirty="0" smtClean="0"/>
                    </a:p>
                    <a:p>
                      <a:endParaRPr lang="en-US" dirty="0"/>
                    </a:p>
                  </a:txBody>
                  <a:tcPr>
                    <a:solidFill>
                      <a:schemeClr val="accent2">
                        <a:lumMod val="40000"/>
                        <a:lumOff val="60000"/>
                      </a:schemeClr>
                    </a:solidFill>
                  </a:tcPr>
                </a:tc>
              </a:tr>
              <a:tr h="6223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err="1" smtClean="0"/>
                        <a:t>Італія</a:t>
                      </a:r>
                      <a:endParaRPr lang="en-US" dirty="0" smtClean="0"/>
                    </a:p>
                    <a:p>
                      <a:endParaRPr lang="en-US" dirty="0"/>
                    </a:p>
                  </a:txBody>
                  <a:tcPr>
                    <a:solidFill>
                      <a:schemeClr val="accent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7</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7.5</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8</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10</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8</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10</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11</a:t>
                      </a:r>
                      <a:endParaRPr lang="en-US" dirty="0" smtClean="0"/>
                    </a:p>
                    <a:p>
                      <a:endParaRPr lang="en-US" dirty="0"/>
                    </a:p>
                  </a:txBody>
                  <a:tcPr>
                    <a:solidFill>
                      <a:schemeClr val="accent2">
                        <a:lumMod val="40000"/>
                        <a:lumOff val="60000"/>
                      </a:schemeClr>
                    </a:solidFill>
                  </a:tcPr>
                </a:tc>
              </a:tr>
              <a:tr h="8890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err="1" smtClean="0"/>
                        <a:t>Іспанія</a:t>
                      </a:r>
                      <a:r>
                        <a:rPr lang="ru-RU" dirty="0" smtClean="0"/>
                        <a:t> </a:t>
                      </a:r>
                      <a:r>
                        <a:rPr lang="ru-RU" dirty="0" err="1" smtClean="0"/>
                        <a:t>і</a:t>
                      </a:r>
                      <a:r>
                        <a:rPr lang="ru-RU" dirty="0" smtClean="0"/>
                        <a:t> </a:t>
                      </a:r>
                      <a:r>
                        <a:rPr lang="ru-RU" dirty="0" err="1" smtClean="0"/>
                        <a:t>Португалія</a:t>
                      </a:r>
                      <a:endParaRPr lang="en-US" dirty="0" smtClean="0"/>
                    </a:p>
                    <a:p>
                      <a:endParaRPr lang="en-US" dirty="0"/>
                    </a:p>
                  </a:txBody>
                  <a:tcPr>
                    <a:solidFill>
                      <a:schemeClr val="accent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9</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8</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7</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6</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5</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6</a:t>
                      </a:r>
                      <a:endParaRPr lang="en-US" dirty="0" smtClean="0"/>
                    </a:p>
                    <a:p>
                      <a:endParaRPr lang="en-US" dirty="0"/>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8.5</a:t>
                      </a:r>
                      <a:endParaRPr lang="en-US" dirty="0" smtClean="0"/>
                    </a:p>
                    <a:p>
                      <a:endParaRPr lang="en-US" dirty="0"/>
                    </a:p>
                  </a:txBody>
                  <a:tcPr>
                    <a:solidFill>
                      <a:schemeClr val="accent2">
                        <a:lumMod val="40000"/>
                        <a:lumOff val="60000"/>
                      </a:schemeClr>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2976" y="571480"/>
            <a:ext cx="3714776" cy="5909310"/>
          </a:xfrm>
          <a:prstGeom prst="rect">
            <a:avLst/>
          </a:prstGeom>
          <a:noFill/>
        </p:spPr>
        <p:txBody>
          <a:bodyPr wrap="square" rtlCol="0">
            <a:spAutoFit/>
          </a:bodyPr>
          <a:lstStyle/>
          <a:p>
            <a:r>
              <a:rPr lang="ru-RU" i="1" dirty="0">
                <a:solidFill>
                  <a:schemeClr val="accent2">
                    <a:lumMod val="50000"/>
                  </a:schemeClr>
                </a:solidFill>
              </a:rPr>
              <a:t>За </a:t>
            </a:r>
            <a:r>
              <a:rPr lang="ru-RU" i="1" dirty="0" err="1">
                <a:solidFill>
                  <a:schemeClr val="accent2">
                    <a:lumMod val="50000"/>
                  </a:schemeClr>
                </a:solidFill>
              </a:rPr>
              <a:t>наведеним</a:t>
            </a:r>
            <a:r>
              <a:rPr lang="ru-RU" i="1" dirty="0">
                <a:solidFill>
                  <a:schemeClr val="accent2">
                    <a:lumMod val="50000"/>
                  </a:schemeClr>
                </a:solidFill>
              </a:rPr>
              <a:t> </a:t>
            </a:r>
            <a:r>
              <a:rPr lang="ru-RU" i="1" dirty="0" err="1">
                <a:solidFill>
                  <a:schemeClr val="accent2">
                    <a:lumMod val="50000"/>
                  </a:schemeClr>
                </a:solidFill>
              </a:rPr>
              <a:t>переліком</a:t>
            </a:r>
            <a:r>
              <a:rPr lang="ru-RU" i="1" dirty="0">
                <a:solidFill>
                  <a:schemeClr val="accent2">
                    <a:lumMod val="50000"/>
                  </a:schemeClr>
                </a:solidFill>
              </a:rPr>
              <a:t> </a:t>
            </a:r>
            <a:r>
              <a:rPr lang="ru-RU" i="1" dirty="0" err="1">
                <a:solidFill>
                  <a:schemeClr val="accent2">
                    <a:lumMod val="50000"/>
                  </a:schemeClr>
                </a:solidFill>
              </a:rPr>
              <a:t>назв</a:t>
            </a:r>
            <a:r>
              <a:rPr lang="ru-RU" i="1" dirty="0">
                <a:solidFill>
                  <a:schemeClr val="accent2">
                    <a:lumMod val="50000"/>
                  </a:schemeClr>
                </a:solidFill>
              </a:rPr>
              <a:t> </a:t>
            </a:r>
            <a:r>
              <a:rPr lang="ru-RU" i="1" dirty="0" err="1">
                <a:solidFill>
                  <a:schemeClr val="accent2">
                    <a:lumMod val="50000"/>
                  </a:schemeClr>
                </a:solidFill>
              </a:rPr>
              <a:t>європейських</a:t>
            </a:r>
            <a:r>
              <a:rPr lang="ru-RU" i="1" dirty="0">
                <a:solidFill>
                  <a:schemeClr val="accent2">
                    <a:lumMod val="50000"/>
                  </a:schemeClr>
                </a:solidFill>
              </a:rPr>
              <a:t> </a:t>
            </a:r>
            <a:r>
              <a:rPr lang="ru-RU" i="1" dirty="0" err="1">
                <a:solidFill>
                  <a:schemeClr val="accent2">
                    <a:lumMod val="50000"/>
                  </a:schemeClr>
                </a:solidFill>
              </a:rPr>
              <a:t>міст</a:t>
            </a:r>
            <a:r>
              <a:rPr lang="ru-RU" i="1" dirty="0">
                <a:solidFill>
                  <a:schemeClr val="accent2">
                    <a:lumMod val="50000"/>
                  </a:schemeClr>
                </a:solidFill>
              </a:rPr>
              <a:t> та </a:t>
            </a:r>
            <a:r>
              <a:rPr lang="ru-RU" i="1" dirty="0" err="1">
                <a:solidFill>
                  <a:schemeClr val="accent2">
                    <a:lumMod val="50000"/>
                  </a:schemeClr>
                </a:solidFill>
              </a:rPr>
              <a:t>їх</a:t>
            </a:r>
            <a:r>
              <a:rPr lang="ru-RU" i="1" dirty="0">
                <a:solidFill>
                  <a:schemeClr val="accent2">
                    <a:lumMod val="50000"/>
                  </a:schemeClr>
                </a:solidFill>
              </a:rPr>
              <a:t> перекладом </a:t>
            </a:r>
            <a:r>
              <a:rPr lang="ru-RU" i="1" dirty="0" err="1">
                <a:solidFill>
                  <a:schemeClr val="accent2">
                    <a:lumMod val="50000"/>
                  </a:schemeClr>
                </a:solidFill>
              </a:rPr>
              <a:t>спробуйте</a:t>
            </a:r>
            <a:r>
              <a:rPr lang="ru-RU" i="1" dirty="0">
                <a:solidFill>
                  <a:schemeClr val="accent2">
                    <a:lumMod val="50000"/>
                  </a:schemeClr>
                </a:solidFill>
              </a:rPr>
              <a:t> </a:t>
            </a:r>
            <a:r>
              <a:rPr lang="ru-RU" i="1" dirty="0" err="1">
                <a:solidFill>
                  <a:schemeClr val="accent2">
                    <a:lumMod val="50000"/>
                  </a:schemeClr>
                </a:solidFill>
              </a:rPr>
              <a:t>пояснити</a:t>
            </a:r>
            <a:r>
              <a:rPr lang="ru-RU" i="1" dirty="0">
                <a:solidFill>
                  <a:schemeClr val="accent2">
                    <a:lumMod val="50000"/>
                  </a:schemeClr>
                </a:solidFill>
              </a:rPr>
              <a:t> причини </a:t>
            </a:r>
            <a:r>
              <a:rPr lang="ru-RU" i="1" dirty="0" err="1">
                <a:solidFill>
                  <a:schemeClr val="accent2">
                    <a:lumMod val="50000"/>
                  </a:schemeClr>
                </a:solidFill>
              </a:rPr>
              <a:t>появи</a:t>
            </a:r>
            <a:r>
              <a:rPr lang="ru-RU" i="1" dirty="0">
                <a:solidFill>
                  <a:schemeClr val="accent2">
                    <a:lumMod val="50000"/>
                  </a:schemeClr>
                </a:solidFill>
              </a:rPr>
              <a:t> тих </a:t>
            </a:r>
            <a:r>
              <a:rPr lang="ru-RU" i="1" dirty="0" err="1">
                <a:solidFill>
                  <a:schemeClr val="accent2">
                    <a:lumMod val="50000"/>
                  </a:schemeClr>
                </a:solidFill>
              </a:rPr>
              <a:t>чи</a:t>
            </a:r>
            <a:r>
              <a:rPr lang="ru-RU" i="1" dirty="0">
                <a:solidFill>
                  <a:schemeClr val="accent2">
                    <a:lumMod val="50000"/>
                  </a:schemeClr>
                </a:solidFill>
              </a:rPr>
              <a:t> </a:t>
            </a:r>
            <a:r>
              <a:rPr lang="ru-RU" i="1" dirty="0" err="1">
                <a:solidFill>
                  <a:schemeClr val="accent2">
                    <a:lumMod val="50000"/>
                  </a:schemeClr>
                </a:solidFill>
              </a:rPr>
              <a:t>інших</a:t>
            </a:r>
            <a:r>
              <a:rPr lang="ru-RU" i="1" dirty="0">
                <a:solidFill>
                  <a:schemeClr val="accent2">
                    <a:lumMod val="50000"/>
                  </a:schemeClr>
                </a:solidFill>
              </a:rPr>
              <a:t> </a:t>
            </a:r>
            <a:r>
              <a:rPr lang="ru-RU" i="1" dirty="0" err="1">
                <a:solidFill>
                  <a:schemeClr val="accent2">
                    <a:lumMod val="50000"/>
                  </a:schemeClr>
                </a:solidFill>
              </a:rPr>
              <a:t>міст</a:t>
            </a:r>
            <a:r>
              <a:rPr lang="ru-RU" i="1" dirty="0">
                <a:solidFill>
                  <a:schemeClr val="accent2">
                    <a:lumMod val="50000"/>
                  </a:schemeClr>
                </a:solidFill>
              </a:rPr>
              <a:t>.</a:t>
            </a:r>
            <a:endParaRPr lang="en-US" i="1" dirty="0">
              <a:solidFill>
                <a:schemeClr val="accent2">
                  <a:lumMod val="50000"/>
                </a:schemeClr>
              </a:solidFill>
            </a:endParaRPr>
          </a:p>
          <a:p>
            <a:endParaRPr lang="ru-RU" dirty="0" smtClean="0"/>
          </a:p>
          <a:p>
            <a:r>
              <a:rPr lang="ru-RU" i="1" dirty="0" smtClean="0"/>
              <a:t>Оксфорд </a:t>
            </a:r>
            <a:r>
              <a:rPr lang="ru-RU" i="1" dirty="0"/>
              <a:t>— «</a:t>
            </a:r>
            <a:r>
              <a:rPr lang="ru-RU" i="1" dirty="0" err="1"/>
              <a:t>бичачий</a:t>
            </a:r>
            <a:r>
              <a:rPr lang="ru-RU" i="1" dirty="0"/>
              <a:t> брод»;</a:t>
            </a:r>
            <a:endParaRPr lang="en-US" i="1" dirty="0"/>
          </a:p>
          <a:p>
            <a:endParaRPr lang="ru-RU" i="1" dirty="0" smtClean="0"/>
          </a:p>
          <a:p>
            <a:r>
              <a:rPr lang="ru-RU" i="1" dirty="0" smtClean="0"/>
              <a:t>Франкфурт </a:t>
            </a:r>
            <a:r>
              <a:rPr lang="ru-RU" i="1" dirty="0"/>
              <a:t>— «</a:t>
            </a:r>
            <a:r>
              <a:rPr lang="ru-RU" i="1" dirty="0" err="1"/>
              <a:t>вільний</a:t>
            </a:r>
            <a:r>
              <a:rPr lang="ru-RU" i="1" dirty="0"/>
              <a:t> брод»;</a:t>
            </a:r>
            <a:endParaRPr lang="en-US" i="1" dirty="0"/>
          </a:p>
          <a:p>
            <a:endParaRPr lang="ru-RU" i="1" dirty="0" smtClean="0"/>
          </a:p>
          <a:p>
            <a:r>
              <a:rPr lang="ru-RU" i="1" dirty="0" smtClean="0"/>
              <a:t>Ньюкасл </a:t>
            </a:r>
            <a:r>
              <a:rPr lang="ru-RU" i="1" dirty="0"/>
              <a:t>— «</a:t>
            </a:r>
            <a:r>
              <a:rPr lang="ru-RU" i="1" dirty="0" err="1"/>
              <a:t>новий</a:t>
            </a:r>
            <a:r>
              <a:rPr lang="ru-RU" i="1" dirty="0"/>
              <a:t> замок»;</a:t>
            </a:r>
            <a:endParaRPr lang="en-US" i="1" dirty="0"/>
          </a:p>
          <a:p>
            <a:endParaRPr lang="ru-RU" i="1" dirty="0" smtClean="0"/>
          </a:p>
          <a:p>
            <a:r>
              <a:rPr lang="ru-RU" i="1" dirty="0" err="1" smtClean="0"/>
              <a:t>Кембрідж</a:t>
            </a:r>
            <a:r>
              <a:rPr lang="ru-RU" i="1" dirty="0" smtClean="0"/>
              <a:t> </a:t>
            </a:r>
            <a:r>
              <a:rPr lang="ru-RU" i="1" dirty="0"/>
              <a:t>— «</a:t>
            </a:r>
            <a:r>
              <a:rPr lang="ru-RU" i="1" dirty="0" err="1"/>
              <a:t>міст</a:t>
            </a:r>
            <a:r>
              <a:rPr lang="ru-RU" i="1" dirty="0"/>
              <a:t> через </a:t>
            </a:r>
            <a:r>
              <a:rPr lang="ru-RU" i="1" dirty="0" err="1"/>
              <a:t>річку</a:t>
            </a:r>
            <a:r>
              <a:rPr lang="ru-RU" i="1" dirty="0"/>
              <a:t> Кем»;</a:t>
            </a:r>
            <a:endParaRPr lang="en-US" i="1" dirty="0"/>
          </a:p>
          <a:p>
            <a:endParaRPr lang="ru-RU" i="1" dirty="0" smtClean="0"/>
          </a:p>
          <a:p>
            <a:r>
              <a:rPr lang="ru-RU" i="1" dirty="0" err="1" smtClean="0"/>
              <a:t>Мюльхаузен</a:t>
            </a:r>
            <a:r>
              <a:rPr lang="ru-RU" i="1" dirty="0" smtClean="0"/>
              <a:t> </a:t>
            </a:r>
            <a:r>
              <a:rPr lang="ru-RU" i="1" dirty="0"/>
              <a:t>— «</a:t>
            </a:r>
            <a:r>
              <a:rPr lang="ru-RU" i="1" dirty="0" err="1"/>
              <a:t>дім</a:t>
            </a:r>
            <a:r>
              <a:rPr lang="ru-RU" i="1" dirty="0"/>
              <a:t> мельника (</a:t>
            </a:r>
            <a:r>
              <a:rPr lang="ru-RU" i="1" dirty="0" err="1"/>
              <a:t>мірошника</a:t>
            </a:r>
            <a:r>
              <a:rPr lang="ru-RU" i="1" dirty="0"/>
              <a:t>)»;</a:t>
            </a:r>
            <a:endParaRPr lang="en-US" i="1" dirty="0"/>
          </a:p>
          <a:p>
            <a:endParaRPr lang="ru-RU" i="1" dirty="0" smtClean="0"/>
          </a:p>
          <a:p>
            <a:r>
              <a:rPr lang="ru-RU" i="1" dirty="0" smtClean="0"/>
              <a:t>Страсбург </a:t>
            </a:r>
            <a:r>
              <a:rPr lang="ru-RU" i="1" dirty="0"/>
              <a:t>— «</a:t>
            </a:r>
            <a:r>
              <a:rPr lang="ru-RU" i="1" dirty="0" err="1"/>
              <a:t>фортеця</a:t>
            </a:r>
            <a:r>
              <a:rPr lang="ru-RU" i="1" dirty="0"/>
              <a:t> на </a:t>
            </a:r>
            <a:r>
              <a:rPr lang="ru-RU" i="1" dirty="0" err="1"/>
              <a:t>дорозі</a:t>
            </a:r>
            <a:r>
              <a:rPr lang="ru-RU" i="1" dirty="0"/>
              <a:t>»;</a:t>
            </a:r>
            <a:endParaRPr lang="en-US" i="1" dirty="0"/>
          </a:p>
          <a:p>
            <a:endParaRPr lang="ru-RU" i="1" dirty="0" smtClean="0"/>
          </a:p>
          <a:p>
            <a:r>
              <a:rPr lang="ru-RU" i="1" dirty="0" err="1" smtClean="0"/>
              <a:t>Сент-Етьєн</a:t>
            </a:r>
            <a:r>
              <a:rPr lang="ru-RU" i="1" dirty="0" smtClean="0"/>
              <a:t> </a:t>
            </a:r>
            <a:r>
              <a:rPr lang="ru-RU" i="1" dirty="0"/>
              <a:t>— «</a:t>
            </a:r>
            <a:r>
              <a:rPr lang="ru-RU" i="1" dirty="0" err="1"/>
              <a:t>святий</a:t>
            </a:r>
            <a:r>
              <a:rPr lang="ru-RU" i="1" dirty="0"/>
              <a:t> </a:t>
            </a:r>
            <a:r>
              <a:rPr lang="ru-RU" i="1" dirty="0" err="1"/>
              <a:t>Етьєн</a:t>
            </a:r>
            <a:r>
              <a:rPr lang="ru-RU" i="1" dirty="0"/>
              <a:t>».</a:t>
            </a:r>
            <a:endParaRPr lang="en-US" i="1" dirty="0"/>
          </a:p>
          <a:p>
            <a:endParaRPr lang="en-US" dirty="0"/>
          </a:p>
        </p:txBody>
      </p:sp>
      <p:sp>
        <p:nvSpPr>
          <p:cNvPr id="27650" name="AutoShape 2" descr="Картинки по запросу Середньовічні німецькі міст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7652" name="AutoShape 4" descr="Картинки по запросу Середньовічні німецькі міст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7654" name="AutoShape 6" descr="Картинки по запросу Середньовічні німецькі міст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7656" name="AutoShape 8" descr="Картинки по запросу Середньовічні німецькі міст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7658" name="AutoShape 10" descr="Картинки по запросу Середньовічні німецькі міст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7660" name="AutoShape 12" descr="Картинки по запросу Середньовічні німецькі міст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7662" name="AutoShape 14" descr="Картинки по запросу Середньовічні німецькі міст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7664" name="AutoShape 16" descr="Картинки по запросу Середньовічні німецькі міст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7666" name="AutoShape 18" descr="Картинки по запросу Середньовічні німецькі міст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7668" name="AutoShape 20" descr="Картинки по запросу Середньовічні німецькі міст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4" name="Рисунок 13" descr="Місто Німеччини.jpg"/>
          <p:cNvPicPr>
            <a:picLocks noChangeAspect="1"/>
          </p:cNvPicPr>
          <p:nvPr/>
        </p:nvPicPr>
        <p:blipFill>
          <a:blip r:embed="rId2"/>
          <a:stretch>
            <a:fillRect/>
          </a:stretch>
        </p:blipFill>
        <p:spPr>
          <a:xfrm>
            <a:off x="5072066" y="3357562"/>
            <a:ext cx="3269635" cy="2571768"/>
          </a:xfrm>
          <a:prstGeom prst="rect">
            <a:avLst/>
          </a:prstGeom>
        </p:spPr>
      </p:pic>
      <p:sp>
        <p:nvSpPr>
          <p:cNvPr id="27670" name="AutoShape 22" descr="Картинки по запросу Середньовічні німецькі міст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6" name="Рисунок 15" descr="Середньовічне місто Німеччини.jpg"/>
          <p:cNvPicPr>
            <a:picLocks noChangeAspect="1"/>
          </p:cNvPicPr>
          <p:nvPr/>
        </p:nvPicPr>
        <p:blipFill>
          <a:blip r:embed="rId3"/>
          <a:stretch>
            <a:fillRect/>
          </a:stretch>
        </p:blipFill>
        <p:spPr>
          <a:xfrm>
            <a:off x="4857752" y="571480"/>
            <a:ext cx="3857652" cy="190471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85852" y="357166"/>
            <a:ext cx="7858148" cy="5632311"/>
          </a:xfrm>
          <a:prstGeom prst="rect">
            <a:avLst/>
          </a:prstGeom>
          <a:noFill/>
        </p:spPr>
        <p:txBody>
          <a:bodyPr wrap="square" rtlCol="0">
            <a:spAutoFit/>
          </a:bodyPr>
          <a:lstStyle/>
          <a:p>
            <a:r>
              <a:rPr lang="ru-RU" b="1" i="1" dirty="0" err="1">
                <a:solidFill>
                  <a:schemeClr val="accent2">
                    <a:lumMod val="50000"/>
                  </a:schemeClr>
                </a:solidFill>
              </a:rPr>
              <a:t>Відповісти</a:t>
            </a:r>
            <a:r>
              <a:rPr lang="ru-RU" b="1" i="1" dirty="0">
                <a:solidFill>
                  <a:schemeClr val="accent2">
                    <a:lumMod val="50000"/>
                  </a:schemeClr>
                </a:solidFill>
              </a:rPr>
              <a:t> на </a:t>
            </a:r>
            <a:r>
              <a:rPr lang="ru-RU" b="1" i="1" dirty="0" err="1">
                <a:solidFill>
                  <a:schemeClr val="accent2">
                    <a:lumMod val="50000"/>
                  </a:schemeClr>
                </a:solidFill>
              </a:rPr>
              <a:t>запитання</a:t>
            </a:r>
            <a:r>
              <a:rPr lang="ru-RU" b="1" i="1" dirty="0">
                <a:solidFill>
                  <a:schemeClr val="accent2">
                    <a:lumMod val="50000"/>
                  </a:schemeClr>
                </a:solidFill>
              </a:rPr>
              <a:t>:</a:t>
            </a:r>
            <a:endParaRPr lang="en-US" i="1" dirty="0">
              <a:solidFill>
                <a:schemeClr val="accent2">
                  <a:lumMod val="50000"/>
                </a:schemeClr>
              </a:solidFill>
            </a:endParaRPr>
          </a:p>
          <a:p>
            <a:endParaRPr lang="ru-RU" i="1" dirty="0" smtClean="0"/>
          </a:p>
          <a:p>
            <a:r>
              <a:rPr lang="ru-RU" i="1" dirty="0" smtClean="0"/>
              <a:t>1</a:t>
            </a:r>
            <a:r>
              <a:rPr lang="ru-RU" i="1" dirty="0"/>
              <a:t>. </a:t>
            </a:r>
            <a:r>
              <a:rPr lang="ru-RU" i="1" dirty="0" err="1"/>
              <a:t>Земельний</a:t>
            </a:r>
            <a:r>
              <a:rPr lang="ru-RU" i="1" dirty="0"/>
              <a:t> </a:t>
            </a:r>
            <a:r>
              <a:rPr lang="ru-RU" i="1" dirty="0" err="1"/>
              <a:t>наділ</a:t>
            </a:r>
            <a:r>
              <a:rPr lang="ru-RU" i="1" dirty="0"/>
              <a:t>, </a:t>
            </a:r>
            <a:r>
              <a:rPr lang="ru-RU" i="1" dirty="0" err="1"/>
              <a:t>який</a:t>
            </a:r>
            <a:r>
              <a:rPr lang="ru-RU" i="1" dirty="0"/>
              <a:t> </a:t>
            </a:r>
            <a:r>
              <a:rPr lang="ru-RU" i="1" dirty="0" err="1"/>
              <a:t>отримував</a:t>
            </a:r>
            <a:r>
              <a:rPr lang="ru-RU" i="1" dirty="0"/>
              <a:t> </a:t>
            </a:r>
            <a:r>
              <a:rPr lang="ru-RU" i="1" dirty="0" err="1"/>
              <a:t>воїн</a:t>
            </a:r>
            <a:r>
              <a:rPr lang="ru-RU" i="1" dirty="0"/>
              <a:t> за службу у </a:t>
            </a:r>
            <a:r>
              <a:rPr lang="ru-RU" i="1" dirty="0" err="1"/>
              <a:t>війську</a:t>
            </a:r>
            <a:r>
              <a:rPr lang="ru-RU" i="1" dirty="0"/>
              <a:t>. (Феод)</a:t>
            </a:r>
            <a:endParaRPr lang="en-US" i="1" dirty="0"/>
          </a:p>
          <a:p>
            <a:r>
              <a:rPr lang="ru-RU" i="1" dirty="0"/>
              <a:t>2. </a:t>
            </a:r>
            <a:r>
              <a:rPr lang="ru-RU" i="1" dirty="0" err="1"/>
              <a:t>Кількаповерхова</a:t>
            </a:r>
            <a:r>
              <a:rPr lang="ru-RU" i="1" dirty="0"/>
              <a:t> </a:t>
            </a:r>
            <a:r>
              <a:rPr lang="ru-RU" i="1" dirty="0" err="1"/>
              <a:t>кам’яна</a:t>
            </a:r>
            <a:r>
              <a:rPr lang="ru-RU" i="1" dirty="0"/>
              <a:t> вежа у замку феодала. (Донжон)</a:t>
            </a:r>
            <a:endParaRPr lang="en-US" i="1" dirty="0"/>
          </a:p>
          <a:p>
            <a:r>
              <a:rPr lang="ru-RU" i="1" dirty="0"/>
              <a:t>3. Держава, на </a:t>
            </a:r>
            <a:r>
              <a:rPr lang="ru-RU" i="1" dirty="0" err="1"/>
              <a:t>території</a:t>
            </a:r>
            <a:r>
              <a:rPr lang="ru-RU" i="1" dirty="0"/>
              <a:t> </a:t>
            </a:r>
            <a:r>
              <a:rPr lang="ru-RU" i="1" dirty="0" err="1"/>
              <a:t>якої</a:t>
            </a:r>
            <a:r>
              <a:rPr lang="ru-RU" i="1" dirty="0"/>
              <a:t> </a:t>
            </a:r>
            <a:r>
              <a:rPr lang="ru-RU" i="1" dirty="0" err="1"/>
              <a:t>зародилося</a:t>
            </a:r>
            <a:r>
              <a:rPr lang="ru-RU" i="1" dirty="0"/>
              <a:t> </a:t>
            </a:r>
            <a:r>
              <a:rPr lang="ru-RU" i="1" dirty="0" err="1"/>
              <a:t>магдебурзьке</a:t>
            </a:r>
            <a:r>
              <a:rPr lang="ru-RU" i="1" dirty="0"/>
              <a:t> право. (</a:t>
            </a:r>
            <a:r>
              <a:rPr lang="ru-RU" i="1" dirty="0" err="1"/>
              <a:t>Німеччина</a:t>
            </a:r>
            <a:r>
              <a:rPr lang="ru-RU" i="1" dirty="0"/>
              <a:t>)</a:t>
            </a:r>
            <a:endParaRPr lang="en-US" i="1" dirty="0"/>
          </a:p>
          <a:p>
            <a:r>
              <a:rPr lang="ru-RU" i="1" dirty="0"/>
              <a:t>4. Г </a:t>
            </a:r>
            <a:r>
              <a:rPr lang="ru-RU" i="1" dirty="0" err="1"/>
              <a:t>арантований</a:t>
            </a:r>
            <a:r>
              <a:rPr lang="ru-RU" i="1" dirty="0"/>
              <a:t> </a:t>
            </a:r>
            <a:r>
              <a:rPr lang="ru-RU" i="1" dirty="0" err="1"/>
              <a:t>прибуток</a:t>
            </a:r>
            <a:r>
              <a:rPr lang="ru-RU" i="1" dirty="0"/>
              <a:t>, </a:t>
            </a:r>
            <a:r>
              <a:rPr lang="ru-RU" i="1" dirty="0" err="1"/>
              <a:t>який</a:t>
            </a:r>
            <a:r>
              <a:rPr lang="ru-RU" i="1" dirty="0"/>
              <a:t> давав </a:t>
            </a:r>
            <a:r>
              <a:rPr lang="ru-RU" i="1" dirty="0" err="1"/>
              <a:t>священику</a:t>
            </a:r>
            <a:r>
              <a:rPr lang="ru-RU" i="1" dirty="0"/>
              <a:t> феодал. (Титул)</a:t>
            </a:r>
            <a:endParaRPr lang="en-US" i="1" dirty="0"/>
          </a:p>
          <a:p>
            <a:r>
              <a:rPr lang="ru-RU" i="1" dirty="0"/>
              <a:t>5. Людина, яка </a:t>
            </a:r>
            <a:r>
              <a:rPr lang="ru-RU" i="1" dirty="0" err="1"/>
              <a:t>дає</a:t>
            </a:r>
            <a:r>
              <a:rPr lang="ru-RU" i="1" dirty="0"/>
              <a:t> </a:t>
            </a:r>
            <a:r>
              <a:rPr lang="ru-RU" i="1" dirty="0" err="1"/>
              <a:t>гроші</a:t>
            </a:r>
            <a:r>
              <a:rPr lang="ru-RU" i="1" dirty="0"/>
              <a:t> в борг </a:t>
            </a:r>
            <a:r>
              <a:rPr lang="ru-RU" i="1" dirty="0" err="1"/>
              <a:t>під</a:t>
            </a:r>
            <a:r>
              <a:rPr lang="ru-RU" i="1" dirty="0"/>
              <a:t> </a:t>
            </a:r>
            <a:r>
              <a:rPr lang="ru-RU" i="1" dirty="0" err="1"/>
              <a:t>великі</a:t>
            </a:r>
            <a:r>
              <a:rPr lang="ru-RU" i="1" dirty="0"/>
              <a:t> </a:t>
            </a:r>
            <a:r>
              <a:rPr lang="ru-RU" i="1" dirty="0" err="1"/>
              <a:t>відсотки</a:t>
            </a:r>
            <a:r>
              <a:rPr lang="ru-RU" i="1" dirty="0"/>
              <a:t>. (</a:t>
            </a:r>
            <a:r>
              <a:rPr lang="ru-RU" i="1" dirty="0" err="1"/>
              <a:t>Лихвар</a:t>
            </a:r>
            <a:r>
              <a:rPr lang="ru-RU" i="1" dirty="0"/>
              <a:t>)</a:t>
            </a:r>
            <a:endParaRPr lang="en-US" i="1" dirty="0"/>
          </a:p>
          <a:p>
            <a:r>
              <a:rPr lang="ru-RU" i="1" dirty="0"/>
              <a:t>6. </a:t>
            </a:r>
            <a:r>
              <a:rPr lang="ru-RU" i="1" dirty="0" err="1"/>
              <a:t>Знатний</a:t>
            </a:r>
            <a:r>
              <a:rPr lang="ru-RU" i="1" dirty="0"/>
              <a:t> </a:t>
            </a:r>
            <a:r>
              <a:rPr lang="ru-RU" i="1" dirty="0" err="1"/>
              <a:t>воїн</a:t>
            </a:r>
            <a:r>
              <a:rPr lang="ru-RU" i="1" dirty="0"/>
              <a:t> </a:t>
            </a:r>
            <a:r>
              <a:rPr lang="ru-RU" i="1" dirty="0" err="1"/>
              <a:t>часів</a:t>
            </a:r>
            <a:r>
              <a:rPr lang="ru-RU" i="1" dirty="0"/>
              <a:t> </a:t>
            </a:r>
            <a:r>
              <a:rPr lang="ru-RU" i="1" dirty="0" err="1"/>
              <a:t>Середньовіччя</a:t>
            </a:r>
            <a:r>
              <a:rPr lang="ru-RU" i="1" dirty="0"/>
              <a:t>. (</a:t>
            </a:r>
            <a:r>
              <a:rPr lang="ru-RU" i="1" dirty="0" err="1"/>
              <a:t>Рицар</a:t>
            </a:r>
            <a:r>
              <a:rPr lang="ru-RU" i="1" dirty="0"/>
              <a:t>)</a:t>
            </a:r>
            <a:endParaRPr lang="en-US" i="1" dirty="0"/>
          </a:p>
          <a:p>
            <a:r>
              <a:rPr lang="ru-RU" i="1" dirty="0"/>
              <a:t>7. </a:t>
            </a:r>
            <a:r>
              <a:rPr lang="ru-RU" i="1" dirty="0" err="1"/>
              <a:t>Місто</a:t>
            </a:r>
            <a:r>
              <a:rPr lang="ru-RU" i="1" dirty="0"/>
              <a:t>, яке у 455 р. </a:t>
            </a:r>
            <a:r>
              <a:rPr lang="ru-RU" i="1" dirty="0" err="1"/>
              <a:t>захопили</a:t>
            </a:r>
            <a:r>
              <a:rPr lang="ru-RU" i="1" dirty="0"/>
              <a:t> </a:t>
            </a:r>
            <a:r>
              <a:rPr lang="ru-RU" i="1" dirty="0" err="1"/>
              <a:t>вандали</a:t>
            </a:r>
            <a:r>
              <a:rPr lang="ru-RU" i="1" dirty="0"/>
              <a:t>. (Рим)</a:t>
            </a:r>
            <a:endParaRPr lang="en-US" i="1" dirty="0"/>
          </a:p>
          <a:p>
            <a:r>
              <a:rPr lang="ru-RU" i="1" dirty="0"/>
              <a:t>8. Управитель </a:t>
            </a:r>
            <a:r>
              <a:rPr lang="ru-RU" i="1" dirty="0" err="1"/>
              <a:t>королівським</a:t>
            </a:r>
            <a:r>
              <a:rPr lang="ru-RU" i="1" dirty="0"/>
              <a:t> двором у </a:t>
            </a:r>
            <a:r>
              <a:rPr lang="ru-RU" i="1" dirty="0" err="1"/>
              <a:t>франків</a:t>
            </a:r>
            <a:r>
              <a:rPr lang="ru-RU" i="1" dirty="0"/>
              <a:t>. (Майордом)</a:t>
            </a:r>
            <a:endParaRPr lang="en-US" i="1" dirty="0"/>
          </a:p>
          <a:p>
            <a:r>
              <a:rPr lang="ru-RU" i="1" dirty="0"/>
              <a:t>9. До </a:t>
            </a:r>
            <a:r>
              <a:rPr lang="ru-RU" i="1" dirty="0" err="1"/>
              <a:t>якої</a:t>
            </a:r>
            <a:r>
              <a:rPr lang="ru-RU" i="1" dirty="0"/>
              <a:t> </a:t>
            </a:r>
            <a:r>
              <a:rPr lang="ru-RU" i="1" dirty="0" err="1"/>
              <a:t>династії</a:t>
            </a:r>
            <a:r>
              <a:rPr lang="ru-RU" i="1" dirty="0"/>
              <a:t> належали </a:t>
            </a:r>
            <a:r>
              <a:rPr lang="ru-RU" i="1" dirty="0" err="1"/>
              <a:t>перші</a:t>
            </a:r>
            <a:r>
              <a:rPr lang="ru-RU" i="1" dirty="0"/>
              <a:t> </a:t>
            </a:r>
            <a:r>
              <a:rPr lang="ru-RU" i="1" dirty="0" err="1"/>
              <a:t>королі</a:t>
            </a:r>
            <a:r>
              <a:rPr lang="ru-RU" i="1" dirty="0"/>
              <a:t> </a:t>
            </a:r>
            <a:r>
              <a:rPr lang="ru-RU" i="1" dirty="0" err="1"/>
              <a:t>франків</a:t>
            </a:r>
            <a:r>
              <a:rPr lang="ru-RU" i="1" dirty="0"/>
              <a:t>? (</a:t>
            </a:r>
            <a:r>
              <a:rPr lang="ru-RU" i="1" dirty="0" err="1"/>
              <a:t>Меровінгів</a:t>
            </a:r>
            <a:r>
              <a:rPr lang="ru-RU" i="1" dirty="0"/>
              <a:t>)</a:t>
            </a:r>
            <a:endParaRPr lang="en-US" i="1" dirty="0"/>
          </a:p>
          <a:p>
            <a:r>
              <a:rPr lang="ru-RU" i="1" dirty="0"/>
              <a:t>10. «</a:t>
            </a:r>
            <a:r>
              <a:rPr lang="ru-RU" i="1" dirty="0" err="1"/>
              <a:t>Васал</a:t>
            </a:r>
            <a:r>
              <a:rPr lang="ru-RU" i="1" dirty="0"/>
              <a:t> </a:t>
            </a:r>
            <a:r>
              <a:rPr lang="ru-RU" i="1" dirty="0" err="1"/>
              <a:t>мого</a:t>
            </a:r>
            <a:r>
              <a:rPr lang="ru-RU" i="1" dirty="0"/>
              <a:t> __ — не </a:t>
            </a:r>
            <a:r>
              <a:rPr lang="ru-RU" i="1" dirty="0" err="1"/>
              <a:t>мій</a:t>
            </a:r>
            <a:r>
              <a:rPr lang="ru-RU" i="1" dirty="0"/>
              <a:t> </a:t>
            </a:r>
            <a:r>
              <a:rPr lang="ru-RU" i="1" dirty="0" err="1"/>
              <a:t>васал</a:t>
            </a:r>
            <a:r>
              <a:rPr lang="ru-RU" i="1" dirty="0"/>
              <a:t>». А чий? (</a:t>
            </a:r>
            <a:r>
              <a:rPr lang="ru-RU" i="1" dirty="0" err="1"/>
              <a:t>Васала</a:t>
            </a:r>
            <a:r>
              <a:rPr lang="ru-RU" i="1" dirty="0"/>
              <a:t>)</a:t>
            </a:r>
            <a:endParaRPr lang="en-US" i="1" dirty="0"/>
          </a:p>
          <a:p>
            <a:r>
              <a:rPr lang="ru-RU" i="1" dirty="0"/>
              <a:t>11. Титул </a:t>
            </a:r>
            <a:r>
              <a:rPr lang="ru-RU" i="1" dirty="0" err="1"/>
              <a:t>французького</a:t>
            </a:r>
            <a:r>
              <a:rPr lang="ru-RU" i="1" dirty="0"/>
              <a:t> </a:t>
            </a:r>
            <a:r>
              <a:rPr lang="ru-RU" i="1" dirty="0" err="1"/>
              <a:t>католицького</a:t>
            </a:r>
            <a:r>
              <a:rPr lang="ru-RU" i="1" dirty="0"/>
              <a:t> </a:t>
            </a:r>
            <a:r>
              <a:rPr lang="ru-RU" i="1" dirty="0" err="1"/>
              <a:t>священика</a:t>
            </a:r>
            <a:r>
              <a:rPr lang="ru-RU" i="1" dirty="0"/>
              <a:t>. (</a:t>
            </a:r>
            <a:r>
              <a:rPr lang="ru-RU" i="1" dirty="0" err="1"/>
              <a:t>Абат</a:t>
            </a:r>
            <a:r>
              <a:rPr lang="ru-RU" i="1" dirty="0"/>
              <a:t>)</a:t>
            </a:r>
            <a:endParaRPr lang="en-US" i="1" dirty="0"/>
          </a:p>
          <a:p>
            <a:r>
              <a:rPr lang="ru-RU" i="1" dirty="0"/>
              <a:t>12. </a:t>
            </a:r>
            <a:r>
              <a:rPr lang="ru-RU" i="1" dirty="0" err="1"/>
              <a:t>Німецький</a:t>
            </a:r>
            <a:r>
              <a:rPr lang="ru-RU" i="1" dirty="0"/>
              <a:t> парламент. (Рейхстаг)</a:t>
            </a:r>
            <a:endParaRPr lang="en-US" i="1" dirty="0"/>
          </a:p>
          <a:p>
            <a:r>
              <a:rPr lang="ru-RU" i="1" dirty="0"/>
              <a:t>13. Титул </a:t>
            </a:r>
            <a:r>
              <a:rPr lang="ru-RU" i="1" dirty="0" err="1"/>
              <a:t>вищого</a:t>
            </a:r>
            <a:r>
              <a:rPr lang="ru-RU" i="1" dirty="0"/>
              <a:t> дворянства. (Герцог)</a:t>
            </a:r>
            <a:endParaRPr lang="en-US" i="1" dirty="0"/>
          </a:p>
          <a:p>
            <a:r>
              <a:rPr lang="ru-RU" i="1" dirty="0"/>
              <a:t>14. </a:t>
            </a:r>
            <a:r>
              <a:rPr lang="ru-RU" i="1" dirty="0" err="1"/>
              <a:t>Дворянський</a:t>
            </a:r>
            <a:r>
              <a:rPr lang="ru-RU" i="1" dirty="0"/>
              <a:t> титул, </a:t>
            </a:r>
            <a:r>
              <a:rPr lang="ru-RU" i="1" dirty="0" err="1"/>
              <a:t>середній</a:t>
            </a:r>
            <a:r>
              <a:rPr lang="ru-RU" i="1" dirty="0"/>
              <a:t> </a:t>
            </a:r>
            <a:r>
              <a:rPr lang="ru-RU" i="1" dirty="0" err="1"/>
              <a:t>між</a:t>
            </a:r>
            <a:r>
              <a:rPr lang="ru-RU" i="1" dirty="0"/>
              <a:t> герцогом </a:t>
            </a:r>
            <a:r>
              <a:rPr lang="ru-RU" i="1" dirty="0" err="1"/>
              <a:t>і</a:t>
            </a:r>
            <a:r>
              <a:rPr lang="ru-RU" i="1" dirty="0"/>
              <a:t> бароном. (Граф)</a:t>
            </a:r>
            <a:endParaRPr lang="en-US" i="1" dirty="0"/>
          </a:p>
          <a:p>
            <a:r>
              <a:rPr lang="ru-RU" i="1" dirty="0"/>
              <a:t>15. </a:t>
            </a:r>
            <a:r>
              <a:rPr lang="ru-RU" i="1" dirty="0" err="1"/>
              <a:t>Власник</a:t>
            </a:r>
            <a:r>
              <a:rPr lang="ru-RU" i="1" dirty="0"/>
              <a:t> земельного </a:t>
            </a:r>
            <a:r>
              <a:rPr lang="ru-RU" i="1" dirty="0" err="1"/>
              <a:t>наділу</a:t>
            </a:r>
            <a:r>
              <a:rPr lang="ru-RU" i="1" dirty="0"/>
              <a:t>. (Феодал)</a:t>
            </a:r>
            <a:endParaRPr lang="en-US" i="1" dirty="0"/>
          </a:p>
          <a:p>
            <a:r>
              <a:rPr lang="ru-RU" i="1" dirty="0"/>
              <a:t>16. </a:t>
            </a:r>
            <a:r>
              <a:rPr lang="ru-RU" i="1" dirty="0" err="1"/>
              <a:t>Ім’я</a:t>
            </a:r>
            <a:r>
              <a:rPr lang="ru-RU" i="1" dirty="0"/>
              <a:t> </a:t>
            </a:r>
            <a:r>
              <a:rPr lang="ru-RU" i="1" dirty="0" err="1"/>
              <a:t>першого</a:t>
            </a:r>
            <a:r>
              <a:rPr lang="ru-RU" i="1" dirty="0"/>
              <a:t> </a:t>
            </a:r>
            <a:r>
              <a:rPr lang="ru-RU" i="1" dirty="0" err="1"/>
              <a:t>імператора</a:t>
            </a:r>
            <a:r>
              <a:rPr lang="ru-RU" i="1" dirty="0"/>
              <a:t> </a:t>
            </a:r>
            <a:r>
              <a:rPr lang="ru-RU" i="1" dirty="0" err="1"/>
              <a:t>франків</a:t>
            </a:r>
            <a:r>
              <a:rPr lang="ru-RU" i="1" dirty="0"/>
              <a:t>. (Карл)</a:t>
            </a:r>
            <a:endParaRPr lang="en-US" i="1" dirty="0"/>
          </a:p>
          <a:p>
            <a:r>
              <a:rPr lang="ru-RU" i="1" dirty="0"/>
              <a:t>17. </a:t>
            </a:r>
            <a:r>
              <a:rPr lang="ru-RU" i="1" dirty="0" err="1"/>
              <a:t>Ім’я</a:t>
            </a:r>
            <a:r>
              <a:rPr lang="ru-RU" i="1" dirty="0"/>
              <a:t> </a:t>
            </a:r>
            <a:r>
              <a:rPr lang="ru-RU" i="1" dirty="0" err="1"/>
              <a:t>онука</a:t>
            </a:r>
            <a:r>
              <a:rPr lang="ru-RU" i="1" dirty="0"/>
              <a:t> Карла Великого. (</a:t>
            </a:r>
            <a:r>
              <a:rPr lang="ru-RU" i="1" dirty="0" err="1"/>
              <a:t>Лотар</a:t>
            </a:r>
            <a:r>
              <a:rPr lang="ru-RU" i="1" dirty="0"/>
              <a:t>)</a:t>
            </a:r>
            <a:endParaRPr lang="en-US" i="1" dirty="0"/>
          </a:p>
          <a:p>
            <a:r>
              <a:rPr lang="ru-RU" i="1" dirty="0"/>
              <a:t>18. </a:t>
            </a:r>
            <a:r>
              <a:rPr lang="ru-RU" i="1" dirty="0" err="1"/>
              <a:t>Останній</a:t>
            </a:r>
            <a:r>
              <a:rPr lang="ru-RU" i="1" dirty="0"/>
              <a:t> </a:t>
            </a:r>
            <a:r>
              <a:rPr lang="ru-RU" i="1" dirty="0" err="1"/>
              <a:t>імператор</a:t>
            </a:r>
            <a:r>
              <a:rPr lang="ru-RU" i="1" dirty="0"/>
              <a:t> </a:t>
            </a:r>
            <a:r>
              <a:rPr lang="ru-RU" i="1" dirty="0" err="1"/>
              <a:t>Західної</a:t>
            </a:r>
            <a:r>
              <a:rPr lang="ru-RU" i="1" dirty="0"/>
              <a:t> </a:t>
            </a:r>
            <a:r>
              <a:rPr lang="ru-RU" i="1" dirty="0" err="1"/>
              <a:t>Римської</a:t>
            </a:r>
            <a:r>
              <a:rPr lang="ru-RU" i="1" dirty="0"/>
              <a:t> </a:t>
            </a:r>
            <a:r>
              <a:rPr lang="ru-RU" i="1" dirty="0" err="1"/>
              <a:t>імперії</a:t>
            </a:r>
            <a:r>
              <a:rPr lang="ru-RU" i="1" dirty="0"/>
              <a:t> </a:t>
            </a:r>
            <a:r>
              <a:rPr lang="ru-RU" i="1" dirty="0" err="1"/>
              <a:t>Августул</a:t>
            </a:r>
            <a:r>
              <a:rPr lang="ru-RU" i="1" dirty="0"/>
              <a:t> (Ромул)</a:t>
            </a:r>
            <a:endParaRPr lang="en-US"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85852" y="285728"/>
            <a:ext cx="7858148" cy="6429420"/>
          </a:xfrm>
          <a:prstGeom prst="rect">
            <a:avLst/>
          </a:prstGeom>
          <a:noFill/>
        </p:spPr>
        <p:txBody>
          <a:bodyPr wrap="square" rtlCol="0">
            <a:spAutoFit/>
          </a:bodyPr>
          <a:lstStyle/>
          <a:p>
            <a:r>
              <a:rPr lang="ru-RU" b="1" dirty="0" err="1"/>
              <a:t>Завдання</a:t>
            </a:r>
            <a:r>
              <a:rPr lang="ru-RU" b="1" dirty="0"/>
              <a:t> 1</a:t>
            </a:r>
            <a:endParaRPr lang="en-US" dirty="0"/>
          </a:p>
          <a:p>
            <a:r>
              <a:rPr lang="ru-RU" dirty="0" err="1"/>
              <a:t>Вибрати</a:t>
            </a:r>
            <a:r>
              <a:rPr lang="ru-RU" dirty="0"/>
              <a:t> одну </a:t>
            </a:r>
            <a:r>
              <a:rPr lang="ru-RU" dirty="0" err="1"/>
              <a:t>правильну</a:t>
            </a:r>
            <a:r>
              <a:rPr lang="ru-RU" dirty="0"/>
              <a:t> </a:t>
            </a:r>
            <a:r>
              <a:rPr lang="ru-RU" dirty="0" err="1"/>
              <a:t>відповідь</a:t>
            </a:r>
            <a:r>
              <a:rPr lang="ru-RU" dirty="0"/>
              <a:t>.</a:t>
            </a:r>
            <a:endParaRPr lang="en-US" dirty="0"/>
          </a:p>
          <a:p>
            <a:r>
              <a:rPr lang="ru-RU" dirty="0"/>
              <a:t>1. Великим </a:t>
            </a:r>
            <a:r>
              <a:rPr lang="ru-RU" dirty="0" err="1"/>
              <a:t>переселенням</a:t>
            </a:r>
            <a:r>
              <a:rPr lang="ru-RU" dirty="0"/>
              <a:t> </a:t>
            </a:r>
            <a:r>
              <a:rPr lang="ru-RU" dirty="0" err="1"/>
              <a:t>народів</a:t>
            </a:r>
            <a:r>
              <a:rPr lang="ru-RU" dirty="0"/>
              <a:t> </a:t>
            </a:r>
            <a:r>
              <a:rPr lang="ru-RU" dirty="0" err="1"/>
              <a:t>називають</a:t>
            </a:r>
            <a:r>
              <a:rPr lang="ru-RU" dirty="0"/>
              <a:t>:</a:t>
            </a:r>
            <a:endParaRPr lang="en-US" dirty="0"/>
          </a:p>
          <a:p>
            <a:r>
              <a:rPr lang="ru-RU" dirty="0"/>
              <a:t>    А </a:t>
            </a:r>
            <a:r>
              <a:rPr lang="ru-RU" dirty="0" err="1"/>
              <a:t>відкриття</a:t>
            </a:r>
            <a:r>
              <a:rPr lang="ru-RU" dirty="0"/>
              <a:t> </a:t>
            </a:r>
            <a:r>
              <a:rPr lang="ru-RU" dirty="0" err="1"/>
              <a:t>нових</a:t>
            </a:r>
            <a:r>
              <a:rPr lang="ru-RU" dirty="0"/>
              <a:t> земель;</a:t>
            </a:r>
            <a:endParaRPr lang="en-US" dirty="0"/>
          </a:p>
          <a:p>
            <a:r>
              <a:rPr lang="ru-RU" dirty="0"/>
              <a:t>    Б </a:t>
            </a:r>
            <a:r>
              <a:rPr lang="ru-RU" dirty="0" err="1"/>
              <a:t>завоювання</a:t>
            </a:r>
            <a:r>
              <a:rPr lang="ru-RU" dirty="0"/>
              <a:t> </a:t>
            </a:r>
            <a:r>
              <a:rPr lang="ru-RU" dirty="0" err="1"/>
              <a:t>германських</a:t>
            </a:r>
            <a:r>
              <a:rPr lang="ru-RU" dirty="0"/>
              <a:t> племен </a:t>
            </a:r>
            <a:r>
              <a:rPr lang="ru-RU" dirty="0" err="1"/>
              <a:t>під</a:t>
            </a:r>
            <a:r>
              <a:rPr lang="ru-RU" dirty="0"/>
              <a:t> </a:t>
            </a:r>
            <a:r>
              <a:rPr lang="ru-RU" dirty="0" err="1"/>
              <a:t>тиском</a:t>
            </a:r>
            <a:r>
              <a:rPr lang="ru-RU" dirty="0"/>
              <a:t> </a:t>
            </a:r>
            <a:r>
              <a:rPr lang="ru-RU" dirty="0" err="1"/>
              <a:t>гунів</a:t>
            </a:r>
            <a:r>
              <a:rPr lang="ru-RU" dirty="0" smtClean="0"/>
              <a:t>;</a:t>
            </a:r>
            <a:endParaRPr lang="en-US" dirty="0"/>
          </a:p>
          <a:p>
            <a:r>
              <a:rPr lang="ru-RU" dirty="0"/>
              <a:t>    В </a:t>
            </a:r>
            <a:r>
              <a:rPr lang="ru-RU" dirty="0" err="1"/>
              <a:t>вторгнення</a:t>
            </a:r>
            <a:r>
              <a:rPr lang="ru-RU" dirty="0"/>
              <a:t> </a:t>
            </a:r>
            <a:r>
              <a:rPr lang="ru-RU" dirty="0" err="1"/>
              <a:t>арабів</a:t>
            </a:r>
            <a:r>
              <a:rPr lang="ru-RU" dirty="0"/>
              <a:t> на </a:t>
            </a:r>
            <a:r>
              <a:rPr lang="ru-RU" dirty="0" err="1"/>
              <a:t>територію</a:t>
            </a:r>
            <a:r>
              <a:rPr lang="ru-RU" dirty="0"/>
              <a:t> </a:t>
            </a:r>
            <a:r>
              <a:rPr lang="ru-RU" dirty="0" err="1"/>
              <a:t>Європи</a:t>
            </a:r>
            <a:r>
              <a:rPr lang="ru-RU" dirty="0"/>
              <a:t>.</a:t>
            </a:r>
            <a:endParaRPr lang="en-US" dirty="0"/>
          </a:p>
          <a:p>
            <a:r>
              <a:rPr lang="ru-RU" dirty="0"/>
              <a:t>2. </a:t>
            </a:r>
            <a:r>
              <a:rPr lang="ru-RU" dirty="0" err="1"/>
              <a:t>Королівство</a:t>
            </a:r>
            <a:r>
              <a:rPr lang="ru-RU" dirty="0"/>
              <a:t> </a:t>
            </a:r>
            <a:r>
              <a:rPr lang="ru-RU" dirty="0" err="1"/>
              <a:t>франків</a:t>
            </a:r>
            <a:r>
              <a:rPr lang="ru-RU" dirty="0"/>
              <a:t> </a:t>
            </a:r>
            <a:r>
              <a:rPr lang="ru-RU" dirty="0" err="1"/>
              <a:t>виникло</a:t>
            </a:r>
            <a:r>
              <a:rPr lang="ru-RU" dirty="0"/>
              <a:t> на </a:t>
            </a:r>
            <a:r>
              <a:rPr lang="ru-RU" dirty="0" err="1"/>
              <a:t>території</a:t>
            </a:r>
            <a:r>
              <a:rPr lang="ru-RU" dirty="0"/>
              <a:t>:</a:t>
            </a:r>
            <a:endParaRPr lang="en-US" dirty="0"/>
          </a:p>
          <a:p>
            <a:r>
              <a:rPr lang="ru-RU" dirty="0"/>
              <a:t>    А </a:t>
            </a:r>
            <a:r>
              <a:rPr lang="ru-RU" dirty="0" err="1"/>
              <a:t>Галлії</a:t>
            </a:r>
            <a:r>
              <a:rPr lang="ru-RU" dirty="0" smtClean="0"/>
              <a:t>;</a:t>
            </a:r>
            <a:endParaRPr lang="en-US" dirty="0"/>
          </a:p>
          <a:p>
            <a:r>
              <a:rPr lang="ru-RU" dirty="0"/>
              <a:t>    Б </a:t>
            </a:r>
            <a:r>
              <a:rPr lang="ru-RU" dirty="0" err="1"/>
              <a:t>Італії</a:t>
            </a:r>
            <a:r>
              <a:rPr lang="ru-RU" dirty="0"/>
              <a:t>;</a:t>
            </a:r>
            <a:endParaRPr lang="en-US" dirty="0"/>
          </a:p>
          <a:p>
            <a:r>
              <a:rPr lang="ru-RU" dirty="0"/>
              <a:t>    В </a:t>
            </a:r>
            <a:r>
              <a:rPr lang="ru-RU" dirty="0" err="1"/>
              <a:t>Північної</a:t>
            </a:r>
            <a:r>
              <a:rPr lang="ru-RU" dirty="0"/>
              <a:t> Африки.</a:t>
            </a:r>
            <a:endParaRPr lang="en-US" dirty="0"/>
          </a:p>
          <a:p>
            <a:r>
              <a:rPr lang="ru-RU" dirty="0"/>
              <a:t>3. У 486 р. у </a:t>
            </a:r>
            <a:r>
              <a:rPr lang="ru-RU" dirty="0" err="1"/>
              <a:t>битві</a:t>
            </a:r>
            <a:r>
              <a:rPr lang="ru-RU" dirty="0"/>
              <a:t> </a:t>
            </a:r>
            <a:r>
              <a:rPr lang="ru-RU" dirty="0" err="1"/>
              <a:t>біля</a:t>
            </a:r>
            <a:r>
              <a:rPr lang="ru-RU" dirty="0"/>
              <a:t> </a:t>
            </a:r>
            <a:r>
              <a:rPr lang="ru-RU" dirty="0" err="1"/>
              <a:t>міста</a:t>
            </a:r>
            <a:r>
              <a:rPr lang="ru-RU" dirty="0"/>
              <a:t> </a:t>
            </a:r>
            <a:r>
              <a:rPr lang="ru-RU" dirty="0" err="1"/>
              <a:t>Суассон</a:t>
            </a:r>
            <a:r>
              <a:rPr lang="ru-RU" dirty="0"/>
              <a:t> франки </a:t>
            </a:r>
            <a:r>
              <a:rPr lang="ru-RU" dirty="0" err="1"/>
              <a:t>розгромили</a:t>
            </a:r>
            <a:r>
              <a:rPr lang="ru-RU" dirty="0"/>
              <a:t>:</a:t>
            </a:r>
            <a:endParaRPr lang="en-US" dirty="0"/>
          </a:p>
          <a:p>
            <a:r>
              <a:rPr lang="ru-RU" dirty="0"/>
              <a:t>    А </a:t>
            </a:r>
            <a:r>
              <a:rPr lang="ru-RU" dirty="0" err="1"/>
              <a:t>гунів</a:t>
            </a:r>
            <a:r>
              <a:rPr lang="ru-RU" dirty="0"/>
              <a:t>;</a:t>
            </a:r>
            <a:endParaRPr lang="en-US" dirty="0"/>
          </a:p>
          <a:p>
            <a:r>
              <a:rPr lang="ru-RU" dirty="0"/>
              <a:t>    Б </a:t>
            </a:r>
            <a:r>
              <a:rPr lang="ru-RU" dirty="0" err="1"/>
              <a:t>арабів</a:t>
            </a:r>
            <a:r>
              <a:rPr lang="ru-RU" dirty="0"/>
              <a:t>;</a:t>
            </a:r>
            <a:endParaRPr lang="en-US" dirty="0"/>
          </a:p>
          <a:p>
            <a:r>
              <a:rPr lang="ru-RU" dirty="0"/>
              <a:t>    В римлян</a:t>
            </a:r>
            <a:r>
              <a:rPr lang="ru-RU" dirty="0" smtClean="0"/>
              <a:t>.</a:t>
            </a:r>
            <a:endParaRPr lang="en-US" dirty="0"/>
          </a:p>
          <a:p>
            <a:r>
              <a:rPr lang="ru-RU" dirty="0"/>
              <a:t>4. Г </a:t>
            </a:r>
            <a:r>
              <a:rPr lang="ru-RU" dirty="0" err="1"/>
              <a:t>оловним</a:t>
            </a:r>
            <a:r>
              <a:rPr lang="ru-RU" dirty="0"/>
              <a:t> </a:t>
            </a:r>
            <a:r>
              <a:rPr lang="ru-RU" dirty="0" err="1"/>
              <a:t>міністром</a:t>
            </a:r>
            <a:r>
              <a:rPr lang="ru-RU" dirty="0"/>
              <a:t> </a:t>
            </a:r>
            <a:r>
              <a:rPr lang="ru-RU" dirty="0" err="1"/>
              <a:t>Франкської</a:t>
            </a:r>
            <a:r>
              <a:rPr lang="ru-RU" dirty="0"/>
              <a:t> </a:t>
            </a:r>
            <a:r>
              <a:rPr lang="ru-RU" dirty="0" err="1"/>
              <a:t>держави</a:t>
            </a:r>
            <a:r>
              <a:rPr lang="ru-RU" dirty="0"/>
              <a:t> </a:t>
            </a:r>
            <a:r>
              <a:rPr lang="ru-RU" dirty="0" err="1"/>
              <a:t>був</a:t>
            </a:r>
            <a:r>
              <a:rPr lang="ru-RU" dirty="0"/>
              <a:t>:</a:t>
            </a:r>
            <a:endParaRPr lang="en-US" dirty="0"/>
          </a:p>
          <a:p>
            <a:r>
              <a:rPr lang="ru-RU" dirty="0"/>
              <a:t>    А майордом</a:t>
            </a:r>
            <a:r>
              <a:rPr lang="ru-RU" dirty="0" smtClean="0"/>
              <a:t>;</a:t>
            </a:r>
            <a:endParaRPr lang="en-US" dirty="0"/>
          </a:p>
          <a:p>
            <a:r>
              <a:rPr lang="ru-RU" dirty="0"/>
              <a:t>    Б </a:t>
            </a:r>
            <a:r>
              <a:rPr lang="ru-RU" dirty="0" err="1"/>
              <a:t>ерц-герцог</a:t>
            </a:r>
            <a:r>
              <a:rPr lang="ru-RU" dirty="0"/>
              <a:t>;</a:t>
            </a:r>
            <a:endParaRPr lang="en-US" dirty="0"/>
          </a:p>
          <a:p>
            <a:r>
              <a:rPr lang="ru-RU" dirty="0"/>
              <a:t>    В граф.</a:t>
            </a:r>
            <a:endParaRPr lang="en-US" dirty="0"/>
          </a:p>
          <a:p>
            <a:r>
              <a:rPr lang="ru-RU" dirty="0"/>
              <a:t>5. </a:t>
            </a:r>
            <a:r>
              <a:rPr lang="ru-RU" dirty="0" err="1"/>
              <a:t>Представник</a:t>
            </a:r>
            <a:r>
              <a:rPr lang="ru-RU" dirty="0"/>
              <a:t> короля в </a:t>
            </a:r>
            <a:r>
              <a:rPr lang="ru-RU" dirty="0" err="1"/>
              <a:t>будь-якому</a:t>
            </a:r>
            <a:r>
              <a:rPr lang="ru-RU" dirty="0"/>
              <a:t> </a:t>
            </a:r>
            <a:r>
              <a:rPr lang="ru-RU" dirty="0" err="1"/>
              <a:t>регіоні</a:t>
            </a:r>
            <a:r>
              <a:rPr lang="ru-RU" dirty="0"/>
              <a:t> </a:t>
            </a:r>
            <a:r>
              <a:rPr lang="ru-RU" dirty="0" err="1"/>
              <a:t>королівства</a:t>
            </a:r>
            <a:r>
              <a:rPr lang="ru-RU" dirty="0"/>
              <a:t> </a:t>
            </a:r>
            <a:r>
              <a:rPr lang="ru-RU" dirty="0" err="1"/>
              <a:t>мав</a:t>
            </a:r>
            <a:r>
              <a:rPr lang="ru-RU" dirty="0"/>
              <a:t> право </a:t>
            </a:r>
            <a:r>
              <a:rPr lang="ru-RU" dirty="0" err="1"/>
              <a:t>збирати</a:t>
            </a:r>
            <a:r>
              <a:rPr lang="ru-RU" dirty="0"/>
              <a:t> </a:t>
            </a:r>
            <a:r>
              <a:rPr lang="ru-RU" dirty="0" err="1"/>
              <a:t>податки</a:t>
            </a:r>
            <a:r>
              <a:rPr lang="ru-RU" dirty="0"/>
              <a:t>, </a:t>
            </a:r>
            <a:r>
              <a:rPr lang="ru-RU" dirty="0" err="1"/>
              <a:t>командував</a:t>
            </a:r>
            <a:r>
              <a:rPr lang="ru-RU" dirty="0"/>
              <a:t> </a:t>
            </a:r>
            <a:r>
              <a:rPr lang="ru-RU" dirty="0" err="1"/>
              <a:t>місцевим</a:t>
            </a:r>
            <a:r>
              <a:rPr lang="ru-RU" dirty="0"/>
              <a:t> </a:t>
            </a:r>
            <a:r>
              <a:rPr lang="ru-RU" dirty="0" err="1"/>
              <a:t>військом</a:t>
            </a:r>
            <a:r>
              <a:rPr lang="ru-RU" dirty="0"/>
              <a:t>, </a:t>
            </a:r>
            <a:r>
              <a:rPr lang="ru-RU" dirty="0" err="1"/>
              <a:t>виконував</a:t>
            </a:r>
            <a:r>
              <a:rPr lang="ru-RU" dirty="0"/>
              <a:t> </a:t>
            </a:r>
            <a:r>
              <a:rPr lang="ru-RU" dirty="0" err="1"/>
              <a:t>судові</a:t>
            </a:r>
            <a:r>
              <a:rPr lang="ru-RU" dirty="0"/>
              <a:t> </a:t>
            </a:r>
            <a:r>
              <a:rPr lang="ru-RU" dirty="0" err="1"/>
              <a:t>функції</a:t>
            </a:r>
            <a:r>
              <a:rPr lang="ru-RU" dirty="0"/>
              <a:t>.</a:t>
            </a:r>
            <a:endParaRPr lang="en-US" dirty="0"/>
          </a:p>
          <a:p>
            <a:r>
              <a:rPr lang="ru-RU" dirty="0"/>
              <a:t>    А Майордом;</a:t>
            </a:r>
            <a:endParaRPr lang="en-US" dirty="0"/>
          </a:p>
          <a:p>
            <a:r>
              <a:rPr lang="ru-RU" dirty="0"/>
              <a:t>    Б маркграф;</a:t>
            </a:r>
            <a:endParaRPr lang="en-US" dirty="0"/>
          </a:p>
          <a:p>
            <a:r>
              <a:rPr lang="ru-RU" dirty="0"/>
              <a:t>    В граф</a:t>
            </a:r>
            <a:r>
              <a:rPr lang="ru-RU"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nodeType="clickEffect">
                                  <p:stCondLst>
                                    <p:cond delay="0"/>
                                  </p:stCondLst>
                                  <p:childTnLst>
                                    <p:anim to="1.5" calcmode="lin" valueType="num">
                                      <p:cBhvr override="childStyle">
                                        <p:cTn id="6" dur="2000" fill="hold"/>
                                        <p:tgtEl>
                                          <p:spTgt spid="2">
                                            <p:txEl>
                                              <p:pRg st="4" end="4"/>
                                            </p:txEl>
                                          </p:spTgt>
                                        </p:tgtEl>
                                        <p:attrNameLst>
                                          <p:attrName>style.fontSize</p:attrName>
                                        </p:attrNameLst>
                                      </p:cBhvr>
                                    </p:anim>
                                  </p:childTnLst>
                                </p:cTn>
                              </p:par>
                            </p:childTnLst>
                          </p:cTn>
                        </p:par>
                      </p:childTnLst>
                    </p:cTn>
                  </p:par>
                  <p:par>
                    <p:cTn id="7" fill="hold">
                      <p:stCondLst>
                        <p:cond delay="indefinite"/>
                      </p:stCondLst>
                      <p:childTnLst>
                        <p:par>
                          <p:cTn id="8" fill="hold">
                            <p:stCondLst>
                              <p:cond delay="0"/>
                            </p:stCondLst>
                            <p:childTnLst>
                              <p:par>
                                <p:cTn id="9" presetID="4" presetClass="emph" presetSubtype="2" fill="hold" nodeType="clickEffect">
                                  <p:stCondLst>
                                    <p:cond delay="0"/>
                                  </p:stCondLst>
                                  <p:childTnLst>
                                    <p:anim to="1.5" calcmode="lin" valueType="num">
                                      <p:cBhvr override="childStyle">
                                        <p:cTn id="10" dur="2000" fill="hold"/>
                                        <p:tgtEl>
                                          <p:spTgt spid="2">
                                            <p:txEl>
                                              <p:pRg st="7" end="7"/>
                                            </p:txEl>
                                          </p:spTgt>
                                        </p:tgtEl>
                                        <p:attrNameLst>
                                          <p:attrName>style.fontSize</p:attrName>
                                        </p:attrNameLst>
                                      </p:cBhvr>
                                    </p:anim>
                                  </p:childTnLst>
                                </p:cTn>
                              </p:par>
                            </p:childTnLst>
                          </p:cTn>
                        </p:par>
                      </p:childTnLst>
                    </p:cTn>
                  </p:par>
                  <p:par>
                    <p:cTn id="11" fill="hold">
                      <p:stCondLst>
                        <p:cond delay="indefinite"/>
                      </p:stCondLst>
                      <p:childTnLst>
                        <p:par>
                          <p:cTn id="12" fill="hold">
                            <p:stCondLst>
                              <p:cond delay="0"/>
                            </p:stCondLst>
                            <p:childTnLst>
                              <p:par>
                                <p:cTn id="13" presetID="4" presetClass="emph" presetSubtype="2" fill="hold" nodeType="clickEffect">
                                  <p:stCondLst>
                                    <p:cond delay="0"/>
                                  </p:stCondLst>
                                  <p:childTnLst>
                                    <p:anim to="1.5" calcmode="lin" valueType="num">
                                      <p:cBhvr override="childStyle">
                                        <p:cTn id="14" dur="2000" fill="hold"/>
                                        <p:tgtEl>
                                          <p:spTgt spid="2">
                                            <p:txEl>
                                              <p:pRg st="13" end="13"/>
                                            </p:txEl>
                                          </p:spTgt>
                                        </p:tgtEl>
                                        <p:attrNameLst>
                                          <p:attrName>style.fontSize</p:attrName>
                                        </p:attrNameLst>
                                      </p:cBhvr>
                                    </p:anim>
                                  </p:childTnLst>
                                </p:cTn>
                              </p:par>
                            </p:childTnLst>
                          </p:cTn>
                        </p:par>
                      </p:childTnLst>
                    </p:cTn>
                  </p:par>
                  <p:par>
                    <p:cTn id="15" fill="hold">
                      <p:stCondLst>
                        <p:cond delay="indefinite"/>
                      </p:stCondLst>
                      <p:childTnLst>
                        <p:par>
                          <p:cTn id="16" fill="hold">
                            <p:stCondLst>
                              <p:cond delay="0"/>
                            </p:stCondLst>
                            <p:childTnLst>
                              <p:par>
                                <p:cTn id="17" presetID="4" presetClass="emph" presetSubtype="2" fill="hold" nodeType="clickEffect">
                                  <p:stCondLst>
                                    <p:cond delay="0"/>
                                  </p:stCondLst>
                                  <p:childTnLst>
                                    <p:anim to="1.5" calcmode="lin" valueType="num">
                                      <p:cBhvr override="childStyle">
                                        <p:cTn id="18" dur="2000" fill="hold"/>
                                        <p:tgtEl>
                                          <p:spTgt spid="2">
                                            <p:txEl>
                                              <p:pRg st="15" end="15"/>
                                            </p:txEl>
                                          </p:spTgt>
                                        </p:tgtEl>
                                        <p:attrNameLst>
                                          <p:attrName>style.fontSize</p:attrName>
                                        </p:attrNameLst>
                                      </p:cBhvr>
                                    </p:anim>
                                  </p:childTnLst>
                                </p:cTn>
                              </p:par>
                            </p:childTnLst>
                          </p:cTn>
                        </p:par>
                      </p:childTnLst>
                    </p:cTn>
                  </p:par>
                  <p:par>
                    <p:cTn id="19" fill="hold">
                      <p:stCondLst>
                        <p:cond delay="indefinite"/>
                      </p:stCondLst>
                      <p:childTnLst>
                        <p:par>
                          <p:cTn id="20" fill="hold">
                            <p:stCondLst>
                              <p:cond delay="0"/>
                            </p:stCondLst>
                            <p:childTnLst>
                              <p:par>
                                <p:cTn id="21" presetID="4" presetClass="emph" presetSubtype="2" fill="hold" nodeType="clickEffect">
                                  <p:stCondLst>
                                    <p:cond delay="0"/>
                                  </p:stCondLst>
                                  <p:childTnLst>
                                    <p:anim to="1.5" calcmode="lin" valueType="num">
                                      <p:cBhvr override="childStyle">
                                        <p:cTn id="22" dur="2000" fill="hold"/>
                                        <p:tgtEl>
                                          <p:spTgt spid="2">
                                            <p:txEl>
                                              <p:pRg st="21" end="21"/>
                                            </p:txEl>
                                          </p:spTgt>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57290" y="285728"/>
            <a:ext cx="7786710" cy="646331"/>
          </a:xfrm>
          <a:prstGeom prst="rect">
            <a:avLst/>
          </a:prstGeom>
          <a:noFill/>
        </p:spPr>
        <p:txBody>
          <a:bodyPr wrap="square" rtlCol="0">
            <a:spAutoFit/>
          </a:bodyPr>
          <a:lstStyle/>
          <a:p>
            <a:endParaRPr lang="uk-UA" smtClean="0"/>
          </a:p>
          <a:p>
            <a:endParaRPr lang="en-US" dirty="0"/>
          </a:p>
        </p:txBody>
      </p:sp>
      <p:sp>
        <p:nvSpPr>
          <p:cNvPr id="3" name="TextBox 2"/>
          <p:cNvSpPr txBox="1"/>
          <p:nvPr/>
        </p:nvSpPr>
        <p:spPr>
          <a:xfrm>
            <a:off x="1428728" y="928670"/>
            <a:ext cx="7429552" cy="4801314"/>
          </a:xfrm>
          <a:prstGeom prst="rect">
            <a:avLst/>
          </a:prstGeom>
          <a:noFill/>
        </p:spPr>
        <p:txBody>
          <a:bodyPr wrap="square" rtlCol="0">
            <a:spAutoFit/>
          </a:bodyPr>
          <a:lstStyle/>
          <a:p>
            <a:r>
              <a:rPr lang="ru-RU" dirty="0" smtClean="0"/>
              <a:t>6. </a:t>
            </a:r>
            <a:r>
              <a:rPr lang="ru-RU" dirty="0" err="1" smtClean="0"/>
              <a:t>Грошовий</a:t>
            </a:r>
            <a:r>
              <a:rPr lang="ru-RU" dirty="0" smtClean="0"/>
              <a:t> штраф за «</a:t>
            </a:r>
            <a:r>
              <a:rPr lang="ru-RU" dirty="0" err="1" smtClean="0"/>
              <a:t>Салічною</a:t>
            </a:r>
            <a:r>
              <a:rPr lang="ru-RU" dirty="0" smtClean="0"/>
              <a:t> правдою»:</a:t>
            </a:r>
            <a:endParaRPr lang="en-US" dirty="0" smtClean="0"/>
          </a:p>
          <a:p>
            <a:r>
              <a:rPr lang="ru-RU" dirty="0" smtClean="0"/>
              <a:t>   А вергельд;</a:t>
            </a:r>
            <a:endParaRPr lang="en-US" dirty="0" smtClean="0"/>
          </a:p>
          <a:p>
            <a:r>
              <a:rPr lang="ru-RU" dirty="0" smtClean="0"/>
              <a:t>   Б </a:t>
            </a:r>
            <a:r>
              <a:rPr lang="ru-RU" dirty="0" err="1" smtClean="0"/>
              <a:t>салід</a:t>
            </a:r>
            <a:r>
              <a:rPr lang="ru-RU" dirty="0" smtClean="0"/>
              <a:t>;</a:t>
            </a:r>
            <a:endParaRPr lang="en-US" dirty="0" smtClean="0"/>
          </a:p>
          <a:p>
            <a:r>
              <a:rPr lang="ru-RU" dirty="0" smtClean="0"/>
              <a:t>   В божий суд.</a:t>
            </a:r>
            <a:endParaRPr lang="en-US" dirty="0" smtClean="0"/>
          </a:p>
          <a:p>
            <a:r>
              <a:rPr lang="ru-RU" dirty="0" smtClean="0"/>
              <a:t>7. </a:t>
            </a:r>
            <a:r>
              <a:rPr lang="ru-RU" dirty="0" err="1" smtClean="0"/>
              <a:t>Хто</a:t>
            </a:r>
            <a:r>
              <a:rPr lang="ru-RU" dirty="0" smtClean="0"/>
              <a:t> </a:t>
            </a:r>
            <a:r>
              <a:rPr lang="ru-RU" dirty="0" err="1" smtClean="0"/>
              <a:t>з</a:t>
            </a:r>
            <a:r>
              <a:rPr lang="ru-RU" dirty="0" smtClean="0"/>
              <a:t> </a:t>
            </a:r>
            <a:r>
              <a:rPr lang="ru-RU" dirty="0" err="1" smtClean="0"/>
              <a:t>представників</a:t>
            </a:r>
            <a:r>
              <a:rPr lang="ru-RU" dirty="0" smtClean="0"/>
              <a:t> </a:t>
            </a:r>
            <a:r>
              <a:rPr lang="ru-RU" dirty="0" err="1" smtClean="0"/>
              <a:t>династії</a:t>
            </a:r>
            <a:r>
              <a:rPr lang="ru-RU" dirty="0" smtClean="0"/>
              <a:t> </a:t>
            </a:r>
            <a:r>
              <a:rPr lang="ru-RU" dirty="0" err="1" smtClean="0"/>
              <a:t>Меровінгів</a:t>
            </a:r>
            <a:r>
              <a:rPr lang="ru-RU" dirty="0" smtClean="0"/>
              <a:t> </a:t>
            </a:r>
            <a:r>
              <a:rPr lang="ru-RU" dirty="0" err="1" smtClean="0"/>
              <a:t>мав</a:t>
            </a:r>
            <a:r>
              <a:rPr lang="ru-RU" dirty="0" smtClean="0"/>
              <a:t> </a:t>
            </a:r>
            <a:r>
              <a:rPr lang="ru-RU" dirty="0" err="1" smtClean="0"/>
              <a:t>прізвисько</a:t>
            </a:r>
            <a:r>
              <a:rPr lang="ru-RU" dirty="0" smtClean="0"/>
              <a:t> Короткий?</a:t>
            </a:r>
            <a:endParaRPr lang="en-US" dirty="0" smtClean="0"/>
          </a:p>
          <a:p>
            <a:r>
              <a:rPr lang="ru-RU" dirty="0" smtClean="0"/>
              <a:t>   А </a:t>
            </a:r>
            <a:r>
              <a:rPr lang="ru-RU" dirty="0" err="1" smtClean="0"/>
              <a:t>Хільдерік</a:t>
            </a:r>
            <a:r>
              <a:rPr lang="ru-RU" dirty="0" smtClean="0"/>
              <a:t> ІІІ;</a:t>
            </a:r>
            <a:endParaRPr lang="en-US" dirty="0" smtClean="0"/>
          </a:p>
          <a:p>
            <a:r>
              <a:rPr lang="ru-RU" dirty="0" smtClean="0"/>
              <a:t>   Б </a:t>
            </a:r>
            <a:r>
              <a:rPr lang="ru-RU" dirty="0" err="1" smtClean="0"/>
              <a:t>Хлодвіг</a:t>
            </a:r>
            <a:r>
              <a:rPr lang="ru-RU" dirty="0" smtClean="0"/>
              <a:t>;</a:t>
            </a:r>
            <a:endParaRPr lang="en-US" dirty="0" smtClean="0"/>
          </a:p>
          <a:p>
            <a:r>
              <a:rPr lang="ru-RU" dirty="0" smtClean="0"/>
              <a:t>   В </a:t>
            </a:r>
            <a:r>
              <a:rPr lang="ru-RU" dirty="0" err="1" smtClean="0"/>
              <a:t>Піпін</a:t>
            </a:r>
            <a:r>
              <a:rPr lang="ru-RU" dirty="0" smtClean="0"/>
              <a:t>.</a:t>
            </a:r>
            <a:endParaRPr lang="en-US" dirty="0" smtClean="0"/>
          </a:p>
          <a:p>
            <a:r>
              <a:rPr lang="ru-RU" dirty="0" smtClean="0"/>
              <a:t>8. Карл Великий </a:t>
            </a:r>
            <a:r>
              <a:rPr lang="ru-RU" dirty="0" err="1" smtClean="0"/>
              <a:t>був</a:t>
            </a:r>
            <a:r>
              <a:rPr lang="ru-RU" dirty="0" smtClean="0"/>
              <a:t> </a:t>
            </a:r>
            <a:r>
              <a:rPr lang="ru-RU" dirty="0" err="1" smtClean="0"/>
              <a:t>проголошений</a:t>
            </a:r>
            <a:r>
              <a:rPr lang="ru-RU" dirty="0" smtClean="0"/>
              <a:t> </a:t>
            </a:r>
            <a:r>
              <a:rPr lang="ru-RU" dirty="0" err="1" smtClean="0"/>
              <a:t>імператором</a:t>
            </a:r>
            <a:r>
              <a:rPr lang="ru-RU" dirty="0" smtClean="0"/>
              <a:t>:</a:t>
            </a:r>
            <a:endParaRPr lang="en-US" dirty="0" smtClean="0"/>
          </a:p>
          <a:p>
            <a:r>
              <a:rPr lang="ru-RU" dirty="0" smtClean="0"/>
              <a:t>   А 756 р.;</a:t>
            </a:r>
            <a:endParaRPr lang="en-US" dirty="0" smtClean="0"/>
          </a:p>
          <a:p>
            <a:r>
              <a:rPr lang="ru-RU" dirty="0" smtClean="0"/>
              <a:t>   Б 768 р.;</a:t>
            </a:r>
            <a:endParaRPr lang="en-US" dirty="0" smtClean="0"/>
          </a:p>
          <a:p>
            <a:r>
              <a:rPr lang="ru-RU" dirty="0" smtClean="0"/>
              <a:t>   В 800 р</a:t>
            </a:r>
            <a:r>
              <a:rPr lang="ru-RU" dirty="0" smtClean="0"/>
              <a:t>.</a:t>
            </a:r>
            <a:endParaRPr lang="en-US" dirty="0" smtClean="0"/>
          </a:p>
          <a:p>
            <a:r>
              <a:rPr lang="ru-RU" dirty="0" smtClean="0"/>
              <a:t>9. Держава, </a:t>
            </a:r>
            <a:r>
              <a:rPr lang="ru-RU" dirty="0" err="1" smtClean="0"/>
              <a:t>що</a:t>
            </a:r>
            <a:r>
              <a:rPr lang="ru-RU" dirty="0" smtClean="0"/>
              <a:t> </a:t>
            </a:r>
            <a:r>
              <a:rPr lang="ru-RU" dirty="0" err="1" smtClean="0"/>
              <a:t>базується</a:t>
            </a:r>
            <a:r>
              <a:rPr lang="ru-RU" dirty="0" smtClean="0"/>
              <a:t> на </a:t>
            </a:r>
            <a:r>
              <a:rPr lang="ru-RU" dirty="0" err="1" smtClean="0"/>
              <a:t>одноосібній</a:t>
            </a:r>
            <a:r>
              <a:rPr lang="ru-RU" dirty="0" smtClean="0"/>
              <a:t> </a:t>
            </a:r>
            <a:r>
              <a:rPr lang="ru-RU" dirty="0" err="1" smtClean="0"/>
              <a:t>владі</a:t>
            </a:r>
            <a:r>
              <a:rPr lang="ru-RU" dirty="0" smtClean="0"/>
              <a:t>, — </a:t>
            </a:r>
            <a:r>
              <a:rPr lang="ru-RU" dirty="0" err="1" smtClean="0"/>
              <a:t>це</a:t>
            </a:r>
            <a:r>
              <a:rPr lang="ru-RU" dirty="0" smtClean="0"/>
              <a:t> __ :</a:t>
            </a:r>
            <a:endParaRPr lang="en-US" dirty="0" smtClean="0"/>
          </a:p>
          <a:p>
            <a:r>
              <a:rPr lang="ru-RU" dirty="0" smtClean="0"/>
              <a:t>   А </a:t>
            </a:r>
            <a:r>
              <a:rPr lang="ru-RU" dirty="0" err="1" smtClean="0"/>
              <a:t>комуна</a:t>
            </a:r>
            <a:r>
              <a:rPr lang="ru-RU" dirty="0" smtClean="0"/>
              <a:t>;</a:t>
            </a:r>
            <a:endParaRPr lang="en-US" dirty="0" smtClean="0"/>
          </a:p>
          <a:p>
            <a:r>
              <a:rPr lang="ru-RU" dirty="0" smtClean="0"/>
              <a:t>   Б </a:t>
            </a:r>
            <a:r>
              <a:rPr lang="ru-RU" dirty="0" err="1" smtClean="0"/>
              <a:t>республіка</a:t>
            </a:r>
            <a:r>
              <a:rPr lang="ru-RU" dirty="0" smtClean="0"/>
              <a:t>;</a:t>
            </a:r>
            <a:endParaRPr lang="en-US" dirty="0" smtClean="0"/>
          </a:p>
          <a:p>
            <a:r>
              <a:rPr lang="ru-RU" dirty="0" smtClean="0"/>
              <a:t>   В </a:t>
            </a:r>
            <a:r>
              <a:rPr lang="ru-RU" dirty="0" err="1" smtClean="0"/>
              <a:t>монархія</a:t>
            </a:r>
            <a:r>
              <a:rPr lang="ru-RU" dirty="0" smtClean="0"/>
              <a:t>.</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nodeType="clickEffect">
                                  <p:stCondLst>
                                    <p:cond delay="0"/>
                                  </p:stCondLst>
                                  <p:childTnLst>
                                    <p:anim to="1.5" calcmode="lin" valueType="num">
                                      <p:cBhvr override="childStyle">
                                        <p:cTn id="6" dur="2000" fill="hold"/>
                                        <p:tgtEl>
                                          <p:spTgt spid="3">
                                            <p:txEl>
                                              <p:pRg st="2" end="2"/>
                                            </p:txEl>
                                          </p:spTgt>
                                        </p:tgtEl>
                                        <p:attrNameLst>
                                          <p:attrName>style.fontSize</p:attrName>
                                        </p:attrNameLst>
                                      </p:cBhvr>
                                    </p:anim>
                                  </p:childTnLst>
                                </p:cTn>
                              </p:par>
                            </p:childTnLst>
                          </p:cTn>
                        </p:par>
                      </p:childTnLst>
                    </p:cTn>
                  </p:par>
                  <p:par>
                    <p:cTn id="7" fill="hold">
                      <p:stCondLst>
                        <p:cond delay="indefinite"/>
                      </p:stCondLst>
                      <p:childTnLst>
                        <p:par>
                          <p:cTn id="8" fill="hold">
                            <p:stCondLst>
                              <p:cond delay="0"/>
                            </p:stCondLst>
                            <p:childTnLst>
                              <p:par>
                                <p:cTn id="9" presetID="4" presetClass="emph" presetSubtype="2" fill="hold" nodeType="clickEffect">
                                  <p:stCondLst>
                                    <p:cond delay="0"/>
                                  </p:stCondLst>
                                  <p:childTnLst>
                                    <p:anim to="1.5" calcmode="lin" valueType="num">
                                      <p:cBhvr override="childStyle">
                                        <p:cTn id="10" dur="2000" fill="hold"/>
                                        <p:tgtEl>
                                          <p:spTgt spid="3">
                                            <p:txEl>
                                              <p:pRg st="7" end="7"/>
                                            </p:txEl>
                                          </p:spTgt>
                                        </p:tgtEl>
                                        <p:attrNameLst>
                                          <p:attrName>style.fontSize</p:attrName>
                                        </p:attrNameLst>
                                      </p:cBhvr>
                                    </p:anim>
                                  </p:childTnLst>
                                </p:cTn>
                              </p:par>
                            </p:childTnLst>
                          </p:cTn>
                        </p:par>
                      </p:childTnLst>
                    </p:cTn>
                  </p:par>
                  <p:par>
                    <p:cTn id="11" fill="hold">
                      <p:stCondLst>
                        <p:cond delay="indefinite"/>
                      </p:stCondLst>
                      <p:childTnLst>
                        <p:par>
                          <p:cTn id="12" fill="hold">
                            <p:stCondLst>
                              <p:cond delay="0"/>
                            </p:stCondLst>
                            <p:childTnLst>
                              <p:par>
                                <p:cTn id="13" presetID="4" presetClass="emph" presetSubtype="2" fill="hold" nodeType="clickEffect">
                                  <p:stCondLst>
                                    <p:cond delay="0"/>
                                  </p:stCondLst>
                                  <p:childTnLst>
                                    <p:anim to="1.5" calcmode="lin" valueType="num">
                                      <p:cBhvr override="childStyle">
                                        <p:cTn id="14" dur="2000" fill="hold"/>
                                        <p:tgtEl>
                                          <p:spTgt spid="3">
                                            <p:txEl>
                                              <p:pRg st="11" end="11"/>
                                            </p:txEl>
                                          </p:spTgt>
                                        </p:tgtEl>
                                        <p:attrNameLst>
                                          <p:attrName>style.fontSize</p:attrName>
                                        </p:attrNameLst>
                                      </p:cBhvr>
                                    </p:anim>
                                  </p:childTnLst>
                                </p:cTn>
                              </p:par>
                            </p:childTnLst>
                          </p:cTn>
                        </p:par>
                      </p:childTnLst>
                    </p:cTn>
                  </p:par>
                  <p:par>
                    <p:cTn id="15" fill="hold">
                      <p:stCondLst>
                        <p:cond delay="indefinite"/>
                      </p:stCondLst>
                      <p:childTnLst>
                        <p:par>
                          <p:cTn id="16" fill="hold">
                            <p:stCondLst>
                              <p:cond delay="0"/>
                            </p:stCondLst>
                            <p:childTnLst>
                              <p:par>
                                <p:cTn id="17" presetID="4" presetClass="emph" presetSubtype="2" fill="hold" nodeType="clickEffect">
                                  <p:stCondLst>
                                    <p:cond delay="0"/>
                                  </p:stCondLst>
                                  <p:childTnLst>
                                    <p:anim to="1.5" calcmode="lin" valueType="num">
                                      <p:cBhvr override="childStyle">
                                        <p:cTn id="18" dur="2000" fill="hold"/>
                                        <p:tgtEl>
                                          <p:spTgt spid="3">
                                            <p:txEl>
                                              <p:pRg st="15" end="15"/>
                                            </p:txEl>
                                          </p:spTgt>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373</TotalTime>
  <Words>1206</Words>
  <Application>Microsoft Office PowerPoint</Application>
  <PresentationFormat>Экран (4:3)</PresentationFormat>
  <Paragraphs>231</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Солнцестояние</vt:lpstr>
      <vt:lpstr>Європа. Візантія. Арабський світ. Німеччина.</vt:lpstr>
      <vt:lpstr>Слайд 2</vt:lpstr>
      <vt:lpstr>Основні дати та події: </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Федорова</dc:creator>
  <cp:lastModifiedBy>Федорова</cp:lastModifiedBy>
  <cp:revision>32</cp:revision>
  <dcterms:created xsi:type="dcterms:W3CDTF">2015-02-16T10:12:59Z</dcterms:created>
  <dcterms:modified xsi:type="dcterms:W3CDTF">2015-02-17T20:23:03Z</dcterms:modified>
</cp:coreProperties>
</file>